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ink/ink2.xml" ContentType="application/inkml+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notesMasterIdLst>
    <p:notesMasterId r:id="rId28"/>
  </p:notesMasterIdLst>
  <p:sldIdLst>
    <p:sldId id="304" r:id="rId5"/>
    <p:sldId id="899" r:id="rId6"/>
    <p:sldId id="326" r:id="rId7"/>
    <p:sldId id="922" r:id="rId8"/>
    <p:sldId id="923" r:id="rId9"/>
    <p:sldId id="924" r:id="rId10"/>
    <p:sldId id="308" r:id="rId11"/>
    <p:sldId id="908" r:id="rId12"/>
    <p:sldId id="919" r:id="rId13"/>
    <p:sldId id="915" r:id="rId14"/>
    <p:sldId id="904" r:id="rId15"/>
    <p:sldId id="921" r:id="rId16"/>
    <p:sldId id="905" r:id="rId17"/>
    <p:sldId id="889" r:id="rId18"/>
    <p:sldId id="926" r:id="rId19"/>
    <p:sldId id="903" r:id="rId20"/>
    <p:sldId id="912" r:id="rId21"/>
    <p:sldId id="914" r:id="rId22"/>
    <p:sldId id="910" r:id="rId23"/>
    <p:sldId id="916" r:id="rId24"/>
    <p:sldId id="911" r:id="rId25"/>
    <p:sldId id="327" r:id="rId26"/>
    <p:sldId id="90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FFD589"/>
    <a:srgbClr val="FFA500"/>
    <a:srgbClr val="FFB93B"/>
    <a:srgbClr val="FFC865"/>
    <a:srgbClr val="FFE9C1"/>
    <a:srgbClr val="D2DFC9"/>
    <a:srgbClr val="538CFF"/>
    <a:srgbClr val="003CB4"/>
    <a:srgbClr val="97BA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102" d="100"/>
          <a:sy n="102" d="100"/>
        </p:scale>
        <p:origin x="918" y="72"/>
      </p:cViewPr>
      <p:guideLst/>
    </p:cSldViewPr>
  </p:slideViewPr>
  <p:notesTextViewPr>
    <p:cViewPr>
      <p:scale>
        <a:sx n="1" d="1"/>
        <a:sy n="1" d="1"/>
      </p:scale>
      <p:origin x="0" y="0"/>
    </p:cViewPr>
  </p:notesTextViewPr>
  <p:sorterViewPr>
    <p:cViewPr>
      <p:scale>
        <a:sx n="120" d="100"/>
        <a:sy n="120" d="100"/>
      </p:scale>
      <p:origin x="0" y="-2601"/>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BF961A-FD58-44A3-B390-246F5D15476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AT"/>
        </a:p>
      </dgm:t>
    </dgm:pt>
    <dgm:pt modelId="{10FEADCD-02C4-46AE-B7D5-E730FFD0B305}">
      <dgm:prSet phldrT="[Text]" custT="1"/>
      <dgm:spPr>
        <a:solidFill>
          <a:srgbClr val="FFD589"/>
        </a:solidFill>
      </dgm:spPr>
      <dgm:t>
        <a:bodyPr/>
        <a:lstStyle/>
        <a:p>
          <a:r>
            <a:rPr lang="de-AT" sz="2400" dirty="0">
              <a:solidFill>
                <a:srgbClr val="002060"/>
              </a:solidFill>
            </a:rPr>
            <a:t>Wie hoch ist der Haushaltsüberschuss, der für die Kreditrückzahlung zur Verfügung steht?</a:t>
          </a:r>
        </a:p>
      </dgm:t>
    </dgm:pt>
    <dgm:pt modelId="{424FC325-1FF4-4F33-9E87-2B00E4D7F724}" type="parTrans" cxnId="{F8653CFA-B113-426D-A41C-577AAAF52647}">
      <dgm:prSet/>
      <dgm:spPr/>
      <dgm:t>
        <a:bodyPr/>
        <a:lstStyle/>
        <a:p>
          <a:endParaRPr lang="de-AT" sz="2400">
            <a:solidFill>
              <a:srgbClr val="002060"/>
            </a:solidFill>
          </a:endParaRPr>
        </a:p>
      </dgm:t>
    </dgm:pt>
    <dgm:pt modelId="{C74B2661-3382-4A12-8253-C0C6F81A5403}" type="sibTrans" cxnId="{F8653CFA-B113-426D-A41C-577AAAF52647}">
      <dgm:prSet/>
      <dgm:spPr/>
      <dgm:t>
        <a:bodyPr/>
        <a:lstStyle/>
        <a:p>
          <a:endParaRPr lang="de-AT" sz="2400">
            <a:solidFill>
              <a:srgbClr val="002060"/>
            </a:solidFill>
          </a:endParaRPr>
        </a:p>
      </dgm:t>
    </dgm:pt>
    <dgm:pt modelId="{751FB3C1-EF41-4D99-A76E-8C810746B74D}">
      <dgm:prSet custT="1"/>
      <dgm:spPr>
        <a:solidFill>
          <a:srgbClr val="FFC865"/>
        </a:solidFill>
      </dgm:spPr>
      <dgm:t>
        <a:bodyPr/>
        <a:lstStyle/>
        <a:p>
          <a:r>
            <a:rPr lang="de-AT" sz="2400" dirty="0">
              <a:solidFill>
                <a:srgbClr val="002060"/>
              </a:solidFill>
            </a:rPr>
            <a:t>Für welches Angebot entscheidet ihr euch? Wie hoch sind die Gesamtkosten? </a:t>
          </a:r>
        </a:p>
      </dgm:t>
    </dgm:pt>
    <dgm:pt modelId="{34F4E4A6-3922-43F6-A2E4-E8376ACAEA28}" type="parTrans" cxnId="{3AE59F0C-326B-4B70-A0E7-F27F99D4C753}">
      <dgm:prSet/>
      <dgm:spPr/>
      <dgm:t>
        <a:bodyPr/>
        <a:lstStyle/>
        <a:p>
          <a:endParaRPr lang="de-AT" sz="2400">
            <a:solidFill>
              <a:srgbClr val="002060"/>
            </a:solidFill>
          </a:endParaRPr>
        </a:p>
      </dgm:t>
    </dgm:pt>
    <dgm:pt modelId="{3376E576-7E79-40A7-BA8A-6490FBC77E77}" type="sibTrans" cxnId="{3AE59F0C-326B-4B70-A0E7-F27F99D4C753}">
      <dgm:prSet/>
      <dgm:spPr/>
      <dgm:t>
        <a:bodyPr/>
        <a:lstStyle/>
        <a:p>
          <a:endParaRPr lang="de-AT" sz="2400">
            <a:solidFill>
              <a:srgbClr val="002060"/>
            </a:solidFill>
          </a:endParaRPr>
        </a:p>
      </dgm:t>
    </dgm:pt>
    <dgm:pt modelId="{F5C24505-0A09-409A-98A0-37F436AD96A7}">
      <dgm:prSet custT="1"/>
      <dgm:spPr>
        <a:solidFill>
          <a:srgbClr val="FFB93B"/>
        </a:solidFill>
      </dgm:spPr>
      <dgm:t>
        <a:bodyPr/>
        <a:lstStyle/>
        <a:p>
          <a:r>
            <a:rPr lang="de-AT" sz="2400" dirty="0">
              <a:solidFill>
                <a:srgbClr val="002060"/>
              </a:solidFill>
            </a:rPr>
            <a:t>Welchen Zinssatz habt ihr für den Vergleich verwendet? Warum?</a:t>
          </a:r>
        </a:p>
      </dgm:t>
    </dgm:pt>
    <dgm:pt modelId="{8D08D627-7004-454A-8B5E-EDF7D2D62141}" type="parTrans" cxnId="{467C87E1-F320-4A40-A646-7710B5256006}">
      <dgm:prSet/>
      <dgm:spPr/>
      <dgm:t>
        <a:bodyPr/>
        <a:lstStyle/>
        <a:p>
          <a:endParaRPr lang="de-AT" sz="2400">
            <a:solidFill>
              <a:srgbClr val="002060"/>
            </a:solidFill>
          </a:endParaRPr>
        </a:p>
      </dgm:t>
    </dgm:pt>
    <dgm:pt modelId="{F79A2FCB-ED11-4308-9A3B-D2E8AE905D55}" type="sibTrans" cxnId="{467C87E1-F320-4A40-A646-7710B5256006}">
      <dgm:prSet/>
      <dgm:spPr/>
      <dgm:t>
        <a:bodyPr/>
        <a:lstStyle/>
        <a:p>
          <a:endParaRPr lang="de-AT" sz="2400">
            <a:solidFill>
              <a:srgbClr val="002060"/>
            </a:solidFill>
          </a:endParaRPr>
        </a:p>
      </dgm:t>
    </dgm:pt>
    <dgm:pt modelId="{B3DE70BA-2BB5-4A59-BE56-C9F19310C72C}">
      <dgm:prSet custT="1"/>
      <dgm:spPr>
        <a:solidFill>
          <a:srgbClr val="FFA500"/>
        </a:solidFill>
      </dgm:spPr>
      <dgm:t>
        <a:bodyPr/>
        <a:lstStyle/>
        <a:p>
          <a:r>
            <a:rPr lang="de-AT" sz="2400" dirty="0">
              <a:solidFill>
                <a:srgbClr val="002060"/>
              </a:solidFill>
            </a:rPr>
            <a:t>Was spricht für eine variable/fixe Verzinsung beim Kredit?</a:t>
          </a:r>
        </a:p>
      </dgm:t>
    </dgm:pt>
    <dgm:pt modelId="{52EA49FF-C516-44F8-BC54-380645E6CFEB}" type="parTrans" cxnId="{3D4CB52C-F492-435F-AEE0-B86F8D29CA4E}">
      <dgm:prSet/>
      <dgm:spPr/>
      <dgm:t>
        <a:bodyPr/>
        <a:lstStyle/>
        <a:p>
          <a:endParaRPr lang="de-AT" sz="2400">
            <a:solidFill>
              <a:srgbClr val="002060"/>
            </a:solidFill>
          </a:endParaRPr>
        </a:p>
      </dgm:t>
    </dgm:pt>
    <dgm:pt modelId="{34754C3B-4CB9-42A9-8A05-BBE00184E562}" type="sibTrans" cxnId="{3D4CB52C-F492-435F-AEE0-B86F8D29CA4E}">
      <dgm:prSet/>
      <dgm:spPr/>
      <dgm:t>
        <a:bodyPr/>
        <a:lstStyle/>
        <a:p>
          <a:endParaRPr lang="de-AT" sz="2400">
            <a:solidFill>
              <a:srgbClr val="002060"/>
            </a:solidFill>
          </a:endParaRPr>
        </a:p>
      </dgm:t>
    </dgm:pt>
    <dgm:pt modelId="{2363412E-4EDA-4EDF-949C-75C8C2F268C1}" type="pres">
      <dgm:prSet presAssocID="{F4BF961A-FD58-44A3-B390-246F5D154766}" presName="linear" presStyleCnt="0">
        <dgm:presLayoutVars>
          <dgm:animLvl val="lvl"/>
          <dgm:resizeHandles val="exact"/>
        </dgm:presLayoutVars>
      </dgm:prSet>
      <dgm:spPr/>
    </dgm:pt>
    <dgm:pt modelId="{47A5F33B-6B47-45BE-90CC-4683C1860C55}" type="pres">
      <dgm:prSet presAssocID="{10FEADCD-02C4-46AE-B7D5-E730FFD0B305}" presName="parentText" presStyleLbl="node1" presStyleIdx="0" presStyleCnt="4">
        <dgm:presLayoutVars>
          <dgm:chMax val="0"/>
          <dgm:bulletEnabled val="1"/>
        </dgm:presLayoutVars>
      </dgm:prSet>
      <dgm:spPr/>
    </dgm:pt>
    <dgm:pt modelId="{82B5EA2A-CEB3-4354-98FD-F2D6FFC2E240}" type="pres">
      <dgm:prSet presAssocID="{C74B2661-3382-4A12-8253-C0C6F81A5403}" presName="spacer" presStyleCnt="0"/>
      <dgm:spPr/>
    </dgm:pt>
    <dgm:pt modelId="{11A58CF1-B8DF-45E0-8AEB-22DD9114F8D5}" type="pres">
      <dgm:prSet presAssocID="{751FB3C1-EF41-4D99-A76E-8C810746B74D}" presName="parentText" presStyleLbl="node1" presStyleIdx="1" presStyleCnt="4">
        <dgm:presLayoutVars>
          <dgm:chMax val="0"/>
          <dgm:bulletEnabled val="1"/>
        </dgm:presLayoutVars>
      </dgm:prSet>
      <dgm:spPr/>
    </dgm:pt>
    <dgm:pt modelId="{53EAC15B-9B52-4961-9CB7-79EBE27152CC}" type="pres">
      <dgm:prSet presAssocID="{3376E576-7E79-40A7-BA8A-6490FBC77E77}" presName="spacer" presStyleCnt="0"/>
      <dgm:spPr/>
    </dgm:pt>
    <dgm:pt modelId="{3BDC3166-614A-4E4D-A200-E19EC91EC187}" type="pres">
      <dgm:prSet presAssocID="{F5C24505-0A09-409A-98A0-37F436AD96A7}" presName="parentText" presStyleLbl="node1" presStyleIdx="2" presStyleCnt="4">
        <dgm:presLayoutVars>
          <dgm:chMax val="0"/>
          <dgm:bulletEnabled val="1"/>
        </dgm:presLayoutVars>
      </dgm:prSet>
      <dgm:spPr/>
    </dgm:pt>
    <dgm:pt modelId="{0952CE5F-4080-4D1A-86F4-D302159B71F0}" type="pres">
      <dgm:prSet presAssocID="{F79A2FCB-ED11-4308-9A3B-D2E8AE905D55}" presName="spacer" presStyleCnt="0"/>
      <dgm:spPr/>
    </dgm:pt>
    <dgm:pt modelId="{4AB0B135-E649-424E-AE72-CCB3AE4F38BE}" type="pres">
      <dgm:prSet presAssocID="{B3DE70BA-2BB5-4A59-BE56-C9F19310C72C}" presName="parentText" presStyleLbl="node1" presStyleIdx="3" presStyleCnt="4">
        <dgm:presLayoutVars>
          <dgm:chMax val="0"/>
          <dgm:bulletEnabled val="1"/>
        </dgm:presLayoutVars>
      </dgm:prSet>
      <dgm:spPr/>
    </dgm:pt>
  </dgm:ptLst>
  <dgm:cxnLst>
    <dgm:cxn modelId="{E5D28A0B-9088-4E8C-BACC-0CAD5CF854AD}" type="presOf" srcId="{10FEADCD-02C4-46AE-B7D5-E730FFD0B305}" destId="{47A5F33B-6B47-45BE-90CC-4683C1860C55}" srcOrd="0" destOrd="0" presId="urn:microsoft.com/office/officeart/2005/8/layout/vList2"/>
    <dgm:cxn modelId="{3AE59F0C-326B-4B70-A0E7-F27F99D4C753}" srcId="{F4BF961A-FD58-44A3-B390-246F5D154766}" destId="{751FB3C1-EF41-4D99-A76E-8C810746B74D}" srcOrd="1" destOrd="0" parTransId="{34F4E4A6-3922-43F6-A2E4-E8376ACAEA28}" sibTransId="{3376E576-7E79-40A7-BA8A-6490FBC77E77}"/>
    <dgm:cxn modelId="{F7D34519-7903-41D0-8E01-EB4EEBFDBF3B}" type="presOf" srcId="{751FB3C1-EF41-4D99-A76E-8C810746B74D}" destId="{11A58CF1-B8DF-45E0-8AEB-22DD9114F8D5}" srcOrd="0" destOrd="0" presId="urn:microsoft.com/office/officeart/2005/8/layout/vList2"/>
    <dgm:cxn modelId="{C3E15D1A-DC71-424C-B0FE-52BDFAD94924}" type="presOf" srcId="{B3DE70BA-2BB5-4A59-BE56-C9F19310C72C}" destId="{4AB0B135-E649-424E-AE72-CCB3AE4F38BE}" srcOrd="0" destOrd="0" presId="urn:microsoft.com/office/officeart/2005/8/layout/vList2"/>
    <dgm:cxn modelId="{3D4CB52C-F492-435F-AEE0-B86F8D29CA4E}" srcId="{F4BF961A-FD58-44A3-B390-246F5D154766}" destId="{B3DE70BA-2BB5-4A59-BE56-C9F19310C72C}" srcOrd="3" destOrd="0" parTransId="{52EA49FF-C516-44F8-BC54-380645E6CFEB}" sibTransId="{34754C3B-4CB9-42A9-8A05-BBE00184E562}"/>
    <dgm:cxn modelId="{BBBC3F94-DBD8-49C8-A2DF-73BC48EAB145}" type="presOf" srcId="{F5C24505-0A09-409A-98A0-37F436AD96A7}" destId="{3BDC3166-614A-4E4D-A200-E19EC91EC187}" srcOrd="0" destOrd="0" presId="urn:microsoft.com/office/officeart/2005/8/layout/vList2"/>
    <dgm:cxn modelId="{D63812D6-D1A2-4E97-8722-2252583C9EF5}" type="presOf" srcId="{F4BF961A-FD58-44A3-B390-246F5D154766}" destId="{2363412E-4EDA-4EDF-949C-75C8C2F268C1}" srcOrd="0" destOrd="0" presId="urn:microsoft.com/office/officeart/2005/8/layout/vList2"/>
    <dgm:cxn modelId="{467C87E1-F320-4A40-A646-7710B5256006}" srcId="{F4BF961A-FD58-44A3-B390-246F5D154766}" destId="{F5C24505-0A09-409A-98A0-37F436AD96A7}" srcOrd="2" destOrd="0" parTransId="{8D08D627-7004-454A-8B5E-EDF7D2D62141}" sibTransId="{F79A2FCB-ED11-4308-9A3B-D2E8AE905D55}"/>
    <dgm:cxn modelId="{F8653CFA-B113-426D-A41C-577AAAF52647}" srcId="{F4BF961A-FD58-44A3-B390-246F5D154766}" destId="{10FEADCD-02C4-46AE-B7D5-E730FFD0B305}" srcOrd="0" destOrd="0" parTransId="{424FC325-1FF4-4F33-9E87-2B00E4D7F724}" sibTransId="{C74B2661-3382-4A12-8253-C0C6F81A5403}"/>
    <dgm:cxn modelId="{B184713A-13FF-486D-91DE-CC7C90AC8998}" type="presParOf" srcId="{2363412E-4EDA-4EDF-949C-75C8C2F268C1}" destId="{47A5F33B-6B47-45BE-90CC-4683C1860C55}" srcOrd="0" destOrd="0" presId="urn:microsoft.com/office/officeart/2005/8/layout/vList2"/>
    <dgm:cxn modelId="{B6F0AAA6-4944-4BDA-9B2C-DA5B6E2BD6AA}" type="presParOf" srcId="{2363412E-4EDA-4EDF-949C-75C8C2F268C1}" destId="{82B5EA2A-CEB3-4354-98FD-F2D6FFC2E240}" srcOrd="1" destOrd="0" presId="urn:microsoft.com/office/officeart/2005/8/layout/vList2"/>
    <dgm:cxn modelId="{467806ED-47DF-4D8D-A265-77E6F85471C9}" type="presParOf" srcId="{2363412E-4EDA-4EDF-949C-75C8C2F268C1}" destId="{11A58CF1-B8DF-45E0-8AEB-22DD9114F8D5}" srcOrd="2" destOrd="0" presId="urn:microsoft.com/office/officeart/2005/8/layout/vList2"/>
    <dgm:cxn modelId="{A7CE8A37-7FE3-4F20-ACEC-C5BAB0AAE1A2}" type="presParOf" srcId="{2363412E-4EDA-4EDF-949C-75C8C2F268C1}" destId="{53EAC15B-9B52-4961-9CB7-79EBE27152CC}" srcOrd="3" destOrd="0" presId="urn:microsoft.com/office/officeart/2005/8/layout/vList2"/>
    <dgm:cxn modelId="{3EC081F3-57B3-4EF0-9ADD-32DF8DBA3864}" type="presParOf" srcId="{2363412E-4EDA-4EDF-949C-75C8C2F268C1}" destId="{3BDC3166-614A-4E4D-A200-E19EC91EC187}" srcOrd="4" destOrd="0" presId="urn:microsoft.com/office/officeart/2005/8/layout/vList2"/>
    <dgm:cxn modelId="{88D4C873-379E-4D08-B08F-64E59E64E0A0}" type="presParOf" srcId="{2363412E-4EDA-4EDF-949C-75C8C2F268C1}" destId="{0952CE5F-4080-4D1A-86F4-D302159B71F0}" srcOrd="5" destOrd="0" presId="urn:microsoft.com/office/officeart/2005/8/layout/vList2"/>
    <dgm:cxn modelId="{B3B024C3-B60B-4B7F-B2AA-5A295360CE55}" type="presParOf" srcId="{2363412E-4EDA-4EDF-949C-75C8C2F268C1}" destId="{4AB0B135-E649-424E-AE72-CCB3AE4F38B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CB71D0-BC72-AD44-9C61-41116283296A}" type="doc">
      <dgm:prSet loTypeId="urn:microsoft.com/office/officeart/2005/8/layout/vList2" loCatId="list" qsTypeId="urn:microsoft.com/office/officeart/2005/8/quickstyle/simple1" qsCatId="simple" csTypeId="urn:microsoft.com/office/officeart/2005/8/colors/accent6_3" csCatId="accent6" phldr="1"/>
      <dgm:spPr/>
      <dgm:t>
        <a:bodyPr/>
        <a:lstStyle/>
        <a:p>
          <a:endParaRPr lang="de-DE"/>
        </a:p>
      </dgm:t>
    </dgm:pt>
    <dgm:pt modelId="{1278BBF4-453A-CE4D-AAED-2C29E845CB2A}">
      <dgm:prSet custT="1"/>
      <dgm:spPr/>
      <dgm:t>
        <a:bodyPr/>
        <a:lstStyle/>
        <a:p>
          <a:r>
            <a:rPr lang="de-AT" sz="2000" dirty="0"/>
            <a:t>Wie hast du dich in deiner Rolle gefühlt?</a:t>
          </a:r>
        </a:p>
      </dgm:t>
    </dgm:pt>
    <dgm:pt modelId="{DFD8DE8D-1FB0-2C43-99B7-DB2200A52C5C}" type="parTrans" cxnId="{4DA0EC43-5CA7-5141-B210-C35C80A3762D}">
      <dgm:prSet/>
      <dgm:spPr/>
      <dgm:t>
        <a:bodyPr/>
        <a:lstStyle/>
        <a:p>
          <a:endParaRPr lang="de-DE" sz="2000"/>
        </a:p>
      </dgm:t>
    </dgm:pt>
    <dgm:pt modelId="{78A6CE50-7837-B947-AA32-522EA7A1FEC1}" type="sibTrans" cxnId="{4DA0EC43-5CA7-5141-B210-C35C80A3762D}">
      <dgm:prSet/>
      <dgm:spPr/>
      <dgm:t>
        <a:bodyPr/>
        <a:lstStyle/>
        <a:p>
          <a:endParaRPr lang="de-DE" sz="2000"/>
        </a:p>
      </dgm:t>
    </dgm:pt>
    <dgm:pt modelId="{B93BED7B-8F6E-ED4F-8095-0D594A0F619C}">
      <dgm:prSet custT="1"/>
      <dgm:spPr/>
      <dgm:t>
        <a:bodyPr/>
        <a:lstStyle/>
        <a:p>
          <a:r>
            <a:rPr lang="de-AT" sz="2000" dirty="0"/>
            <a:t>Welche Argumente hast du für deinen Kredit genannt? Waren sie überzeugend?</a:t>
          </a:r>
        </a:p>
      </dgm:t>
    </dgm:pt>
    <dgm:pt modelId="{6350A376-041F-814B-A09D-D6A750F5CB84}" type="parTrans" cxnId="{5CD9D41A-2343-0C4A-804A-DA79D33A6C3E}">
      <dgm:prSet/>
      <dgm:spPr/>
      <dgm:t>
        <a:bodyPr/>
        <a:lstStyle/>
        <a:p>
          <a:endParaRPr lang="de-DE" sz="2000"/>
        </a:p>
      </dgm:t>
    </dgm:pt>
    <dgm:pt modelId="{D987B4B2-B194-3642-B8B1-8E19D067F97C}" type="sibTrans" cxnId="{5CD9D41A-2343-0C4A-804A-DA79D33A6C3E}">
      <dgm:prSet/>
      <dgm:spPr/>
      <dgm:t>
        <a:bodyPr/>
        <a:lstStyle/>
        <a:p>
          <a:endParaRPr lang="de-DE" sz="2000"/>
        </a:p>
      </dgm:t>
    </dgm:pt>
    <dgm:pt modelId="{423B152F-5634-D740-B7E6-D1DFE2CFC014}">
      <dgm:prSet custT="1"/>
      <dgm:spPr/>
      <dgm:t>
        <a:bodyPr/>
        <a:lstStyle/>
        <a:p>
          <a:r>
            <a:rPr lang="de-AT" sz="2000"/>
            <a:t>Gab es etwas, das gegen die Kreditvergabe gesprochen hat?</a:t>
          </a:r>
        </a:p>
      </dgm:t>
    </dgm:pt>
    <dgm:pt modelId="{4993B1A8-4958-0E49-AD5A-FC036E63EF42}" type="parTrans" cxnId="{452B9D3D-E855-A44D-A9DF-44B7A4F7873F}">
      <dgm:prSet/>
      <dgm:spPr/>
      <dgm:t>
        <a:bodyPr/>
        <a:lstStyle/>
        <a:p>
          <a:endParaRPr lang="de-DE" sz="2000"/>
        </a:p>
      </dgm:t>
    </dgm:pt>
    <dgm:pt modelId="{6260C977-260F-3148-87AC-117117FBAE97}" type="sibTrans" cxnId="{452B9D3D-E855-A44D-A9DF-44B7A4F7873F}">
      <dgm:prSet/>
      <dgm:spPr/>
      <dgm:t>
        <a:bodyPr/>
        <a:lstStyle/>
        <a:p>
          <a:endParaRPr lang="de-DE" sz="2000"/>
        </a:p>
      </dgm:t>
    </dgm:pt>
    <dgm:pt modelId="{8BEF0FFB-664C-CB48-ACC3-AD576D3E32C1}">
      <dgm:prSet custT="1"/>
      <dgm:spPr/>
      <dgm:t>
        <a:bodyPr/>
        <a:lstStyle/>
        <a:p>
          <a:r>
            <a:rPr lang="de-AT" sz="2000"/>
            <a:t>Welche Rolle hat dein Einkommen, deine Sicherheiten oder deine Rückzahlungspläne gespielt?</a:t>
          </a:r>
        </a:p>
      </dgm:t>
    </dgm:pt>
    <dgm:pt modelId="{E46842AC-B70A-B744-97DD-A1E54FD84C01}" type="parTrans" cxnId="{4AE8CF87-76CE-FE4D-B957-7F298B9F6611}">
      <dgm:prSet/>
      <dgm:spPr/>
      <dgm:t>
        <a:bodyPr/>
        <a:lstStyle/>
        <a:p>
          <a:endParaRPr lang="de-DE" sz="2000"/>
        </a:p>
      </dgm:t>
    </dgm:pt>
    <dgm:pt modelId="{DBFEBAEC-0C82-1249-8D5B-18BC1590C97F}" type="sibTrans" cxnId="{4AE8CF87-76CE-FE4D-B957-7F298B9F6611}">
      <dgm:prSet/>
      <dgm:spPr/>
      <dgm:t>
        <a:bodyPr/>
        <a:lstStyle/>
        <a:p>
          <a:endParaRPr lang="de-DE" sz="2000"/>
        </a:p>
      </dgm:t>
    </dgm:pt>
    <dgm:pt modelId="{A80CE86B-AFB6-C347-AE5A-95F7E490B8A3}">
      <dgm:prSet custT="1"/>
      <dgm:spPr/>
      <dgm:t>
        <a:bodyPr/>
        <a:lstStyle/>
        <a:p>
          <a:r>
            <a:rPr lang="de-AT" sz="2000" dirty="0"/>
            <a:t>War deine Anschaffung ein sinnvoller Grund für einen Kredit oder eher nicht?</a:t>
          </a:r>
        </a:p>
      </dgm:t>
    </dgm:pt>
    <dgm:pt modelId="{A5B580C5-D7CD-3A43-899B-A7585E50E61E}" type="parTrans" cxnId="{28679281-EF87-E14A-8862-B7E9A42578C2}">
      <dgm:prSet/>
      <dgm:spPr/>
      <dgm:t>
        <a:bodyPr/>
        <a:lstStyle/>
        <a:p>
          <a:endParaRPr lang="de-DE" sz="2000"/>
        </a:p>
      </dgm:t>
    </dgm:pt>
    <dgm:pt modelId="{0886C73E-5ADB-7344-96BB-6E601300B2FB}" type="sibTrans" cxnId="{28679281-EF87-E14A-8862-B7E9A42578C2}">
      <dgm:prSet/>
      <dgm:spPr/>
      <dgm:t>
        <a:bodyPr/>
        <a:lstStyle/>
        <a:p>
          <a:endParaRPr lang="de-DE" sz="2000"/>
        </a:p>
      </dgm:t>
    </dgm:pt>
    <dgm:pt modelId="{D44B9DF4-F215-3342-ADA4-486E6E5867C2}" type="pres">
      <dgm:prSet presAssocID="{E3CB71D0-BC72-AD44-9C61-41116283296A}" presName="linear" presStyleCnt="0">
        <dgm:presLayoutVars>
          <dgm:animLvl val="lvl"/>
          <dgm:resizeHandles val="exact"/>
        </dgm:presLayoutVars>
      </dgm:prSet>
      <dgm:spPr/>
    </dgm:pt>
    <dgm:pt modelId="{0627E23C-E5C7-3642-AA65-A2AEEEFF5F96}" type="pres">
      <dgm:prSet presAssocID="{1278BBF4-453A-CE4D-AAED-2C29E845CB2A}" presName="parentText" presStyleLbl="node1" presStyleIdx="0" presStyleCnt="5">
        <dgm:presLayoutVars>
          <dgm:chMax val="0"/>
          <dgm:bulletEnabled val="1"/>
        </dgm:presLayoutVars>
      </dgm:prSet>
      <dgm:spPr/>
    </dgm:pt>
    <dgm:pt modelId="{CF3AE5CD-001A-3540-A908-2581C375A28F}" type="pres">
      <dgm:prSet presAssocID="{78A6CE50-7837-B947-AA32-522EA7A1FEC1}" presName="spacer" presStyleCnt="0"/>
      <dgm:spPr/>
    </dgm:pt>
    <dgm:pt modelId="{D3EF60BA-B3AE-E948-A28A-146DE855FA10}" type="pres">
      <dgm:prSet presAssocID="{B93BED7B-8F6E-ED4F-8095-0D594A0F619C}" presName="parentText" presStyleLbl="node1" presStyleIdx="1" presStyleCnt="5">
        <dgm:presLayoutVars>
          <dgm:chMax val="0"/>
          <dgm:bulletEnabled val="1"/>
        </dgm:presLayoutVars>
      </dgm:prSet>
      <dgm:spPr/>
    </dgm:pt>
    <dgm:pt modelId="{05F46779-EBBA-7F4D-A781-41EB5305DF71}" type="pres">
      <dgm:prSet presAssocID="{D987B4B2-B194-3642-B8B1-8E19D067F97C}" presName="spacer" presStyleCnt="0"/>
      <dgm:spPr/>
    </dgm:pt>
    <dgm:pt modelId="{6D6FD926-F9E6-CD42-B986-5577BF0A6429}" type="pres">
      <dgm:prSet presAssocID="{423B152F-5634-D740-B7E6-D1DFE2CFC014}" presName="parentText" presStyleLbl="node1" presStyleIdx="2" presStyleCnt="5">
        <dgm:presLayoutVars>
          <dgm:chMax val="0"/>
          <dgm:bulletEnabled val="1"/>
        </dgm:presLayoutVars>
      </dgm:prSet>
      <dgm:spPr/>
    </dgm:pt>
    <dgm:pt modelId="{1B1AD12A-AB59-504E-B912-8993A87917FC}" type="pres">
      <dgm:prSet presAssocID="{6260C977-260F-3148-87AC-117117FBAE97}" presName="spacer" presStyleCnt="0"/>
      <dgm:spPr/>
    </dgm:pt>
    <dgm:pt modelId="{2AC48FA3-91A1-6E49-A580-C47726344C5C}" type="pres">
      <dgm:prSet presAssocID="{8BEF0FFB-664C-CB48-ACC3-AD576D3E32C1}" presName="parentText" presStyleLbl="node1" presStyleIdx="3" presStyleCnt="5">
        <dgm:presLayoutVars>
          <dgm:chMax val="0"/>
          <dgm:bulletEnabled val="1"/>
        </dgm:presLayoutVars>
      </dgm:prSet>
      <dgm:spPr/>
    </dgm:pt>
    <dgm:pt modelId="{9C62FC1D-075D-9242-BAD5-3947E9E323B3}" type="pres">
      <dgm:prSet presAssocID="{DBFEBAEC-0C82-1249-8D5B-18BC1590C97F}" presName="spacer" presStyleCnt="0"/>
      <dgm:spPr/>
    </dgm:pt>
    <dgm:pt modelId="{87B41410-5F96-1742-86B4-949CC1DEB01E}" type="pres">
      <dgm:prSet presAssocID="{A80CE86B-AFB6-C347-AE5A-95F7E490B8A3}" presName="parentText" presStyleLbl="node1" presStyleIdx="4" presStyleCnt="5">
        <dgm:presLayoutVars>
          <dgm:chMax val="0"/>
          <dgm:bulletEnabled val="1"/>
        </dgm:presLayoutVars>
      </dgm:prSet>
      <dgm:spPr/>
    </dgm:pt>
  </dgm:ptLst>
  <dgm:cxnLst>
    <dgm:cxn modelId="{5CD9D41A-2343-0C4A-804A-DA79D33A6C3E}" srcId="{E3CB71D0-BC72-AD44-9C61-41116283296A}" destId="{B93BED7B-8F6E-ED4F-8095-0D594A0F619C}" srcOrd="1" destOrd="0" parTransId="{6350A376-041F-814B-A09D-D6A750F5CB84}" sibTransId="{D987B4B2-B194-3642-B8B1-8E19D067F97C}"/>
    <dgm:cxn modelId="{452B9D3D-E855-A44D-A9DF-44B7A4F7873F}" srcId="{E3CB71D0-BC72-AD44-9C61-41116283296A}" destId="{423B152F-5634-D740-B7E6-D1DFE2CFC014}" srcOrd="2" destOrd="0" parTransId="{4993B1A8-4958-0E49-AD5A-FC036E63EF42}" sibTransId="{6260C977-260F-3148-87AC-117117FBAE97}"/>
    <dgm:cxn modelId="{3A1AC463-DFA6-8745-A9AD-3031DF0909F7}" type="presOf" srcId="{B93BED7B-8F6E-ED4F-8095-0D594A0F619C}" destId="{D3EF60BA-B3AE-E948-A28A-146DE855FA10}" srcOrd="0" destOrd="0" presId="urn:microsoft.com/office/officeart/2005/8/layout/vList2"/>
    <dgm:cxn modelId="{4DA0EC43-5CA7-5141-B210-C35C80A3762D}" srcId="{E3CB71D0-BC72-AD44-9C61-41116283296A}" destId="{1278BBF4-453A-CE4D-AAED-2C29E845CB2A}" srcOrd="0" destOrd="0" parTransId="{DFD8DE8D-1FB0-2C43-99B7-DB2200A52C5C}" sibTransId="{78A6CE50-7837-B947-AA32-522EA7A1FEC1}"/>
    <dgm:cxn modelId="{CAF88C78-F044-F843-AEA4-B12D5C79D491}" type="presOf" srcId="{8BEF0FFB-664C-CB48-ACC3-AD576D3E32C1}" destId="{2AC48FA3-91A1-6E49-A580-C47726344C5C}" srcOrd="0" destOrd="0" presId="urn:microsoft.com/office/officeart/2005/8/layout/vList2"/>
    <dgm:cxn modelId="{28679281-EF87-E14A-8862-B7E9A42578C2}" srcId="{E3CB71D0-BC72-AD44-9C61-41116283296A}" destId="{A80CE86B-AFB6-C347-AE5A-95F7E490B8A3}" srcOrd="4" destOrd="0" parTransId="{A5B580C5-D7CD-3A43-899B-A7585E50E61E}" sibTransId="{0886C73E-5ADB-7344-96BB-6E601300B2FB}"/>
    <dgm:cxn modelId="{4AE8CF87-76CE-FE4D-B957-7F298B9F6611}" srcId="{E3CB71D0-BC72-AD44-9C61-41116283296A}" destId="{8BEF0FFB-664C-CB48-ACC3-AD576D3E32C1}" srcOrd="3" destOrd="0" parTransId="{E46842AC-B70A-B744-97DD-A1E54FD84C01}" sibTransId="{DBFEBAEC-0C82-1249-8D5B-18BC1590C97F}"/>
    <dgm:cxn modelId="{BBA5AD97-17BC-D347-B6CB-E96E7A7EF6F7}" type="presOf" srcId="{1278BBF4-453A-CE4D-AAED-2C29E845CB2A}" destId="{0627E23C-E5C7-3642-AA65-A2AEEEFF5F96}" srcOrd="0" destOrd="0" presId="urn:microsoft.com/office/officeart/2005/8/layout/vList2"/>
    <dgm:cxn modelId="{664D08E9-CB00-4443-8990-DD253D8CA5BD}" type="presOf" srcId="{423B152F-5634-D740-B7E6-D1DFE2CFC014}" destId="{6D6FD926-F9E6-CD42-B986-5577BF0A6429}" srcOrd="0" destOrd="0" presId="urn:microsoft.com/office/officeart/2005/8/layout/vList2"/>
    <dgm:cxn modelId="{C4DA0AEB-9C4B-B442-A831-F283E9550B54}" type="presOf" srcId="{A80CE86B-AFB6-C347-AE5A-95F7E490B8A3}" destId="{87B41410-5F96-1742-86B4-949CC1DEB01E}" srcOrd="0" destOrd="0" presId="urn:microsoft.com/office/officeart/2005/8/layout/vList2"/>
    <dgm:cxn modelId="{5D9F26F7-6D29-0E4C-8766-4519EEF68720}" type="presOf" srcId="{E3CB71D0-BC72-AD44-9C61-41116283296A}" destId="{D44B9DF4-F215-3342-ADA4-486E6E5867C2}" srcOrd="0" destOrd="0" presId="urn:microsoft.com/office/officeart/2005/8/layout/vList2"/>
    <dgm:cxn modelId="{0773A671-C692-6749-BA71-4EBF5E785C06}" type="presParOf" srcId="{D44B9DF4-F215-3342-ADA4-486E6E5867C2}" destId="{0627E23C-E5C7-3642-AA65-A2AEEEFF5F96}" srcOrd="0" destOrd="0" presId="urn:microsoft.com/office/officeart/2005/8/layout/vList2"/>
    <dgm:cxn modelId="{70851539-E2B3-7649-AD45-5F93FA313250}" type="presParOf" srcId="{D44B9DF4-F215-3342-ADA4-486E6E5867C2}" destId="{CF3AE5CD-001A-3540-A908-2581C375A28F}" srcOrd="1" destOrd="0" presId="urn:microsoft.com/office/officeart/2005/8/layout/vList2"/>
    <dgm:cxn modelId="{232C27BC-090A-1143-A053-F43085C47107}" type="presParOf" srcId="{D44B9DF4-F215-3342-ADA4-486E6E5867C2}" destId="{D3EF60BA-B3AE-E948-A28A-146DE855FA10}" srcOrd="2" destOrd="0" presId="urn:microsoft.com/office/officeart/2005/8/layout/vList2"/>
    <dgm:cxn modelId="{73BAB9A3-FB41-854E-8DC3-BC89D265BFE1}" type="presParOf" srcId="{D44B9DF4-F215-3342-ADA4-486E6E5867C2}" destId="{05F46779-EBBA-7F4D-A781-41EB5305DF71}" srcOrd="3" destOrd="0" presId="urn:microsoft.com/office/officeart/2005/8/layout/vList2"/>
    <dgm:cxn modelId="{A04550F4-343E-AB41-A561-0AAE67EA452F}" type="presParOf" srcId="{D44B9DF4-F215-3342-ADA4-486E6E5867C2}" destId="{6D6FD926-F9E6-CD42-B986-5577BF0A6429}" srcOrd="4" destOrd="0" presId="urn:microsoft.com/office/officeart/2005/8/layout/vList2"/>
    <dgm:cxn modelId="{FFD615CD-F240-AB41-8B19-1E463815C4B0}" type="presParOf" srcId="{D44B9DF4-F215-3342-ADA4-486E6E5867C2}" destId="{1B1AD12A-AB59-504E-B912-8993A87917FC}" srcOrd="5" destOrd="0" presId="urn:microsoft.com/office/officeart/2005/8/layout/vList2"/>
    <dgm:cxn modelId="{877D8FAF-589D-9A4F-9613-FA7D87D0B0F2}" type="presParOf" srcId="{D44B9DF4-F215-3342-ADA4-486E6E5867C2}" destId="{2AC48FA3-91A1-6E49-A580-C47726344C5C}" srcOrd="6" destOrd="0" presId="urn:microsoft.com/office/officeart/2005/8/layout/vList2"/>
    <dgm:cxn modelId="{7BF536D5-45DD-9049-AF25-86DFBB482AA2}" type="presParOf" srcId="{D44B9DF4-F215-3342-ADA4-486E6E5867C2}" destId="{9C62FC1D-075D-9242-BAD5-3947E9E323B3}" srcOrd="7" destOrd="0" presId="urn:microsoft.com/office/officeart/2005/8/layout/vList2"/>
    <dgm:cxn modelId="{A5657851-C44F-9344-B20B-E5D8C2909BCA}" type="presParOf" srcId="{D44B9DF4-F215-3342-ADA4-486E6E5867C2}" destId="{87B41410-5F96-1742-86B4-949CC1DEB01E}"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A5F33B-6B47-45BE-90CC-4683C1860C55}">
      <dsp:nvSpPr>
        <dsp:cNvPr id="0" name=""/>
        <dsp:cNvSpPr/>
      </dsp:nvSpPr>
      <dsp:spPr>
        <a:xfrm>
          <a:off x="0" y="62"/>
          <a:ext cx="9903503" cy="928481"/>
        </a:xfrm>
        <a:prstGeom prst="roundRect">
          <a:avLst/>
        </a:prstGeom>
        <a:solidFill>
          <a:srgbClr val="FFD58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de-AT" sz="2400" kern="1200" dirty="0">
              <a:solidFill>
                <a:srgbClr val="002060"/>
              </a:solidFill>
            </a:rPr>
            <a:t>Wie hoch ist der Haushaltsüberschuss, der für die Kreditrückzahlung zur Verfügung steht?</a:t>
          </a:r>
        </a:p>
      </dsp:txBody>
      <dsp:txXfrm>
        <a:off x="45325" y="45387"/>
        <a:ext cx="9812853" cy="837831"/>
      </dsp:txXfrm>
    </dsp:sp>
    <dsp:sp modelId="{11A58CF1-B8DF-45E0-8AEB-22DD9114F8D5}">
      <dsp:nvSpPr>
        <dsp:cNvPr id="0" name=""/>
        <dsp:cNvSpPr/>
      </dsp:nvSpPr>
      <dsp:spPr>
        <a:xfrm>
          <a:off x="0" y="942480"/>
          <a:ext cx="9903503" cy="928481"/>
        </a:xfrm>
        <a:prstGeom prst="roundRect">
          <a:avLst/>
        </a:prstGeom>
        <a:solidFill>
          <a:srgbClr val="FFC86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de-AT" sz="2400" kern="1200" dirty="0">
              <a:solidFill>
                <a:srgbClr val="002060"/>
              </a:solidFill>
            </a:rPr>
            <a:t>Für welches Angebot entscheidet ihr euch? Wie hoch sind die Gesamtkosten? </a:t>
          </a:r>
        </a:p>
      </dsp:txBody>
      <dsp:txXfrm>
        <a:off x="45325" y="987805"/>
        <a:ext cx="9812853" cy="837831"/>
      </dsp:txXfrm>
    </dsp:sp>
    <dsp:sp modelId="{3BDC3166-614A-4E4D-A200-E19EC91EC187}">
      <dsp:nvSpPr>
        <dsp:cNvPr id="0" name=""/>
        <dsp:cNvSpPr/>
      </dsp:nvSpPr>
      <dsp:spPr>
        <a:xfrm>
          <a:off x="0" y="1884897"/>
          <a:ext cx="9903503" cy="928481"/>
        </a:xfrm>
        <a:prstGeom prst="roundRect">
          <a:avLst/>
        </a:prstGeom>
        <a:solidFill>
          <a:srgbClr val="FFB93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de-AT" sz="2400" kern="1200" dirty="0">
              <a:solidFill>
                <a:srgbClr val="002060"/>
              </a:solidFill>
            </a:rPr>
            <a:t>Welchen Zinssatz habt ihr für den Vergleich verwendet? Warum?</a:t>
          </a:r>
        </a:p>
      </dsp:txBody>
      <dsp:txXfrm>
        <a:off x="45325" y="1930222"/>
        <a:ext cx="9812853" cy="837831"/>
      </dsp:txXfrm>
    </dsp:sp>
    <dsp:sp modelId="{4AB0B135-E649-424E-AE72-CCB3AE4F38BE}">
      <dsp:nvSpPr>
        <dsp:cNvPr id="0" name=""/>
        <dsp:cNvSpPr/>
      </dsp:nvSpPr>
      <dsp:spPr>
        <a:xfrm>
          <a:off x="0" y="2827315"/>
          <a:ext cx="9903503" cy="928481"/>
        </a:xfrm>
        <a:prstGeom prst="roundRect">
          <a:avLst/>
        </a:prstGeom>
        <a:solidFill>
          <a:srgbClr val="FFA5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de-AT" sz="2400" kern="1200" dirty="0">
              <a:solidFill>
                <a:srgbClr val="002060"/>
              </a:solidFill>
            </a:rPr>
            <a:t>Was spricht für eine variable/fixe Verzinsung beim Kredit?</a:t>
          </a:r>
        </a:p>
      </dsp:txBody>
      <dsp:txXfrm>
        <a:off x="45325" y="2872640"/>
        <a:ext cx="9812853" cy="8378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7E23C-E5C7-3642-AA65-A2AEEEFF5F96}">
      <dsp:nvSpPr>
        <dsp:cNvPr id="0" name=""/>
        <dsp:cNvSpPr/>
      </dsp:nvSpPr>
      <dsp:spPr>
        <a:xfrm>
          <a:off x="0" y="20138"/>
          <a:ext cx="10515600" cy="692640"/>
        </a:xfrm>
        <a:prstGeom prst="roundRect">
          <a:avLst/>
        </a:prstGeom>
        <a:solidFill>
          <a:schemeClr val="accent6">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de-AT" sz="2000" kern="1200" dirty="0"/>
            <a:t>Wie hast du dich in deiner Rolle gefühlt?</a:t>
          </a:r>
        </a:p>
      </dsp:txBody>
      <dsp:txXfrm>
        <a:off x="33812" y="53950"/>
        <a:ext cx="10447976" cy="625016"/>
      </dsp:txXfrm>
    </dsp:sp>
    <dsp:sp modelId="{D3EF60BA-B3AE-E948-A28A-146DE855FA10}">
      <dsp:nvSpPr>
        <dsp:cNvPr id="0" name=""/>
        <dsp:cNvSpPr/>
      </dsp:nvSpPr>
      <dsp:spPr>
        <a:xfrm>
          <a:off x="0" y="819338"/>
          <a:ext cx="10515600" cy="692640"/>
        </a:xfrm>
        <a:prstGeom prst="roundRect">
          <a:avLst/>
        </a:prstGeom>
        <a:solidFill>
          <a:schemeClr val="accent6">
            <a:shade val="80000"/>
            <a:hueOff val="80320"/>
            <a:satOff val="-3227"/>
            <a:lumOff val="69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de-AT" sz="2000" kern="1200" dirty="0"/>
            <a:t>Welche Argumente hast du für deinen Kredit genannt? Waren sie überzeugend?</a:t>
          </a:r>
        </a:p>
      </dsp:txBody>
      <dsp:txXfrm>
        <a:off x="33812" y="853150"/>
        <a:ext cx="10447976" cy="625016"/>
      </dsp:txXfrm>
    </dsp:sp>
    <dsp:sp modelId="{6D6FD926-F9E6-CD42-B986-5577BF0A6429}">
      <dsp:nvSpPr>
        <dsp:cNvPr id="0" name=""/>
        <dsp:cNvSpPr/>
      </dsp:nvSpPr>
      <dsp:spPr>
        <a:xfrm>
          <a:off x="0" y="1618538"/>
          <a:ext cx="10515600" cy="692640"/>
        </a:xfrm>
        <a:prstGeom prst="roundRect">
          <a:avLst/>
        </a:prstGeom>
        <a:solidFill>
          <a:schemeClr val="accent6">
            <a:shade val="80000"/>
            <a:hueOff val="160640"/>
            <a:satOff val="-6455"/>
            <a:lumOff val="138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de-AT" sz="2000" kern="1200"/>
            <a:t>Gab es etwas, das gegen die Kreditvergabe gesprochen hat?</a:t>
          </a:r>
        </a:p>
      </dsp:txBody>
      <dsp:txXfrm>
        <a:off x="33812" y="1652350"/>
        <a:ext cx="10447976" cy="625016"/>
      </dsp:txXfrm>
    </dsp:sp>
    <dsp:sp modelId="{2AC48FA3-91A1-6E49-A580-C47726344C5C}">
      <dsp:nvSpPr>
        <dsp:cNvPr id="0" name=""/>
        <dsp:cNvSpPr/>
      </dsp:nvSpPr>
      <dsp:spPr>
        <a:xfrm>
          <a:off x="0" y="2417738"/>
          <a:ext cx="10515600" cy="692640"/>
        </a:xfrm>
        <a:prstGeom prst="roundRect">
          <a:avLst/>
        </a:prstGeom>
        <a:solidFill>
          <a:schemeClr val="accent6">
            <a:shade val="80000"/>
            <a:hueOff val="240960"/>
            <a:satOff val="-9682"/>
            <a:lumOff val="2072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de-AT" sz="2000" kern="1200"/>
            <a:t>Welche Rolle hat dein Einkommen, deine Sicherheiten oder deine Rückzahlungspläne gespielt?</a:t>
          </a:r>
        </a:p>
      </dsp:txBody>
      <dsp:txXfrm>
        <a:off x="33812" y="2451550"/>
        <a:ext cx="10447976" cy="625016"/>
      </dsp:txXfrm>
    </dsp:sp>
    <dsp:sp modelId="{87B41410-5F96-1742-86B4-949CC1DEB01E}">
      <dsp:nvSpPr>
        <dsp:cNvPr id="0" name=""/>
        <dsp:cNvSpPr/>
      </dsp:nvSpPr>
      <dsp:spPr>
        <a:xfrm>
          <a:off x="0" y="3216938"/>
          <a:ext cx="10515600" cy="692640"/>
        </a:xfrm>
        <a:prstGeom prst="roundRect">
          <a:avLst/>
        </a:prstGeom>
        <a:solidFill>
          <a:schemeClr val="accent6">
            <a:shade val="80000"/>
            <a:hueOff val="321280"/>
            <a:satOff val="-12909"/>
            <a:lumOff val="27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de-AT" sz="2000" kern="1200" dirty="0"/>
            <a:t>War deine Anschaffung ein sinnvoller Grund für einen Kredit oder eher nicht?</a:t>
          </a:r>
        </a:p>
      </dsp:txBody>
      <dsp:txXfrm>
        <a:off x="33812" y="3250750"/>
        <a:ext cx="10447976" cy="62501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7T07:41:20.377"/>
    </inkml:context>
    <inkml:brush xml:id="br0">
      <inkml:brushProperty name="width" value="0.3" units="cm"/>
      <inkml:brushProperty name="height" value="0.6" units="cm"/>
      <inkml:brushProperty name="color" value="#00F900"/>
      <inkml:brushProperty name="tip" value="rectangle"/>
      <inkml:brushProperty name="rasterOp" value="maskPen"/>
      <inkml:brushProperty name="ignorePressure" value="1"/>
    </inkml:brush>
  </inkml:definitions>
  <inkml:trace contextRef="#ctx0" brushRef="#br0">1 74 0,'5134'-73'0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7T08:10:37.750"/>
    </inkml:context>
    <inkml:brush xml:id="br0">
      <inkml:brushProperty name="width" value="0.3" units="cm"/>
      <inkml:brushProperty name="height" value="0.6" units="cm"/>
      <inkml:brushProperty name="color" value="#FF2500"/>
      <inkml:brushProperty name="tip" value="rectangle"/>
      <inkml:brushProperty name="rasterOp" value="maskPen"/>
      <inkml:brushProperty name="ignorePressure" value="1"/>
    </inkml:brush>
  </inkml:definitions>
  <inkml:trace contextRef="#ctx0" brushRef="#br0">1 0 0,'3718'0'0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C51BEA-C714-4AED-9112-4500DB899A85}" type="datetimeFigureOut">
              <a:rPr lang="en-AU" smtClean="0"/>
              <a:t>26/08/2025</a:t>
            </a:fld>
            <a:endParaRPr lang="en-AU"/>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AU"/>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039DB4-C640-4EE0-A5E6-22F889456E1C}" type="slidenum">
              <a:rPr lang="en-AU" smtClean="0"/>
              <a:t>‹Nr.›</a:t>
            </a:fld>
            <a:endParaRPr lang="en-AU"/>
          </a:p>
        </p:txBody>
      </p:sp>
    </p:spTree>
    <p:extLst>
      <p:ext uri="{BB962C8B-B14F-4D97-AF65-F5344CB8AC3E}">
        <p14:creationId xmlns:p14="http://schemas.microsoft.com/office/powerpoint/2010/main" val="18370025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F039DB4-C640-4EE0-A5E6-22F889456E1C}" type="slidenum">
              <a:rPr lang="en-AU" smtClean="0"/>
              <a:t>7</a:t>
            </a:fld>
            <a:endParaRPr lang="en-AU"/>
          </a:p>
        </p:txBody>
      </p:sp>
    </p:spTree>
    <p:extLst>
      <p:ext uri="{BB962C8B-B14F-4D97-AF65-F5344CB8AC3E}">
        <p14:creationId xmlns:p14="http://schemas.microsoft.com/office/powerpoint/2010/main" val="2544434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715520-AEFF-BC0A-31F8-DCF62E4BDF9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89E718B-DD71-DF65-64D2-6624F5B9FD3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1548B87-2175-6605-34BD-3A9120C25DAA}"/>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0CA343E-5694-6AE9-D630-8E22AEF5C22E}"/>
              </a:ext>
            </a:extLst>
          </p:cNvPr>
          <p:cNvSpPr>
            <a:spLocks noGrp="1"/>
          </p:cNvSpPr>
          <p:nvPr>
            <p:ph type="sldNum" sz="quarter" idx="5"/>
          </p:nvPr>
        </p:nvSpPr>
        <p:spPr/>
        <p:txBody>
          <a:bodyPr/>
          <a:lstStyle/>
          <a:p>
            <a:fld id="{0F039DB4-C640-4EE0-A5E6-22F889456E1C}" type="slidenum">
              <a:rPr lang="en-AU" smtClean="0"/>
              <a:t>8</a:t>
            </a:fld>
            <a:endParaRPr lang="en-AU"/>
          </a:p>
        </p:txBody>
      </p:sp>
    </p:spTree>
    <p:extLst>
      <p:ext uri="{BB962C8B-B14F-4D97-AF65-F5344CB8AC3E}">
        <p14:creationId xmlns:p14="http://schemas.microsoft.com/office/powerpoint/2010/main" val="2720077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91788-3273-0552-C3A0-B18A674135B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9C4D3B4-706F-9C9E-D2BB-959B4820E1E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96CDB5E-8360-32E7-EBCB-92AED6C74E2C}"/>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7C01A80-1CC7-ED18-E78E-99211C137196}"/>
              </a:ext>
            </a:extLst>
          </p:cNvPr>
          <p:cNvSpPr>
            <a:spLocks noGrp="1"/>
          </p:cNvSpPr>
          <p:nvPr>
            <p:ph type="sldNum" sz="quarter" idx="5"/>
          </p:nvPr>
        </p:nvSpPr>
        <p:spPr/>
        <p:txBody>
          <a:bodyPr/>
          <a:lstStyle/>
          <a:p>
            <a:fld id="{0F039DB4-C640-4EE0-A5E6-22F889456E1C}" type="slidenum">
              <a:rPr lang="en-AU" smtClean="0"/>
              <a:t>9</a:t>
            </a:fld>
            <a:endParaRPr lang="en-AU"/>
          </a:p>
        </p:txBody>
      </p:sp>
    </p:spTree>
    <p:extLst>
      <p:ext uri="{BB962C8B-B14F-4D97-AF65-F5344CB8AC3E}">
        <p14:creationId xmlns:p14="http://schemas.microsoft.com/office/powerpoint/2010/main" val="1605796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a:t>Kärtchenabfrage</a:t>
            </a:r>
            <a:endParaRPr lang="de-AT" dirty="0"/>
          </a:p>
        </p:txBody>
      </p:sp>
      <p:sp>
        <p:nvSpPr>
          <p:cNvPr id="4" name="Foliennummernplatzhalter 3"/>
          <p:cNvSpPr>
            <a:spLocks noGrp="1"/>
          </p:cNvSpPr>
          <p:nvPr>
            <p:ph type="sldNum" sz="quarter" idx="5"/>
          </p:nvPr>
        </p:nvSpPr>
        <p:spPr/>
        <p:txBody>
          <a:bodyPr/>
          <a:lstStyle/>
          <a:p>
            <a:fld id="{0F039DB4-C640-4EE0-A5E6-22F889456E1C}" type="slidenum">
              <a:rPr lang="en-AU" smtClean="0"/>
              <a:t>10</a:t>
            </a:fld>
            <a:endParaRPr lang="en-AU"/>
          </a:p>
        </p:txBody>
      </p:sp>
    </p:spTree>
    <p:extLst>
      <p:ext uri="{BB962C8B-B14F-4D97-AF65-F5344CB8AC3E}">
        <p14:creationId xmlns:p14="http://schemas.microsoft.com/office/powerpoint/2010/main" val="2121675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E54BD2-F434-962A-28C6-B4987D98BF2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4EEC3922-3751-3B0E-F4D5-9A5CF90F3CC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37F4426-0354-8F40-3322-BB31CC413592}"/>
              </a:ext>
            </a:extLst>
          </p:cNvPr>
          <p:cNvSpPr>
            <a:spLocks noGrp="1"/>
          </p:cNvSpPr>
          <p:nvPr>
            <p:ph type="body" idx="1"/>
          </p:nvPr>
        </p:nvSpPr>
        <p:spPr/>
        <p:txBody>
          <a:bodyPr/>
          <a:lstStyle/>
          <a:p>
            <a:endParaRPr lang="de-AT"/>
          </a:p>
        </p:txBody>
      </p:sp>
      <p:sp>
        <p:nvSpPr>
          <p:cNvPr id="4" name="Foliennummernplatzhalter 3">
            <a:extLst>
              <a:ext uri="{FF2B5EF4-FFF2-40B4-BE49-F238E27FC236}">
                <a16:creationId xmlns:a16="http://schemas.microsoft.com/office/drawing/2014/main" id="{601E46DA-A7AE-FCB5-8005-EAB566568C33}"/>
              </a:ext>
            </a:extLst>
          </p:cNvPr>
          <p:cNvSpPr>
            <a:spLocks noGrp="1"/>
          </p:cNvSpPr>
          <p:nvPr>
            <p:ph type="sldNum" sz="quarter" idx="5"/>
          </p:nvPr>
        </p:nvSpPr>
        <p:spPr/>
        <p:txBody>
          <a:bodyPr/>
          <a:lstStyle/>
          <a:p>
            <a:fld id="{0F039DB4-C640-4EE0-A5E6-22F889456E1C}" type="slidenum">
              <a:rPr lang="en-AU" smtClean="0"/>
              <a:t>11</a:t>
            </a:fld>
            <a:endParaRPr lang="en-AU"/>
          </a:p>
        </p:txBody>
      </p:sp>
    </p:spTree>
    <p:extLst>
      <p:ext uri="{BB962C8B-B14F-4D97-AF65-F5344CB8AC3E}">
        <p14:creationId xmlns:p14="http://schemas.microsoft.com/office/powerpoint/2010/main" val="10365869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C148EB-B708-52DE-52AF-2AF2F3A2576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FDE6374-74CA-EF07-4092-81C1E730BAA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CDCE1F5-1C30-6D81-CFC9-49E6CD954BE7}"/>
              </a:ext>
            </a:extLst>
          </p:cNvPr>
          <p:cNvSpPr>
            <a:spLocks noGrp="1"/>
          </p:cNvSpPr>
          <p:nvPr>
            <p:ph type="body" idx="1"/>
          </p:nvPr>
        </p:nvSpPr>
        <p:spPr/>
        <p:txBody>
          <a:bodyPr/>
          <a:lstStyle/>
          <a:p>
            <a:endParaRPr lang="de-AT"/>
          </a:p>
        </p:txBody>
      </p:sp>
      <p:sp>
        <p:nvSpPr>
          <p:cNvPr id="4" name="Foliennummernplatzhalter 3">
            <a:extLst>
              <a:ext uri="{FF2B5EF4-FFF2-40B4-BE49-F238E27FC236}">
                <a16:creationId xmlns:a16="http://schemas.microsoft.com/office/drawing/2014/main" id="{C98E64A6-0998-C1E6-2B85-8A7E5683A435}"/>
              </a:ext>
            </a:extLst>
          </p:cNvPr>
          <p:cNvSpPr>
            <a:spLocks noGrp="1"/>
          </p:cNvSpPr>
          <p:nvPr>
            <p:ph type="sldNum" sz="quarter" idx="5"/>
          </p:nvPr>
        </p:nvSpPr>
        <p:spPr/>
        <p:txBody>
          <a:bodyPr/>
          <a:lstStyle/>
          <a:p>
            <a:fld id="{0F039DB4-C640-4EE0-A5E6-22F889456E1C}" type="slidenum">
              <a:rPr lang="en-AU" smtClean="0"/>
              <a:t>12</a:t>
            </a:fld>
            <a:endParaRPr lang="en-AU"/>
          </a:p>
        </p:txBody>
      </p:sp>
    </p:spTree>
    <p:extLst>
      <p:ext uri="{BB962C8B-B14F-4D97-AF65-F5344CB8AC3E}">
        <p14:creationId xmlns:p14="http://schemas.microsoft.com/office/powerpoint/2010/main" val="3543381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4AB2B1-2F5D-7C25-F877-2160E6E01D64}"/>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30AD27E5-A98B-BFAB-023F-287A3C72B7C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7485F1ED-2C9A-9A41-6ADD-933B116501BD}"/>
              </a:ext>
            </a:extLst>
          </p:cNvPr>
          <p:cNvSpPr>
            <a:spLocks noGrp="1"/>
          </p:cNvSpPr>
          <p:nvPr>
            <p:ph type="body" idx="1"/>
          </p:nvPr>
        </p:nvSpPr>
        <p:spPr/>
        <p:txBody>
          <a:bodyPr/>
          <a:lstStyle/>
          <a:p>
            <a:endParaRPr lang="de-AT"/>
          </a:p>
        </p:txBody>
      </p:sp>
      <p:sp>
        <p:nvSpPr>
          <p:cNvPr id="4" name="Foliennummernplatzhalter 3">
            <a:extLst>
              <a:ext uri="{FF2B5EF4-FFF2-40B4-BE49-F238E27FC236}">
                <a16:creationId xmlns:a16="http://schemas.microsoft.com/office/drawing/2014/main" id="{8E30255B-7DBD-5C15-74BD-5D7E671D2DAD}"/>
              </a:ext>
            </a:extLst>
          </p:cNvPr>
          <p:cNvSpPr>
            <a:spLocks noGrp="1"/>
          </p:cNvSpPr>
          <p:nvPr>
            <p:ph type="sldNum" sz="quarter" idx="5"/>
          </p:nvPr>
        </p:nvSpPr>
        <p:spPr/>
        <p:txBody>
          <a:bodyPr/>
          <a:lstStyle/>
          <a:p>
            <a:fld id="{0F039DB4-C640-4EE0-A5E6-22F889456E1C}" type="slidenum">
              <a:rPr lang="en-AU" smtClean="0"/>
              <a:t>13</a:t>
            </a:fld>
            <a:endParaRPr lang="en-AU"/>
          </a:p>
        </p:txBody>
      </p:sp>
    </p:spTree>
    <p:extLst>
      <p:ext uri="{BB962C8B-B14F-4D97-AF65-F5344CB8AC3E}">
        <p14:creationId xmlns:p14="http://schemas.microsoft.com/office/powerpoint/2010/main" val="3263088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0F039DB4-C640-4EE0-A5E6-22F889456E1C}" type="slidenum">
              <a:rPr lang="en-AU" smtClean="0"/>
              <a:t>22</a:t>
            </a:fld>
            <a:endParaRPr lang="en-AU"/>
          </a:p>
        </p:txBody>
      </p:sp>
    </p:spTree>
    <p:extLst>
      <p:ext uri="{BB962C8B-B14F-4D97-AF65-F5344CB8AC3E}">
        <p14:creationId xmlns:p14="http://schemas.microsoft.com/office/powerpoint/2010/main" val="7434467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3464ABD-7F6F-CB5C-BB82-49BD8AC5B989}"/>
              </a:ext>
            </a:extLst>
          </p:cNvPr>
          <p:cNvSpPr>
            <a:spLocks noGrp="1"/>
          </p:cNvSpPr>
          <p:nvPr>
            <p:ph type="ctrTitle"/>
          </p:nvPr>
        </p:nvSpPr>
        <p:spPr>
          <a:xfrm>
            <a:off x="1524000" y="2417379"/>
            <a:ext cx="9144000" cy="1092584"/>
          </a:xfrm>
        </p:spPr>
        <p:txBody>
          <a:bodyPr anchor="b">
            <a:normAutofit/>
          </a:bodyPr>
          <a:lstStyle>
            <a:lvl1pPr algn="ctr">
              <a:defRPr sz="5400">
                <a:solidFill>
                  <a:schemeClr val="bg1"/>
                </a:solidFill>
              </a:defRPr>
            </a:lvl1pPr>
          </a:lstStyle>
          <a:p>
            <a:r>
              <a:rPr lang="de-DE"/>
              <a:t>Mastertitelformat bearbeiten</a:t>
            </a:r>
            <a:endParaRPr lang="de-AT"/>
          </a:p>
        </p:txBody>
      </p:sp>
      <p:sp>
        <p:nvSpPr>
          <p:cNvPr id="3" name="Untertitel 2">
            <a:extLst>
              <a:ext uri="{FF2B5EF4-FFF2-40B4-BE49-F238E27FC236}">
                <a16:creationId xmlns:a16="http://schemas.microsoft.com/office/drawing/2014/main" id="{7189A1FF-69B3-5ED1-F08E-06B48DAD68BC}"/>
              </a:ext>
            </a:extLst>
          </p:cNvPr>
          <p:cNvSpPr>
            <a:spLocks noGrp="1"/>
          </p:cNvSpPr>
          <p:nvPr>
            <p:ph type="subTitle" idx="1"/>
          </p:nvPr>
        </p:nvSpPr>
        <p:spPr>
          <a:xfrm>
            <a:off x="1524000" y="3602038"/>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AED2F7CC-F5E0-9E58-F49E-0CD0DC111488}"/>
              </a:ext>
            </a:extLst>
          </p:cNvPr>
          <p:cNvSpPr>
            <a:spLocks noGrp="1"/>
          </p:cNvSpPr>
          <p:nvPr>
            <p:ph type="dt" sz="half" idx="10"/>
          </p:nvPr>
        </p:nvSpPr>
        <p:spPr/>
        <p:txBody>
          <a:bodyPr/>
          <a:lstStyle/>
          <a:p>
            <a:fld id="{7B72AFC8-71AF-4FA8-81EA-9CC1D8591C18}" type="datetime1">
              <a:rPr lang="de-AT" smtClean="0"/>
              <a:t>26.08.2025</a:t>
            </a:fld>
            <a:endParaRPr lang="de-AT"/>
          </a:p>
        </p:txBody>
      </p:sp>
      <p:sp>
        <p:nvSpPr>
          <p:cNvPr id="5" name="Fußzeilenplatzhalter 4">
            <a:extLst>
              <a:ext uri="{FF2B5EF4-FFF2-40B4-BE49-F238E27FC236}">
                <a16:creationId xmlns:a16="http://schemas.microsoft.com/office/drawing/2014/main" id="{69FC7B56-405B-CEC6-5F70-96042FC7A9FF}"/>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3932A690-45BC-2082-EF1E-F00BF76E3848}"/>
              </a:ext>
            </a:extLst>
          </p:cNvPr>
          <p:cNvSpPr>
            <a:spLocks noGrp="1"/>
          </p:cNvSpPr>
          <p:nvPr>
            <p:ph type="sldNum" sz="quarter" idx="12"/>
          </p:nvPr>
        </p:nvSpPr>
        <p:spPr/>
        <p:txBody>
          <a:bodyPr/>
          <a:lstStyle/>
          <a:p>
            <a:fld id="{4C23FFEC-42AF-4C5F-8FEB-D69D9B6A7C04}" type="slidenum">
              <a:rPr lang="de-AT" smtClean="0"/>
              <a:t>‹Nr.›</a:t>
            </a:fld>
            <a:endParaRPr lang="de-AT"/>
          </a:p>
        </p:txBody>
      </p:sp>
      <p:pic>
        <p:nvPicPr>
          <p:cNvPr id="7" name="Grafik 6" descr="Ein Bild, das Grafiken, Schrift, Grafikdesign, Text enthält.&#10;&#10;Automatisch generierte Beschreibung">
            <a:extLst>
              <a:ext uri="{FF2B5EF4-FFF2-40B4-BE49-F238E27FC236}">
                <a16:creationId xmlns:a16="http://schemas.microsoft.com/office/drawing/2014/main" id="{A980B4CC-8D7F-A554-4EC3-2DE1719F4FAC}"/>
              </a:ext>
            </a:extLst>
          </p:cNvPr>
          <p:cNvPicPr>
            <a:picLocks noChangeAspect="1"/>
          </p:cNvPicPr>
          <p:nvPr userDrawn="1"/>
        </p:nvPicPr>
        <p:blipFill>
          <a:blip r:embed="rId3"/>
          <a:stretch>
            <a:fillRect/>
          </a:stretch>
        </p:blipFill>
        <p:spPr bwMode="auto">
          <a:xfrm>
            <a:off x="7376160" y="1825625"/>
            <a:ext cx="1234440" cy="706755"/>
          </a:xfrm>
          <a:prstGeom prst="rect">
            <a:avLst/>
          </a:prstGeom>
        </p:spPr>
      </p:pic>
      <p:pic>
        <p:nvPicPr>
          <p:cNvPr id="8" name="Grafik 7" descr="Ein Bild, das Text, Schrift, Screenshot, weiß enthält.&#10;&#10;Automatisch generierte Beschreibung">
            <a:extLst>
              <a:ext uri="{FF2B5EF4-FFF2-40B4-BE49-F238E27FC236}">
                <a16:creationId xmlns:a16="http://schemas.microsoft.com/office/drawing/2014/main" id="{82BC6F5F-CAC9-79C0-6347-07C26E381833}"/>
              </a:ext>
            </a:extLst>
          </p:cNvPr>
          <p:cNvPicPr>
            <a:picLocks noChangeAspect="1"/>
          </p:cNvPicPr>
          <p:nvPr userDrawn="1"/>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5200" y="2028825"/>
            <a:ext cx="3634740" cy="511175"/>
          </a:xfrm>
          <a:prstGeom prst="rect">
            <a:avLst/>
          </a:prstGeom>
          <a:noFill/>
          <a:ln>
            <a:noFill/>
          </a:ln>
        </p:spPr>
      </p:pic>
    </p:spTree>
    <p:extLst>
      <p:ext uri="{BB962C8B-B14F-4D97-AF65-F5344CB8AC3E}">
        <p14:creationId xmlns:p14="http://schemas.microsoft.com/office/powerpoint/2010/main" val="3531940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BA9223D-CB3E-BEA4-08F0-FB556A9E06E2}"/>
              </a:ext>
            </a:extLst>
          </p:cNvPr>
          <p:cNvSpPr>
            <a:spLocks noGrp="1"/>
          </p:cNvSpPr>
          <p:nvPr>
            <p:ph type="title"/>
          </p:nvPr>
        </p:nvSpPr>
        <p:spPr>
          <a:xfrm>
            <a:off x="838200" y="681037"/>
            <a:ext cx="10515600" cy="1009651"/>
          </a:xfrm>
        </p:spPr>
        <p:txBody>
          <a:bodyPr/>
          <a:lstStyle>
            <a:lvl1pPr>
              <a:defRPr>
                <a:solidFill>
                  <a:schemeClr val="accent6">
                    <a:lumMod val="75000"/>
                  </a:schemeClr>
                </a:solidFill>
              </a:defRPr>
            </a:lvl1pPr>
          </a:lstStyle>
          <a:p>
            <a:r>
              <a:rPr lang="de-DE"/>
              <a:t>Mastertitelformat bearbeiten</a:t>
            </a:r>
            <a:endParaRPr lang="de-AT"/>
          </a:p>
        </p:txBody>
      </p:sp>
      <p:sp>
        <p:nvSpPr>
          <p:cNvPr id="3" name="Inhaltsplatzhalter 2">
            <a:extLst>
              <a:ext uri="{FF2B5EF4-FFF2-40B4-BE49-F238E27FC236}">
                <a16:creationId xmlns:a16="http://schemas.microsoft.com/office/drawing/2014/main" id="{DC1F9A8B-94A7-632E-1EA3-65E85F45FE28}"/>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cxnSp>
        <p:nvCxnSpPr>
          <p:cNvPr id="10" name="Gerader Verbinder 9">
            <a:extLst>
              <a:ext uri="{FF2B5EF4-FFF2-40B4-BE49-F238E27FC236}">
                <a16:creationId xmlns:a16="http://schemas.microsoft.com/office/drawing/2014/main" id="{F1985109-0A2E-F212-F0F2-07023400DE4F}"/>
              </a:ext>
            </a:extLst>
          </p:cNvPr>
          <p:cNvCxnSpPr>
            <a:cxnSpLocks/>
          </p:cNvCxnSpPr>
          <p:nvPr userDrawn="1"/>
        </p:nvCxnSpPr>
        <p:spPr>
          <a:xfrm>
            <a:off x="79513" y="6356350"/>
            <a:ext cx="12016409" cy="0"/>
          </a:xfrm>
          <a:prstGeom prst="line">
            <a:avLst/>
          </a:prstGeom>
          <a:ln w="127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Foliennummernplatzhalter 6">
            <a:extLst>
              <a:ext uri="{FF2B5EF4-FFF2-40B4-BE49-F238E27FC236}">
                <a16:creationId xmlns:a16="http://schemas.microsoft.com/office/drawing/2014/main" id="{F75EEA99-345C-9BAC-DBEF-480535F95E7C}"/>
              </a:ext>
            </a:extLst>
          </p:cNvPr>
          <p:cNvSpPr>
            <a:spLocks noGrp="1"/>
          </p:cNvSpPr>
          <p:nvPr>
            <p:ph type="sldNum" sz="quarter" idx="12"/>
          </p:nvPr>
        </p:nvSpPr>
        <p:spPr>
          <a:xfrm>
            <a:off x="8610600" y="6356350"/>
            <a:ext cx="2743200" cy="365125"/>
          </a:xfrm>
        </p:spPr>
        <p:txBody>
          <a:bodyPr/>
          <a:lstStyle/>
          <a:p>
            <a:fld id="{4C23FFEC-42AF-4C5F-8FEB-D69D9B6A7C04}" type="slidenum">
              <a:rPr lang="de-AT" smtClean="0"/>
              <a:t>‹Nr.›</a:t>
            </a:fld>
            <a:endParaRPr lang="de-AT"/>
          </a:p>
        </p:txBody>
      </p:sp>
      <p:pic>
        <p:nvPicPr>
          <p:cNvPr id="15" name="Grafik 14">
            <a:extLst>
              <a:ext uri="{FF2B5EF4-FFF2-40B4-BE49-F238E27FC236}">
                <a16:creationId xmlns:a16="http://schemas.microsoft.com/office/drawing/2014/main" id="{60C9D91D-6318-29C5-897A-0131B70D6061}"/>
              </a:ext>
            </a:extLst>
          </p:cNvPr>
          <p:cNvPicPr>
            <a:picLocks noChangeAspect="1"/>
          </p:cNvPicPr>
          <p:nvPr userDrawn="1"/>
        </p:nvPicPr>
        <p:blipFill>
          <a:blip r:embed="rId2"/>
          <a:stretch>
            <a:fillRect/>
          </a:stretch>
        </p:blipFill>
        <p:spPr>
          <a:xfrm>
            <a:off x="0" y="0"/>
            <a:ext cx="12192000" cy="635100"/>
          </a:xfrm>
          <a:prstGeom prst="rect">
            <a:avLst/>
          </a:prstGeom>
        </p:spPr>
      </p:pic>
    </p:spTree>
    <p:extLst>
      <p:ext uri="{BB962C8B-B14F-4D97-AF65-F5344CB8AC3E}">
        <p14:creationId xmlns:p14="http://schemas.microsoft.com/office/powerpoint/2010/main" val="26022060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3773ED8-578A-EAF3-1031-2E9629BBEA79}"/>
              </a:ext>
            </a:extLst>
          </p:cNvPr>
          <p:cNvSpPr>
            <a:spLocks noGrp="1"/>
          </p:cNvSpPr>
          <p:nvPr>
            <p:ph type="dt" sz="half" idx="10"/>
          </p:nvPr>
        </p:nvSpPr>
        <p:spPr/>
        <p:txBody>
          <a:bodyPr/>
          <a:lstStyle/>
          <a:p>
            <a:fld id="{DD7CB653-35AB-42A8-820C-A4395AEC0D50}" type="datetime1">
              <a:rPr lang="de-AT" smtClean="0"/>
              <a:t>26.08.2025</a:t>
            </a:fld>
            <a:endParaRPr lang="de-AT"/>
          </a:p>
        </p:txBody>
      </p:sp>
      <p:sp>
        <p:nvSpPr>
          <p:cNvPr id="3" name="Fußzeilenplatzhalter 2">
            <a:extLst>
              <a:ext uri="{FF2B5EF4-FFF2-40B4-BE49-F238E27FC236}">
                <a16:creationId xmlns:a16="http://schemas.microsoft.com/office/drawing/2014/main" id="{21E32D6F-3340-3CE3-4C95-55B977A14772}"/>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9E2DD9E9-541E-8FB3-152C-100D02767D86}"/>
              </a:ext>
            </a:extLst>
          </p:cNvPr>
          <p:cNvSpPr>
            <a:spLocks noGrp="1"/>
          </p:cNvSpPr>
          <p:nvPr>
            <p:ph type="sldNum" sz="quarter" idx="12"/>
          </p:nvPr>
        </p:nvSpPr>
        <p:spPr/>
        <p:txBody>
          <a:bodyPr/>
          <a:lstStyle/>
          <a:p>
            <a:fld id="{4C23FFEC-42AF-4C5F-8FEB-D69D9B6A7C04}" type="slidenum">
              <a:rPr lang="de-AT" smtClean="0"/>
              <a:t>‹Nr.›</a:t>
            </a:fld>
            <a:endParaRPr lang="de-AT"/>
          </a:p>
        </p:txBody>
      </p:sp>
    </p:spTree>
    <p:extLst>
      <p:ext uri="{BB962C8B-B14F-4D97-AF65-F5344CB8AC3E}">
        <p14:creationId xmlns:p14="http://schemas.microsoft.com/office/powerpoint/2010/main" val="36372293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A81CE185-5458-C32E-F998-3C23CB000B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BC9889F1-8313-4686-9FC8-C59AEB8C1D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A833E04D-BF2D-0644-EDBB-869B64538C4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9D1594-A142-473C-8999-B68A3E6D610E}" type="datetime1">
              <a:rPr lang="de-AT" smtClean="0"/>
              <a:t>26.08.2025</a:t>
            </a:fld>
            <a:endParaRPr lang="de-AT"/>
          </a:p>
        </p:txBody>
      </p:sp>
      <p:sp>
        <p:nvSpPr>
          <p:cNvPr id="5" name="Fußzeilenplatzhalter 4">
            <a:extLst>
              <a:ext uri="{FF2B5EF4-FFF2-40B4-BE49-F238E27FC236}">
                <a16:creationId xmlns:a16="http://schemas.microsoft.com/office/drawing/2014/main" id="{BD313F64-D68B-6A33-94F2-1FA989C397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2926A613-7E35-9D31-D730-23A8C3B37B8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23FFEC-42AF-4C5F-8FEB-D69D9B6A7C04}" type="slidenum">
              <a:rPr lang="de-AT" smtClean="0"/>
              <a:t>‹Nr.›</a:t>
            </a:fld>
            <a:endParaRPr lang="de-AT"/>
          </a:p>
        </p:txBody>
      </p:sp>
    </p:spTree>
    <p:extLst>
      <p:ext uri="{BB962C8B-B14F-4D97-AF65-F5344CB8AC3E}">
        <p14:creationId xmlns:p14="http://schemas.microsoft.com/office/powerpoint/2010/main" val="4073374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53.svg"/><Relationship Id="rId13" Type="http://schemas.openxmlformats.org/officeDocument/2006/relationships/image" Target="../media/image87.svg"/><Relationship Id="rId3" Type="http://schemas.openxmlformats.org/officeDocument/2006/relationships/image" Target="../media/image11.png"/><Relationship Id="rId7" Type="http://schemas.openxmlformats.org/officeDocument/2006/relationships/image" Target="../media/image52.png"/><Relationship Id="rId12" Type="http://schemas.openxmlformats.org/officeDocument/2006/relationships/image" Target="../media/image86.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svg"/><Relationship Id="rId11" Type="http://schemas.openxmlformats.org/officeDocument/2006/relationships/image" Target="../media/image65.png"/><Relationship Id="rId5" Type="http://schemas.openxmlformats.org/officeDocument/2006/relationships/image" Target="../media/image13.png"/><Relationship Id="rId10" Type="http://schemas.openxmlformats.org/officeDocument/2006/relationships/image" Target="../media/image89.svg"/><Relationship Id="rId4" Type="http://schemas.openxmlformats.org/officeDocument/2006/relationships/image" Target="../media/image12.svg"/><Relationship Id="rId9" Type="http://schemas.openxmlformats.org/officeDocument/2006/relationships/image" Target="../media/image88.png"/></Relationships>
</file>

<file path=ppt/slides/_rels/slide12.xml.rels><?xml version="1.0" encoding="UTF-8" standalone="yes"?>
<Relationships xmlns="http://schemas.openxmlformats.org/package/2006/relationships"><Relationship Id="rId8" Type="http://schemas.openxmlformats.org/officeDocument/2006/relationships/image" Target="../media/image53.svg"/><Relationship Id="rId13" Type="http://schemas.openxmlformats.org/officeDocument/2006/relationships/image" Target="../media/image65.png"/><Relationship Id="rId3" Type="http://schemas.openxmlformats.org/officeDocument/2006/relationships/image" Target="../media/image11.png"/><Relationship Id="rId7" Type="http://schemas.openxmlformats.org/officeDocument/2006/relationships/image" Target="../media/image52.png"/><Relationship Id="rId12" Type="http://schemas.openxmlformats.org/officeDocument/2006/relationships/image" Target="../media/image87.sv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svg"/><Relationship Id="rId11" Type="http://schemas.openxmlformats.org/officeDocument/2006/relationships/image" Target="../media/image86.png"/><Relationship Id="rId5" Type="http://schemas.openxmlformats.org/officeDocument/2006/relationships/image" Target="../media/image13.png"/><Relationship Id="rId10" Type="http://schemas.openxmlformats.org/officeDocument/2006/relationships/image" Target="../media/image89.svg"/><Relationship Id="rId4" Type="http://schemas.openxmlformats.org/officeDocument/2006/relationships/image" Target="../media/image12.svg"/><Relationship Id="rId9" Type="http://schemas.openxmlformats.org/officeDocument/2006/relationships/image" Target="../media/image88.png"/></Relationships>
</file>

<file path=ppt/slides/_rels/slide1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0.png"/><Relationship Id="rId7" Type="http://schemas.openxmlformats.org/officeDocument/2006/relationships/image" Target="../media/image13.png"/><Relationship Id="rId12" Type="http://schemas.openxmlformats.org/officeDocument/2006/relationships/image" Target="../media/image93.sv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2.svg"/><Relationship Id="rId11" Type="http://schemas.openxmlformats.org/officeDocument/2006/relationships/image" Target="../media/image92.png"/><Relationship Id="rId5" Type="http://schemas.openxmlformats.org/officeDocument/2006/relationships/image" Target="../media/image11.png"/><Relationship Id="rId10" Type="http://schemas.openxmlformats.org/officeDocument/2006/relationships/image" Target="../media/image89.svg"/><Relationship Id="rId4" Type="http://schemas.openxmlformats.org/officeDocument/2006/relationships/image" Target="../media/image91.svg"/><Relationship Id="rId9" Type="http://schemas.openxmlformats.org/officeDocument/2006/relationships/image" Target="../media/image88.png"/></Relationships>
</file>

<file path=ppt/slides/_rels/slide14.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100.svg"/><Relationship Id="rId3" Type="http://schemas.openxmlformats.org/officeDocument/2006/relationships/image" Target="../media/image96.jpeg"/><Relationship Id="rId7" Type="http://schemas.openxmlformats.org/officeDocument/2006/relationships/image" Target="../media/image14.svg"/><Relationship Id="rId12" Type="http://schemas.openxmlformats.org/officeDocument/2006/relationships/image" Target="../media/image99.png"/><Relationship Id="rId2" Type="http://schemas.openxmlformats.org/officeDocument/2006/relationships/image" Target="../media/image95.jpe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98.svg"/><Relationship Id="rId5" Type="http://schemas.openxmlformats.org/officeDocument/2006/relationships/image" Target="../media/image12.svg"/><Relationship Id="rId10" Type="http://schemas.openxmlformats.org/officeDocument/2006/relationships/image" Target="../media/image97.png"/><Relationship Id="rId4" Type="http://schemas.openxmlformats.org/officeDocument/2006/relationships/image" Target="../media/image11.png"/><Relationship Id="rId9" Type="http://schemas.openxmlformats.org/officeDocument/2006/relationships/image" Target="../media/image53.svg"/></Relationships>
</file>

<file path=ppt/slides/_rels/slide17.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2.svg"/><Relationship Id="rId18" Type="http://schemas.openxmlformats.org/officeDocument/2006/relationships/image" Target="../media/image88.png"/><Relationship Id="rId3" Type="http://schemas.openxmlformats.org/officeDocument/2006/relationships/image" Target="../media/image102.svg"/><Relationship Id="rId7" Type="http://schemas.openxmlformats.org/officeDocument/2006/relationships/image" Target="../media/image106.svg"/><Relationship Id="rId12" Type="http://schemas.openxmlformats.org/officeDocument/2006/relationships/image" Target="../media/image11.png"/><Relationship Id="rId17" Type="http://schemas.openxmlformats.org/officeDocument/2006/relationships/image" Target="../media/image53.svg"/><Relationship Id="rId2" Type="http://schemas.openxmlformats.org/officeDocument/2006/relationships/image" Target="../media/image101.png"/><Relationship Id="rId16"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105.png"/><Relationship Id="rId11" Type="http://schemas.openxmlformats.org/officeDocument/2006/relationships/image" Target="../media/image110.svg"/><Relationship Id="rId5" Type="http://schemas.openxmlformats.org/officeDocument/2006/relationships/image" Target="../media/image104.svg"/><Relationship Id="rId15" Type="http://schemas.openxmlformats.org/officeDocument/2006/relationships/image" Target="../media/image14.svg"/><Relationship Id="rId10" Type="http://schemas.openxmlformats.org/officeDocument/2006/relationships/image" Target="../media/image109.png"/><Relationship Id="rId19" Type="http://schemas.openxmlformats.org/officeDocument/2006/relationships/image" Target="../media/image89.svg"/><Relationship Id="rId4" Type="http://schemas.openxmlformats.org/officeDocument/2006/relationships/image" Target="../media/image103.png"/><Relationship Id="rId9" Type="http://schemas.openxmlformats.org/officeDocument/2006/relationships/image" Target="../media/image108.svg"/><Relationship Id="rId1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image" Target="../media/image116.svg"/><Relationship Id="rId13" Type="http://schemas.openxmlformats.org/officeDocument/2006/relationships/image" Target="../media/image121.png"/><Relationship Id="rId18" Type="http://schemas.openxmlformats.org/officeDocument/2006/relationships/image" Target="../media/image126.svg"/><Relationship Id="rId3" Type="http://schemas.openxmlformats.org/officeDocument/2006/relationships/image" Target="../media/image112.svg"/><Relationship Id="rId21" Type="http://schemas.openxmlformats.org/officeDocument/2006/relationships/image" Target="../media/image129.png"/><Relationship Id="rId7" Type="http://schemas.openxmlformats.org/officeDocument/2006/relationships/image" Target="../media/image115.png"/><Relationship Id="rId12" Type="http://schemas.openxmlformats.org/officeDocument/2006/relationships/image" Target="../media/image120.svg"/><Relationship Id="rId17" Type="http://schemas.openxmlformats.org/officeDocument/2006/relationships/image" Target="../media/image125.png"/><Relationship Id="rId2" Type="http://schemas.openxmlformats.org/officeDocument/2006/relationships/image" Target="../media/image111.png"/><Relationship Id="rId16" Type="http://schemas.openxmlformats.org/officeDocument/2006/relationships/image" Target="../media/image124.svg"/><Relationship Id="rId20" Type="http://schemas.openxmlformats.org/officeDocument/2006/relationships/image" Target="../media/image128.svg"/><Relationship Id="rId1" Type="http://schemas.openxmlformats.org/officeDocument/2006/relationships/slideLayout" Target="../slideLayouts/slideLayout2.xml"/><Relationship Id="rId6" Type="http://schemas.openxmlformats.org/officeDocument/2006/relationships/image" Target="../media/image114.svg"/><Relationship Id="rId11" Type="http://schemas.openxmlformats.org/officeDocument/2006/relationships/image" Target="../media/image119.png"/><Relationship Id="rId24" Type="http://schemas.openxmlformats.org/officeDocument/2006/relationships/image" Target="../media/image132.svg"/><Relationship Id="rId5" Type="http://schemas.openxmlformats.org/officeDocument/2006/relationships/image" Target="../media/image113.png"/><Relationship Id="rId15" Type="http://schemas.openxmlformats.org/officeDocument/2006/relationships/image" Target="../media/image123.png"/><Relationship Id="rId23" Type="http://schemas.openxmlformats.org/officeDocument/2006/relationships/image" Target="../media/image131.png"/><Relationship Id="rId10" Type="http://schemas.openxmlformats.org/officeDocument/2006/relationships/image" Target="../media/image118.svg"/><Relationship Id="rId19" Type="http://schemas.openxmlformats.org/officeDocument/2006/relationships/image" Target="../media/image127.png"/><Relationship Id="rId4" Type="http://schemas.openxmlformats.org/officeDocument/2006/relationships/image" Target="../media/image95.jpeg"/><Relationship Id="rId9" Type="http://schemas.openxmlformats.org/officeDocument/2006/relationships/image" Target="../media/image117.png"/><Relationship Id="rId14" Type="http://schemas.openxmlformats.org/officeDocument/2006/relationships/image" Target="../media/image122.svg"/><Relationship Id="rId22" Type="http://schemas.openxmlformats.org/officeDocument/2006/relationships/image" Target="../media/image130.svg"/></Relationships>
</file>

<file path=ppt/slides/_rels/slide19.xml.rels><?xml version="1.0" encoding="UTF-8" standalone="yes"?>
<Relationships xmlns="http://schemas.openxmlformats.org/package/2006/relationships"><Relationship Id="rId8" Type="http://schemas.openxmlformats.org/officeDocument/2006/relationships/image" Target="../media/image101.png"/><Relationship Id="rId3" Type="http://schemas.openxmlformats.org/officeDocument/2006/relationships/image" Target="../media/image104.svg"/><Relationship Id="rId7" Type="http://schemas.openxmlformats.org/officeDocument/2006/relationships/image" Target="../media/image108.svg"/><Relationship Id="rId2" Type="http://schemas.openxmlformats.org/officeDocument/2006/relationships/image" Target="../media/image103.png"/><Relationship Id="rId1" Type="http://schemas.openxmlformats.org/officeDocument/2006/relationships/slideLayout" Target="../slideLayouts/slideLayout2.xml"/><Relationship Id="rId6" Type="http://schemas.openxmlformats.org/officeDocument/2006/relationships/image" Target="../media/image107.png"/><Relationship Id="rId5" Type="http://schemas.openxmlformats.org/officeDocument/2006/relationships/image" Target="../media/image106.svg"/><Relationship Id="rId4" Type="http://schemas.openxmlformats.org/officeDocument/2006/relationships/image" Target="../media/image105.png"/><Relationship Id="rId9" Type="http://schemas.openxmlformats.org/officeDocument/2006/relationships/image" Target="../media/image102.sv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svg"/><Relationship Id="rId21" Type="http://schemas.openxmlformats.org/officeDocument/2006/relationships/image" Target="../media/image24.sv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svg"/><Relationship Id="rId25" Type="http://schemas.openxmlformats.org/officeDocument/2006/relationships/image" Target="../media/image28.svg"/><Relationship Id="rId2" Type="http://schemas.openxmlformats.org/officeDocument/2006/relationships/image" Target="../media/image5.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svg"/><Relationship Id="rId24" Type="http://schemas.openxmlformats.org/officeDocument/2006/relationships/image" Target="../media/image27.png"/><Relationship Id="rId5" Type="http://schemas.openxmlformats.org/officeDocument/2006/relationships/image" Target="../media/image8.svg"/><Relationship Id="rId15" Type="http://schemas.openxmlformats.org/officeDocument/2006/relationships/image" Target="../media/image18.svg"/><Relationship Id="rId23" Type="http://schemas.openxmlformats.org/officeDocument/2006/relationships/image" Target="../media/image26.svg"/><Relationship Id="rId10" Type="http://schemas.openxmlformats.org/officeDocument/2006/relationships/image" Target="../media/image13.png"/><Relationship Id="rId19" Type="http://schemas.openxmlformats.org/officeDocument/2006/relationships/image" Target="../media/image22.sv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 Id="rId22" Type="http://schemas.openxmlformats.org/officeDocument/2006/relationships/image" Target="../media/image25.png"/></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8" Type="http://schemas.openxmlformats.org/officeDocument/2006/relationships/image" Target="../media/image137.png"/><Relationship Id="rId13" Type="http://schemas.openxmlformats.org/officeDocument/2006/relationships/image" Target="../media/image142.svg"/><Relationship Id="rId3" Type="http://schemas.openxmlformats.org/officeDocument/2006/relationships/image" Target="../media/image102.svg"/><Relationship Id="rId7" Type="http://schemas.openxmlformats.org/officeDocument/2006/relationships/image" Target="../media/image136.svg"/><Relationship Id="rId12" Type="http://schemas.openxmlformats.org/officeDocument/2006/relationships/image" Target="../media/image141.png"/><Relationship Id="rId2" Type="http://schemas.openxmlformats.org/officeDocument/2006/relationships/image" Target="../media/image101.png"/><Relationship Id="rId1" Type="http://schemas.openxmlformats.org/officeDocument/2006/relationships/slideLayout" Target="../slideLayouts/slideLayout2.xml"/><Relationship Id="rId6" Type="http://schemas.openxmlformats.org/officeDocument/2006/relationships/image" Target="../media/image135.png"/><Relationship Id="rId11" Type="http://schemas.openxmlformats.org/officeDocument/2006/relationships/image" Target="../media/image140.svg"/><Relationship Id="rId5" Type="http://schemas.openxmlformats.org/officeDocument/2006/relationships/image" Target="../media/image134.svg"/><Relationship Id="rId15" Type="http://schemas.openxmlformats.org/officeDocument/2006/relationships/image" Target="../media/image144.svg"/><Relationship Id="rId10" Type="http://schemas.openxmlformats.org/officeDocument/2006/relationships/image" Target="../media/image139.png"/><Relationship Id="rId4" Type="http://schemas.openxmlformats.org/officeDocument/2006/relationships/image" Target="../media/image133.png"/><Relationship Id="rId9" Type="http://schemas.openxmlformats.org/officeDocument/2006/relationships/image" Target="../media/image138.svg"/><Relationship Id="rId14" Type="http://schemas.openxmlformats.org/officeDocument/2006/relationships/image" Target="../media/image143.png"/></Relationships>
</file>

<file path=ppt/slides/_rels/slide22.xml.rels><?xml version="1.0" encoding="UTF-8" standalone="yes"?>
<Relationships xmlns="http://schemas.openxmlformats.org/package/2006/relationships"><Relationship Id="rId8" Type="http://schemas.openxmlformats.org/officeDocument/2006/relationships/image" Target="../media/image149.png"/><Relationship Id="rId13" Type="http://schemas.openxmlformats.org/officeDocument/2006/relationships/image" Target="../media/image154.svg"/><Relationship Id="rId3" Type="http://schemas.openxmlformats.org/officeDocument/2006/relationships/image" Target="../media/image78.png"/><Relationship Id="rId7" Type="http://schemas.openxmlformats.org/officeDocument/2006/relationships/image" Target="../media/image148.svg"/><Relationship Id="rId12" Type="http://schemas.openxmlformats.org/officeDocument/2006/relationships/image" Target="../media/image15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47.png"/><Relationship Id="rId11" Type="http://schemas.openxmlformats.org/officeDocument/2006/relationships/image" Target="../media/image152.svg"/><Relationship Id="rId5" Type="http://schemas.openxmlformats.org/officeDocument/2006/relationships/image" Target="../media/image146.svg"/><Relationship Id="rId15" Type="http://schemas.openxmlformats.org/officeDocument/2006/relationships/image" Target="../media/image156.svg"/><Relationship Id="rId10" Type="http://schemas.openxmlformats.org/officeDocument/2006/relationships/image" Target="../media/image151.png"/><Relationship Id="rId4" Type="http://schemas.openxmlformats.org/officeDocument/2006/relationships/image" Target="../media/image145.png"/><Relationship Id="rId9" Type="http://schemas.openxmlformats.org/officeDocument/2006/relationships/image" Target="../media/image150.svg"/><Relationship Id="rId14" Type="http://schemas.openxmlformats.org/officeDocument/2006/relationships/image" Target="../media/image155.png"/></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5" Type="http://schemas.openxmlformats.org/officeDocument/2006/relationships/image" Target="../media/image4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 Id="rId14" Type="http://schemas.openxmlformats.org/officeDocument/2006/relationships/image" Target="../media/image41.png"/></Relationships>
</file>

<file path=ppt/slides/_rels/slide3.xml.rels><?xml version="1.0" encoding="UTF-8" standalone="yes"?>
<Relationships xmlns="http://schemas.openxmlformats.org/package/2006/relationships"><Relationship Id="rId8" Type="http://schemas.openxmlformats.org/officeDocument/2006/relationships/image" Target="../media/image35.png"/><Relationship Id="rId13" Type="http://schemas.openxmlformats.org/officeDocument/2006/relationships/image" Target="../media/image40.svg"/><Relationship Id="rId3" Type="http://schemas.openxmlformats.org/officeDocument/2006/relationships/image" Target="../media/image30.svg"/><Relationship Id="rId7" Type="http://schemas.openxmlformats.org/officeDocument/2006/relationships/image" Target="../media/image34.svg"/><Relationship Id="rId12" Type="http://schemas.openxmlformats.org/officeDocument/2006/relationships/image" Target="../media/image39.png"/><Relationship Id="rId17" Type="http://schemas.openxmlformats.org/officeDocument/2006/relationships/image" Target="../media/image44.svg"/><Relationship Id="rId2" Type="http://schemas.openxmlformats.org/officeDocument/2006/relationships/image" Target="../media/image29.png"/><Relationship Id="rId16"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33.png"/><Relationship Id="rId11" Type="http://schemas.openxmlformats.org/officeDocument/2006/relationships/image" Target="../media/image38.svg"/><Relationship Id="rId5" Type="http://schemas.openxmlformats.org/officeDocument/2006/relationships/image" Target="../media/image32.svg"/><Relationship Id="rId15" Type="http://schemas.openxmlformats.org/officeDocument/2006/relationships/image" Target="../media/image42.sv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svg"/><Relationship Id="rId14" Type="http://schemas.openxmlformats.org/officeDocument/2006/relationships/image" Target="../media/image41.png"/></Relationships>
</file>

<file path=ppt/slides/_rels/slide4.xml.rels><?xml version="1.0" encoding="UTF-8" standalone="yes"?>
<Relationships xmlns="http://schemas.openxmlformats.org/package/2006/relationships"><Relationship Id="rId8" Type="http://schemas.openxmlformats.org/officeDocument/2006/relationships/image" Target="../media/image51.jpeg"/><Relationship Id="rId13" Type="http://schemas.openxmlformats.org/officeDocument/2006/relationships/image" Target="../media/image52.png"/><Relationship Id="rId18" Type="http://schemas.openxmlformats.org/officeDocument/2006/relationships/image" Target="../media/image56.svg"/><Relationship Id="rId26" Type="http://schemas.openxmlformats.org/officeDocument/2006/relationships/image" Target="../media/image64.svg"/><Relationship Id="rId3" Type="http://schemas.openxmlformats.org/officeDocument/2006/relationships/image" Target="../media/image46.svg"/><Relationship Id="rId21" Type="http://schemas.openxmlformats.org/officeDocument/2006/relationships/image" Target="../media/image59.png"/><Relationship Id="rId7" Type="http://schemas.openxmlformats.org/officeDocument/2006/relationships/image" Target="../media/image50.svg"/><Relationship Id="rId12" Type="http://schemas.openxmlformats.org/officeDocument/2006/relationships/image" Target="../media/image14.svg"/><Relationship Id="rId17" Type="http://schemas.openxmlformats.org/officeDocument/2006/relationships/image" Target="../media/image55.png"/><Relationship Id="rId25" Type="http://schemas.openxmlformats.org/officeDocument/2006/relationships/image" Target="../media/image63.png"/><Relationship Id="rId2" Type="http://schemas.openxmlformats.org/officeDocument/2006/relationships/image" Target="../media/image45.png"/><Relationship Id="rId16" Type="http://schemas.microsoft.com/office/2007/relationships/hdphoto" Target="../media/hdphoto1.wdp"/><Relationship Id="rId20" Type="http://schemas.openxmlformats.org/officeDocument/2006/relationships/image" Target="../media/image58.svg"/><Relationship Id="rId1" Type="http://schemas.openxmlformats.org/officeDocument/2006/relationships/slideLayout" Target="../slideLayouts/slideLayout2.xml"/><Relationship Id="rId6" Type="http://schemas.openxmlformats.org/officeDocument/2006/relationships/image" Target="../media/image49.png"/><Relationship Id="rId11" Type="http://schemas.openxmlformats.org/officeDocument/2006/relationships/image" Target="../media/image13.png"/><Relationship Id="rId24" Type="http://schemas.openxmlformats.org/officeDocument/2006/relationships/image" Target="../media/image62.svg"/><Relationship Id="rId5" Type="http://schemas.openxmlformats.org/officeDocument/2006/relationships/image" Target="../media/image48.svg"/><Relationship Id="rId15" Type="http://schemas.openxmlformats.org/officeDocument/2006/relationships/image" Target="../media/image54.png"/><Relationship Id="rId23" Type="http://schemas.openxmlformats.org/officeDocument/2006/relationships/image" Target="../media/image61.png"/><Relationship Id="rId10" Type="http://schemas.openxmlformats.org/officeDocument/2006/relationships/image" Target="../media/image12.svg"/><Relationship Id="rId19" Type="http://schemas.openxmlformats.org/officeDocument/2006/relationships/image" Target="../media/image57.png"/><Relationship Id="rId4" Type="http://schemas.openxmlformats.org/officeDocument/2006/relationships/image" Target="../media/image47.png"/><Relationship Id="rId9" Type="http://schemas.openxmlformats.org/officeDocument/2006/relationships/image" Target="../media/image11.png"/><Relationship Id="rId14" Type="http://schemas.openxmlformats.org/officeDocument/2006/relationships/image" Target="../media/image53.svg"/><Relationship Id="rId22" Type="http://schemas.openxmlformats.org/officeDocument/2006/relationships/image" Target="../media/image60.svg"/><Relationship Id="rId27" Type="http://schemas.openxmlformats.org/officeDocument/2006/relationships/image" Target="../media/image65.png"/></Relationships>
</file>

<file path=ppt/slides/_rels/slide5.xml.rels><?xml version="1.0" encoding="UTF-8" standalone="yes"?>
<Relationships xmlns="http://schemas.openxmlformats.org/package/2006/relationships"><Relationship Id="rId8" Type="http://schemas.openxmlformats.org/officeDocument/2006/relationships/image" Target="../media/image72.jpeg"/><Relationship Id="rId13" Type="http://schemas.openxmlformats.org/officeDocument/2006/relationships/image" Target="../media/image52.png"/><Relationship Id="rId18" Type="http://schemas.openxmlformats.org/officeDocument/2006/relationships/image" Target="../media/image58.svg"/><Relationship Id="rId3" Type="http://schemas.openxmlformats.org/officeDocument/2006/relationships/image" Target="../media/image67.svg"/><Relationship Id="rId7" Type="http://schemas.openxmlformats.org/officeDocument/2006/relationships/image" Target="../media/image71.svg"/><Relationship Id="rId12" Type="http://schemas.openxmlformats.org/officeDocument/2006/relationships/image" Target="../media/image14.svg"/><Relationship Id="rId17" Type="http://schemas.openxmlformats.org/officeDocument/2006/relationships/image" Target="../media/image57.png"/><Relationship Id="rId2" Type="http://schemas.openxmlformats.org/officeDocument/2006/relationships/image" Target="../media/image66.png"/><Relationship Id="rId16" Type="http://schemas.openxmlformats.org/officeDocument/2006/relationships/image" Target="../media/image56.svg"/><Relationship Id="rId1" Type="http://schemas.openxmlformats.org/officeDocument/2006/relationships/slideLayout" Target="../slideLayouts/slideLayout2.xml"/><Relationship Id="rId6" Type="http://schemas.openxmlformats.org/officeDocument/2006/relationships/image" Target="../media/image70.png"/><Relationship Id="rId11" Type="http://schemas.openxmlformats.org/officeDocument/2006/relationships/image" Target="../media/image13.png"/><Relationship Id="rId5" Type="http://schemas.openxmlformats.org/officeDocument/2006/relationships/image" Target="../media/image69.svg"/><Relationship Id="rId15" Type="http://schemas.openxmlformats.org/officeDocument/2006/relationships/image" Target="../media/image55.png"/><Relationship Id="rId10" Type="http://schemas.openxmlformats.org/officeDocument/2006/relationships/image" Target="../media/image12.svg"/><Relationship Id="rId4" Type="http://schemas.openxmlformats.org/officeDocument/2006/relationships/image" Target="../media/image68.png"/><Relationship Id="rId9" Type="http://schemas.openxmlformats.org/officeDocument/2006/relationships/image" Target="../media/image11.png"/><Relationship Id="rId14" Type="http://schemas.openxmlformats.org/officeDocument/2006/relationships/image" Target="../media/image53.svg"/></Relationships>
</file>

<file path=ppt/slides/_rels/slide6.xml.rels><?xml version="1.0" encoding="UTF-8" standalone="yes"?>
<Relationships xmlns="http://schemas.openxmlformats.org/package/2006/relationships"><Relationship Id="rId8" Type="http://schemas.openxmlformats.org/officeDocument/2006/relationships/image" Target="../media/image53.svg"/><Relationship Id="rId13" Type="http://schemas.openxmlformats.org/officeDocument/2006/relationships/image" Target="../media/image74.png"/><Relationship Id="rId3" Type="http://schemas.openxmlformats.org/officeDocument/2006/relationships/image" Target="../media/image11.png"/><Relationship Id="rId7" Type="http://schemas.openxmlformats.org/officeDocument/2006/relationships/image" Target="../media/image52.png"/><Relationship Id="rId12" Type="http://schemas.microsoft.com/office/2007/relationships/hdphoto" Target="../media/hdphoto1.wdp"/><Relationship Id="rId2" Type="http://schemas.openxmlformats.org/officeDocument/2006/relationships/image" Target="../media/image73.jpeg"/><Relationship Id="rId1" Type="http://schemas.openxmlformats.org/officeDocument/2006/relationships/slideLayout" Target="../slideLayouts/slideLayout2.xml"/><Relationship Id="rId6" Type="http://schemas.openxmlformats.org/officeDocument/2006/relationships/image" Target="../media/image14.svg"/><Relationship Id="rId11" Type="http://schemas.openxmlformats.org/officeDocument/2006/relationships/image" Target="../media/image54.png"/><Relationship Id="rId5" Type="http://schemas.openxmlformats.org/officeDocument/2006/relationships/image" Target="../media/image13.png"/><Relationship Id="rId10" Type="http://schemas.openxmlformats.org/officeDocument/2006/relationships/image" Target="../media/image64.svg"/><Relationship Id="rId4" Type="http://schemas.openxmlformats.org/officeDocument/2006/relationships/image" Target="../media/image12.svg"/><Relationship Id="rId9" Type="http://schemas.openxmlformats.org/officeDocument/2006/relationships/image" Target="../media/image63.png"/></Relationships>
</file>

<file path=ppt/slides/_rels/slide7.xml.rels><?xml version="1.0" encoding="UTF-8" standalone="yes"?>
<Relationships xmlns="http://schemas.openxmlformats.org/package/2006/relationships"><Relationship Id="rId8" Type="http://schemas.openxmlformats.org/officeDocument/2006/relationships/image" Target="../media/image76.svg"/><Relationship Id="rId3" Type="http://schemas.openxmlformats.org/officeDocument/2006/relationships/image" Target="../media/image5.png"/><Relationship Id="rId7" Type="http://schemas.openxmlformats.org/officeDocument/2006/relationships/image" Target="../media/image7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 Id="rId9" Type="http://schemas.openxmlformats.org/officeDocument/2006/relationships/image" Target="../media/image77.png"/></Relationships>
</file>

<file path=ppt/slides/_rels/slide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2.png"/><Relationship Id="rId18" Type="http://schemas.openxmlformats.org/officeDocument/2006/relationships/image" Target="../media/image85.png"/><Relationship Id="rId3" Type="http://schemas.openxmlformats.org/officeDocument/2006/relationships/image" Target="../media/image77.png"/><Relationship Id="rId21" Type="http://schemas.openxmlformats.org/officeDocument/2006/relationships/image" Target="../media/image87.svg"/><Relationship Id="rId7" Type="http://schemas.openxmlformats.org/officeDocument/2006/relationships/image" Target="../media/image8.svg"/><Relationship Id="rId12" Type="http://schemas.openxmlformats.org/officeDocument/2006/relationships/image" Target="../media/image81.png"/><Relationship Id="rId17" Type="http://schemas.openxmlformats.org/officeDocument/2006/relationships/image" Target="../media/image26.svg"/><Relationship Id="rId2" Type="http://schemas.openxmlformats.org/officeDocument/2006/relationships/notesSlide" Target="../notesSlides/notesSlide3.xml"/><Relationship Id="rId16" Type="http://schemas.openxmlformats.org/officeDocument/2006/relationships/image" Target="../media/image25.png"/><Relationship Id="rId20" Type="http://schemas.openxmlformats.org/officeDocument/2006/relationships/image" Target="../media/image86.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6.svg"/><Relationship Id="rId5" Type="http://schemas.openxmlformats.org/officeDocument/2006/relationships/image" Target="../media/image730.png"/><Relationship Id="rId15" Type="http://schemas.openxmlformats.org/officeDocument/2006/relationships/image" Target="../media/image84.svg"/><Relationship Id="rId23" Type="http://schemas.openxmlformats.org/officeDocument/2006/relationships/image" Target="../media/image830.png"/><Relationship Id="rId10" Type="http://schemas.openxmlformats.org/officeDocument/2006/relationships/image" Target="../media/image5.png"/><Relationship Id="rId19" Type="http://schemas.microsoft.com/office/2007/relationships/hdphoto" Target="../media/hdphoto2.wdp"/><Relationship Id="rId4" Type="http://schemas.openxmlformats.org/officeDocument/2006/relationships/customXml" Target="../ink/ink1.xml"/><Relationship Id="rId9" Type="http://schemas.openxmlformats.org/officeDocument/2006/relationships/image" Target="../media/image80.svg"/><Relationship Id="rId14" Type="http://schemas.openxmlformats.org/officeDocument/2006/relationships/image" Target="../media/image83.png"/><Relationship Id="rId22" Type="http://schemas.openxmlformats.org/officeDocument/2006/relationships/customXml" Target="../ink/ink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697CEF-5D78-3E43-978C-073D2115F578}"/>
              </a:ext>
            </a:extLst>
          </p:cNvPr>
          <p:cNvSpPr>
            <a:spLocks noGrp="1"/>
          </p:cNvSpPr>
          <p:nvPr>
            <p:ph type="ctrTitle"/>
          </p:nvPr>
        </p:nvSpPr>
        <p:spPr>
          <a:xfrm>
            <a:off x="1202076" y="3025676"/>
            <a:ext cx="9465924" cy="539457"/>
          </a:xfrm>
        </p:spPr>
        <p:txBody>
          <a:bodyPr>
            <a:normAutofit/>
          </a:bodyPr>
          <a:lstStyle/>
          <a:p>
            <a:r>
              <a:rPr lang="de-AT" sz="3000"/>
              <a:t>Lernstrecke 2: Geld und Finanzinstrumente</a:t>
            </a:r>
          </a:p>
        </p:txBody>
      </p:sp>
      <p:sp>
        <p:nvSpPr>
          <p:cNvPr id="3" name="Untertitel 2">
            <a:extLst>
              <a:ext uri="{FF2B5EF4-FFF2-40B4-BE49-F238E27FC236}">
                <a16:creationId xmlns:a16="http://schemas.microsoft.com/office/drawing/2014/main" id="{37111E99-03BD-708F-D1DE-97A79C2DC805}"/>
              </a:ext>
            </a:extLst>
          </p:cNvPr>
          <p:cNvSpPr>
            <a:spLocks noGrp="1"/>
          </p:cNvSpPr>
          <p:nvPr>
            <p:ph type="subTitle" idx="1"/>
          </p:nvPr>
        </p:nvSpPr>
        <p:spPr>
          <a:xfrm>
            <a:off x="1524000" y="4118260"/>
            <a:ext cx="9144000" cy="1154589"/>
          </a:xfrm>
        </p:spPr>
        <p:txBody>
          <a:bodyPr>
            <a:normAutofit/>
          </a:bodyPr>
          <a:lstStyle/>
          <a:p>
            <a:r>
              <a:rPr lang="de-AT" sz="4900" b="1"/>
              <a:t>Kredite</a:t>
            </a:r>
          </a:p>
        </p:txBody>
      </p:sp>
    </p:spTree>
    <p:extLst>
      <p:ext uri="{BB962C8B-B14F-4D97-AF65-F5344CB8AC3E}">
        <p14:creationId xmlns:p14="http://schemas.microsoft.com/office/powerpoint/2010/main" val="2661814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F7C1AD-50D0-8683-8BEB-CF9AC8F3259A}"/>
              </a:ext>
            </a:extLst>
          </p:cNvPr>
          <p:cNvSpPr>
            <a:spLocks noGrp="1"/>
          </p:cNvSpPr>
          <p:nvPr>
            <p:ph type="title"/>
          </p:nvPr>
        </p:nvSpPr>
        <p:spPr/>
        <p:txBody>
          <a:bodyPr/>
          <a:lstStyle/>
          <a:p>
            <a:r>
              <a:rPr lang="de-DE" dirty="0"/>
              <a:t>Wann ist ein Kredit sinnvoll?</a:t>
            </a:r>
          </a:p>
        </p:txBody>
      </p:sp>
      <p:sp>
        <p:nvSpPr>
          <p:cNvPr id="4" name="Foliennummernplatzhalter 3">
            <a:extLst>
              <a:ext uri="{FF2B5EF4-FFF2-40B4-BE49-F238E27FC236}">
                <a16:creationId xmlns:a16="http://schemas.microsoft.com/office/drawing/2014/main" id="{A9381F26-4A26-BEE5-F8B8-467DCB4EA925}"/>
              </a:ext>
            </a:extLst>
          </p:cNvPr>
          <p:cNvSpPr>
            <a:spLocks noGrp="1"/>
          </p:cNvSpPr>
          <p:nvPr>
            <p:ph type="sldNum" sz="quarter" idx="12"/>
          </p:nvPr>
        </p:nvSpPr>
        <p:spPr/>
        <p:txBody>
          <a:bodyPr/>
          <a:lstStyle/>
          <a:p>
            <a:fld id="{4C23FFEC-42AF-4C5F-8FEB-D69D9B6A7C04}" type="slidenum">
              <a:rPr lang="de-AT" smtClean="0"/>
              <a:t>10</a:t>
            </a:fld>
            <a:endParaRPr lang="de-AT"/>
          </a:p>
        </p:txBody>
      </p:sp>
      <p:grpSp>
        <p:nvGrpSpPr>
          <p:cNvPr id="5" name="Gruppieren 4">
            <a:extLst>
              <a:ext uri="{FF2B5EF4-FFF2-40B4-BE49-F238E27FC236}">
                <a16:creationId xmlns:a16="http://schemas.microsoft.com/office/drawing/2014/main" id="{7A9503F6-3A8C-EAB9-7F1C-F0C78276727F}"/>
              </a:ext>
            </a:extLst>
          </p:cNvPr>
          <p:cNvGrpSpPr/>
          <p:nvPr/>
        </p:nvGrpSpPr>
        <p:grpSpPr>
          <a:xfrm>
            <a:off x="775757" y="2179818"/>
            <a:ext cx="5090291" cy="3199006"/>
            <a:chOff x="671995" y="2640933"/>
            <a:chExt cx="5250344" cy="3482037"/>
          </a:xfrm>
        </p:grpSpPr>
        <p:grpSp>
          <p:nvGrpSpPr>
            <p:cNvPr id="6" name="Gruppieren 5">
              <a:extLst>
                <a:ext uri="{FF2B5EF4-FFF2-40B4-BE49-F238E27FC236}">
                  <a16:creationId xmlns:a16="http://schemas.microsoft.com/office/drawing/2014/main" id="{8F98372A-FA13-ADB4-EA33-8E6E9728E17D}"/>
                </a:ext>
              </a:extLst>
            </p:cNvPr>
            <p:cNvGrpSpPr/>
            <p:nvPr/>
          </p:nvGrpSpPr>
          <p:grpSpPr>
            <a:xfrm>
              <a:off x="671995" y="2839633"/>
              <a:ext cx="5250344" cy="3283337"/>
              <a:chOff x="935665" y="2636873"/>
              <a:chExt cx="5560828" cy="3605763"/>
            </a:xfrm>
          </p:grpSpPr>
          <p:sp>
            <p:nvSpPr>
              <p:cNvPr id="8" name="Rechteck 7">
                <a:extLst>
                  <a:ext uri="{FF2B5EF4-FFF2-40B4-BE49-F238E27FC236}">
                    <a16:creationId xmlns:a16="http://schemas.microsoft.com/office/drawing/2014/main" id="{68F08296-D5EA-E0E7-9775-0B7D41061FCA}"/>
                  </a:ext>
                </a:extLst>
              </p:cNvPr>
              <p:cNvSpPr/>
              <p:nvPr/>
            </p:nvSpPr>
            <p:spPr>
              <a:xfrm>
                <a:off x="935665" y="2636873"/>
                <a:ext cx="5560828" cy="3605763"/>
              </a:xfrm>
              <a:prstGeom prst="rect">
                <a:avLst/>
              </a:prstGeom>
              <a:solidFill>
                <a:srgbClr val="E2F0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9" name="Rechteck 8">
                <a:extLst>
                  <a:ext uri="{FF2B5EF4-FFF2-40B4-BE49-F238E27FC236}">
                    <a16:creationId xmlns:a16="http://schemas.microsoft.com/office/drawing/2014/main" id="{84912ADA-73DA-04C6-3193-5C3443ACAFD1}"/>
                  </a:ext>
                </a:extLst>
              </p:cNvPr>
              <p:cNvSpPr/>
              <p:nvPr/>
            </p:nvSpPr>
            <p:spPr>
              <a:xfrm>
                <a:off x="1244010" y="2774347"/>
                <a:ext cx="4976037" cy="3294887"/>
              </a:xfrm>
              <a:custGeom>
                <a:avLst/>
                <a:gdLst>
                  <a:gd name="connsiteX0" fmla="*/ 0 w 4976037"/>
                  <a:gd name="connsiteY0" fmla="*/ 0 h 3294887"/>
                  <a:gd name="connsiteX1" fmla="*/ 503133 w 4976037"/>
                  <a:gd name="connsiteY1" fmla="*/ 0 h 3294887"/>
                  <a:gd name="connsiteX2" fmla="*/ 906745 w 4976037"/>
                  <a:gd name="connsiteY2" fmla="*/ 0 h 3294887"/>
                  <a:gd name="connsiteX3" fmla="*/ 1409877 w 4976037"/>
                  <a:gd name="connsiteY3" fmla="*/ 0 h 3294887"/>
                  <a:gd name="connsiteX4" fmla="*/ 1913010 w 4976037"/>
                  <a:gd name="connsiteY4" fmla="*/ 0 h 3294887"/>
                  <a:gd name="connsiteX5" fmla="*/ 2565424 w 4976037"/>
                  <a:gd name="connsiteY5" fmla="*/ 0 h 3294887"/>
                  <a:gd name="connsiteX6" fmla="*/ 3018796 w 4976037"/>
                  <a:gd name="connsiteY6" fmla="*/ 0 h 3294887"/>
                  <a:gd name="connsiteX7" fmla="*/ 3521928 w 4976037"/>
                  <a:gd name="connsiteY7" fmla="*/ 0 h 3294887"/>
                  <a:gd name="connsiteX8" fmla="*/ 4074821 w 4976037"/>
                  <a:gd name="connsiteY8" fmla="*/ 0 h 3294887"/>
                  <a:gd name="connsiteX9" fmla="*/ 4976037 w 4976037"/>
                  <a:gd name="connsiteY9" fmla="*/ 0 h 3294887"/>
                  <a:gd name="connsiteX10" fmla="*/ 4976037 w 4976037"/>
                  <a:gd name="connsiteY10" fmla="*/ 549148 h 3294887"/>
                  <a:gd name="connsiteX11" fmla="*/ 4976037 w 4976037"/>
                  <a:gd name="connsiteY11" fmla="*/ 1098296 h 3294887"/>
                  <a:gd name="connsiteX12" fmla="*/ 4976037 w 4976037"/>
                  <a:gd name="connsiteY12" fmla="*/ 1680392 h 3294887"/>
                  <a:gd name="connsiteX13" fmla="*/ 4976037 w 4976037"/>
                  <a:gd name="connsiteY13" fmla="*/ 2229540 h 3294887"/>
                  <a:gd name="connsiteX14" fmla="*/ 4976037 w 4976037"/>
                  <a:gd name="connsiteY14" fmla="*/ 2712790 h 3294887"/>
                  <a:gd name="connsiteX15" fmla="*/ 4976037 w 4976037"/>
                  <a:gd name="connsiteY15" fmla="*/ 3294887 h 3294887"/>
                  <a:gd name="connsiteX16" fmla="*/ 4572425 w 4976037"/>
                  <a:gd name="connsiteY16" fmla="*/ 3294887 h 3294887"/>
                  <a:gd name="connsiteX17" fmla="*/ 3969772 w 4976037"/>
                  <a:gd name="connsiteY17" fmla="*/ 3294887 h 3294887"/>
                  <a:gd name="connsiteX18" fmla="*/ 3466639 w 4976037"/>
                  <a:gd name="connsiteY18" fmla="*/ 3294887 h 3294887"/>
                  <a:gd name="connsiteX19" fmla="*/ 2814225 w 4976037"/>
                  <a:gd name="connsiteY19" fmla="*/ 3294887 h 3294887"/>
                  <a:gd name="connsiteX20" fmla="*/ 2261332 w 4976037"/>
                  <a:gd name="connsiteY20" fmla="*/ 3294887 h 3294887"/>
                  <a:gd name="connsiteX21" fmla="*/ 1857720 w 4976037"/>
                  <a:gd name="connsiteY21" fmla="*/ 3294887 h 3294887"/>
                  <a:gd name="connsiteX22" fmla="*/ 1454109 w 4976037"/>
                  <a:gd name="connsiteY22" fmla="*/ 3294887 h 3294887"/>
                  <a:gd name="connsiteX23" fmla="*/ 851455 w 4976037"/>
                  <a:gd name="connsiteY23" fmla="*/ 3294887 h 3294887"/>
                  <a:gd name="connsiteX24" fmla="*/ 0 w 4976037"/>
                  <a:gd name="connsiteY24" fmla="*/ 3294887 h 3294887"/>
                  <a:gd name="connsiteX25" fmla="*/ 0 w 4976037"/>
                  <a:gd name="connsiteY25" fmla="*/ 2745739 h 3294887"/>
                  <a:gd name="connsiteX26" fmla="*/ 0 w 4976037"/>
                  <a:gd name="connsiteY26" fmla="*/ 2295438 h 3294887"/>
                  <a:gd name="connsiteX27" fmla="*/ 0 w 4976037"/>
                  <a:gd name="connsiteY27" fmla="*/ 1713341 h 3294887"/>
                  <a:gd name="connsiteX28" fmla="*/ 0 w 4976037"/>
                  <a:gd name="connsiteY28" fmla="*/ 1164193 h 3294887"/>
                  <a:gd name="connsiteX29" fmla="*/ 0 w 4976037"/>
                  <a:gd name="connsiteY29" fmla="*/ 647994 h 3294887"/>
                  <a:gd name="connsiteX30" fmla="*/ 0 w 4976037"/>
                  <a:gd name="connsiteY30" fmla="*/ 0 h 3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294887"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0307" y="254893"/>
                      <a:pt x="4920508" y="408227"/>
                      <a:pt x="4976037" y="549148"/>
                    </a:cubicBezTo>
                    <a:cubicBezTo>
                      <a:pt x="5031566" y="690069"/>
                      <a:pt x="4939519" y="966175"/>
                      <a:pt x="4976037" y="1098296"/>
                    </a:cubicBezTo>
                    <a:cubicBezTo>
                      <a:pt x="5012555" y="1230417"/>
                      <a:pt x="4955210" y="1456110"/>
                      <a:pt x="4976037" y="1680392"/>
                    </a:cubicBezTo>
                    <a:cubicBezTo>
                      <a:pt x="4996864" y="1904674"/>
                      <a:pt x="4966219" y="1984397"/>
                      <a:pt x="4976037" y="2229540"/>
                    </a:cubicBezTo>
                    <a:cubicBezTo>
                      <a:pt x="4985855" y="2474683"/>
                      <a:pt x="4939020" y="2487882"/>
                      <a:pt x="4976037" y="2712790"/>
                    </a:cubicBezTo>
                    <a:cubicBezTo>
                      <a:pt x="5013054" y="2937698"/>
                      <a:pt x="4954169" y="3042751"/>
                      <a:pt x="4976037" y="3294887"/>
                    </a:cubicBezTo>
                    <a:cubicBezTo>
                      <a:pt x="4823265" y="3334040"/>
                      <a:pt x="4772376" y="3280688"/>
                      <a:pt x="4572425" y="3294887"/>
                    </a:cubicBezTo>
                    <a:cubicBezTo>
                      <a:pt x="4372474" y="3309086"/>
                      <a:pt x="4125186" y="3257715"/>
                      <a:pt x="3969772" y="3294887"/>
                    </a:cubicBezTo>
                    <a:cubicBezTo>
                      <a:pt x="3814358" y="3332059"/>
                      <a:pt x="3622470" y="3245988"/>
                      <a:pt x="3466639" y="3294887"/>
                    </a:cubicBezTo>
                    <a:cubicBezTo>
                      <a:pt x="3310808" y="3343786"/>
                      <a:pt x="2970667" y="3275914"/>
                      <a:pt x="2814225" y="3294887"/>
                    </a:cubicBezTo>
                    <a:cubicBezTo>
                      <a:pt x="2657783" y="3313860"/>
                      <a:pt x="2412427" y="3284485"/>
                      <a:pt x="2261332" y="3294887"/>
                    </a:cubicBezTo>
                    <a:cubicBezTo>
                      <a:pt x="2110237" y="3305289"/>
                      <a:pt x="2011840" y="3283061"/>
                      <a:pt x="1857720" y="3294887"/>
                    </a:cubicBezTo>
                    <a:cubicBezTo>
                      <a:pt x="1703600" y="3306713"/>
                      <a:pt x="1580196" y="3265697"/>
                      <a:pt x="1454109" y="3294887"/>
                    </a:cubicBezTo>
                    <a:cubicBezTo>
                      <a:pt x="1328022" y="3324077"/>
                      <a:pt x="1136049" y="3230996"/>
                      <a:pt x="851455" y="3294887"/>
                    </a:cubicBezTo>
                    <a:cubicBezTo>
                      <a:pt x="566861" y="3358778"/>
                      <a:pt x="224719" y="3248294"/>
                      <a:pt x="0" y="3294887"/>
                    </a:cubicBezTo>
                    <a:cubicBezTo>
                      <a:pt x="-49759" y="3094437"/>
                      <a:pt x="57775" y="2973083"/>
                      <a:pt x="0" y="2745739"/>
                    </a:cubicBezTo>
                    <a:cubicBezTo>
                      <a:pt x="-57775" y="2518395"/>
                      <a:pt x="23265" y="2426191"/>
                      <a:pt x="0" y="2295438"/>
                    </a:cubicBezTo>
                    <a:cubicBezTo>
                      <a:pt x="-23265" y="2164685"/>
                      <a:pt x="20131" y="1953251"/>
                      <a:pt x="0" y="1713341"/>
                    </a:cubicBezTo>
                    <a:cubicBezTo>
                      <a:pt x="-20131" y="1473431"/>
                      <a:pt x="293" y="1349223"/>
                      <a:pt x="0" y="1164193"/>
                    </a:cubicBezTo>
                    <a:cubicBezTo>
                      <a:pt x="-293" y="979163"/>
                      <a:pt x="17586" y="804769"/>
                      <a:pt x="0" y="647994"/>
                    </a:cubicBezTo>
                    <a:cubicBezTo>
                      <a:pt x="-17586" y="491219"/>
                      <a:pt x="61353" y="219617"/>
                      <a:pt x="0" y="0"/>
                    </a:cubicBezTo>
                    <a:close/>
                  </a:path>
                  <a:path w="4976037" h="3294887"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5021028" y="127952"/>
                      <a:pt x="4950956" y="392312"/>
                      <a:pt x="4976037" y="516199"/>
                    </a:cubicBezTo>
                    <a:cubicBezTo>
                      <a:pt x="5001118" y="640086"/>
                      <a:pt x="4956336" y="836635"/>
                      <a:pt x="4976037" y="1098296"/>
                    </a:cubicBezTo>
                    <a:cubicBezTo>
                      <a:pt x="4995738" y="1359957"/>
                      <a:pt x="4930212" y="1349077"/>
                      <a:pt x="4976037" y="1548597"/>
                    </a:cubicBezTo>
                    <a:cubicBezTo>
                      <a:pt x="5021862" y="1748117"/>
                      <a:pt x="4932379" y="1835933"/>
                      <a:pt x="4976037" y="1998898"/>
                    </a:cubicBezTo>
                    <a:cubicBezTo>
                      <a:pt x="5019695" y="2161863"/>
                      <a:pt x="4948940" y="2367007"/>
                      <a:pt x="4976037" y="2580995"/>
                    </a:cubicBezTo>
                    <a:cubicBezTo>
                      <a:pt x="5003134" y="2794983"/>
                      <a:pt x="4946042" y="2973656"/>
                      <a:pt x="4976037" y="3294887"/>
                    </a:cubicBezTo>
                    <a:cubicBezTo>
                      <a:pt x="4834869" y="3323141"/>
                      <a:pt x="4676887" y="3262021"/>
                      <a:pt x="4572425" y="3294887"/>
                    </a:cubicBezTo>
                    <a:cubicBezTo>
                      <a:pt x="4467963" y="3327753"/>
                      <a:pt x="4206431" y="3237374"/>
                      <a:pt x="4019532" y="3294887"/>
                    </a:cubicBezTo>
                    <a:cubicBezTo>
                      <a:pt x="3832633" y="3352400"/>
                      <a:pt x="3699706" y="3286140"/>
                      <a:pt x="3516399" y="3294887"/>
                    </a:cubicBezTo>
                    <a:cubicBezTo>
                      <a:pt x="3333092" y="3303634"/>
                      <a:pt x="3126130" y="3277025"/>
                      <a:pt x="2863986" y="3294887"/>
                    </a:cubicBezTo>
                    <a:cubicBezTo>
                      <a:pt x="2601842" y="3312749"/>
                      <a:pt x="2595459" y="3270082"/>
                      <a:pt x="2410613" y="3294887"/>
                    </a:cubicBezTo>
                    <a:cubicBezTo>
                      <a:pt x="2225767" y="3319692"/>
                      <a:pt x="2015177" y="3257742"/>
                      <a:pt x="1907481" y="3294887"/>
                    </a:cubicBezTo>
                    <a:cubicBezTo>
                      <a:pt x="1799785" y="3332032"/>
                      <a:pt x="1677580" y="3277559"/>
                      <a:pt x="1503869" y="3294887"/>
                    </a:cubicBezTo>
                    <a:cubicBezTo>
                      <a:pt x="1330158" y="3312215"/>
                      <a:pt x="1031542" y="3277674"/>
                      <a:pt x="901216" y="3294887"/>
                    </a:cubicBezTo>
                    <a:cubicBezTo>
                      <a:pt x="770890" y="3312100"/>
                      <a:pt x="327559" y="3239292"/>
                      <a:pt x="0" y="3294887"/>
                    </a:cubicBezTo>
                    <a:cubicBezTo>
                      <a:pt x="-39833" y="3094969"/>
                      <a:pt x="47934" y="2982362"/>
                      <a:pt x="0" y="2811637"/>
                    </a:cubicBezTo>
                    <a:cubicBezTo>
                      <a:pt x="-47934" y="2640912"/>
                      <a:pt x="31194" y="2499941"/>
                      <a:pt x="0" y="2361336"/>
                    </a:cubicBezTo>
                    <a:cubicBezTo>
                      <a:pt x="-31194" y="2222731"/>
                      <a:pt x="43037" y="2078682"/>
                      <a:pt x="0" y="1878086"/>
                    </a:cubicBezTo>
                    <a:cubicBezTo>
                      <a:pt x="-43037" y="1677490"/>
                      <a:pt x="31469" y="1636677"/>
                      <a:pt x="0" y="1427784"/>
                    </a:cubicBezTo>
                    <a:cubicBezTo>
                      <a:pt x="-31469" y="1218891"/>
                      <a:pt x="52074" y="1167023"/>
                      <a:pt x="0" y="977483"/>
                    </a:cubicBezTo>
                    <a:cubicBezTo>
                      <a:pt x="-52074" y="787943"/>
                      <a:pt x="52359" y="734695"/>
                      <a:pt x="0" y="527182"/>
                    </a:cubicBezTo>
                    <a:cubicBezTo>
                      <a:pt x="-52359" y="319669"/>
                      <a:pt x="25615" y="187345"/>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800">
                  <a:solidFill>
                    <a:schemeClr val="tx1"/>
                  </a:solidFill>
                </a:endParaRPr>
              </a:p>
            </p:txBody>
          </p:sp>
          <p:sp>
            <p:nvSpPr>
              <p:cNvPr id="10" name="Rechteck 9">
                <a:extLst>
                  <a:ext uri="{FF2B5EF4-FFF2-40B4-BE49-F238E27FC236}">
                    <a16:creationId xmlns:a16="http://schemas.microsoft.com/office/drawing/2014/main" id="{9FDF612F-7F12-C04F-3042-CCA21C99F8DF}"/>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1" name="Rechteck 10">
                <a:extLst>
                  <a:ext uri="{FF2B5EF4-FFF2-40B4-BE49-F238E27FC236}">
                    <a16:creationId xmlns:a16="http://schemas.microsoft.com/office/drawing/2014/main" id="{758FE3D4-7BF8-0A79-8446-B1BAC82EBC59}"/>
                  </a:ext>
                </a:extLst>
              </p:cNvPr>
              <p:cNvSpPr/>
              <p:nvPr/>
            </p:nvSpPr>
            <p:spPr>
              <a:xfrm>
                <a:off x="1016910" y="2996060"/>
                <a:ext cx="5203137" cy="27697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27063" indent="-342900">
                  <a:spcAft>
                    <a:spcPts val="1200"/>
                  </a:spcAft>
                  <a:buClr>
                    <a:schemeClr val="accent6"/>
                  </a:buClr>
                  <a:buSzPct val="150000"/>
                  <a:buFont typeface="Wingdings" panose="05000000000000000000" pitchFamily="2" charset="2"/>
                  <a:buChar char="ü"/>
                </a:pPr>
                <a:r>
                  <a:rPr lang="de-DE" sz="2000" b="1" dirty="0">
                    <a:solidFill>
                      <a:srgbClr val="548235"/>
                    </a:solidFill>
                  </a:rPr>
                  <a:t>Langfristiger Nutzen (z.B. Immobilien)</a:t>
                </a:r>
                <a:endParaRPr lang="de-DE" sz="2000" b="1" dirty="0">
                  <a:solidFill>
                    <a:schemeClr val="tx1"/>
                  </a:solidFill>
                </a:endParaRPr>
              </a:p>
              <a:p>
                <a:pPr marL="627063" indent="-342900">
                  <a:spcAft>
                    <a:spcPts val="1200"/>
                  </a:spcAft>
                  <a:buClr>
                    <a:schemeClr val="accent6"/>
                  </a:buClr>
                  <a:buSzPct val="150000"/>
                  <a:buFont typeface="Wingdings" panose="05000000000000000000" pitchFamily="2" charset="2"/>
                  <a:buChar char="ü"/>
                </a:pPr>
                <a:r>
                  <a:rPr lang="de-DE" sz="2000" b="1" dirty="0">
                    <a:solidFill>
                      <a:srgbClr val="548235"/>
                    </a:solidFill>
                  </a:rPr>
                  <a:t>Investition spart spätere Kosten (z.B. Photovoltaikanlage)</a:t>
                </a:r>
                <a:r>
                  <a:rPr lang="de-DE" sz="2000" dirty="0">
                    <a:solidFill>
                      <a:schemeClr val="tx1"/>
                    </a:solidFill>
                  </a:rPr>
                  <a:t> </a:t>
                </a:r>
              </a:p>
              <a:p>
                <a:pPr marL="627063" indent="-342900">
                  <a:spcAft>
                    <a:spcPts val="1200"/>
                  </a:spcAft>
                  <a:buClr>
                    <a:schemeClr val="accent6"/>
                  </a:buClr>
                  <a:buSzPct val="150000"/>
                  <a:buFont typeface="Wingdings" panose="05000000000000000000" pitchFamily="2" charset="2"/>
                  <a:buChar char="ü"/>
                </a:pPr>
                <a:r>
                  <a:rPr lang="de-DE" sz="2000" b="1" dirty="0">
                    <a:solidFill>
                      <a:srgbClr val="548235"/>
                    </a:solidFill>
                  </a:rPr>
                  <a:t>Notwendige Anschaffung (z.B. Auto für den Arbeitsweg)</a:t>
                </a:r>
                <a:endParaRPr lang="de-DE" sz="2000" dirty="0">
                  <a:solidFill>
                    <a:schemeClr val="tx1"/>
                  </a:solidFill>
                </a:endParaRPr>
              </a:p>
            </p:txBody>
          </p:sp>
        </p:grpSp>
        <p:pic>
          <p:nvPicPr>
            <p:cNvPr id="7" name="Grafik 6" descr="Ein Bild, das Text enthält.&#10;&#10;Automatisch generierte Beschreibung">
              <a:extLst>
                <a:ext uri="{FF2B5EF4-FFF2-40B4-BE49-F238E27FC236}">
                  <a16:creationId xmlns:a16="http://schemas.microsoft.com/office/drawing/2014/main" id="{F69D1386-67C2-3EAA-C0A2-F04C20191E45}"/>
                </a:ext>
              </a:extLst>
            </p:cNvPr>
            <p:cNvPicPr>
              <a:picLocks noChangeAspect="1"/>
            </p:cNvPicPr>
            <p:nvPr/>
          </p:nvPicPr>
          <p:blipFill rotWithShape="1">
            <a:blip r:embed="rId3">
              <a:duotone>
                <a:prstClr val="black"/>
                <a:srgbClr val="D2AAA6">
                  <a:tint val="45000"/>
                  <a:satMod val="400000"/>
                </a:srgbClr>
              </a:duotone>
              <a:alphaModFix amt="50000"/>
            </a:blip>
            <a:srcRect l="15441" r="78542" b="53091"/>
            <a:stretch/>
          </p:blipFill>
          <p:spPr>
            <a:xfrm rot="554331">
              <a:off x="3222325" y="2640933"/>
              <a:ext cx="132668" cy="492255"/>
            </a:xfrm>
            <a:prstGeom prst="rect">
              <a:avLst/>
            </a:prstGeom>
          </p:spPr>
        </p:pic>
      </p:grpSp>
      <p:grpSp>
        <p:nvGrpSpPr>
          <p:cNvPr id="12" name="Gruppieren 11">
            <a:extLst>
              <a:ext uri="{FF2B5EF4-FFF2-40B4-BE49-F238E27FC236}">
                <a16:creationId xmlns:a16="http://schemas.microsoft.com/office/drawing/2014/main" id="{68E99FD4-3C92-48EA-FE5E-A174C02885EA}"/>
              </a:ext>
            </a:extLst>
          </p:cNvPr>
          <p:cNvGrpSpPr/>
          <p:nvPr/>
        </p:nvGrpSpPr>
        <p:grpSpPr>
          <a:xfrm>
            <a:off x="6125941" y="2185645"/>
            <a:ext cx="5290302" cy="3193179"/>
            <a:chOff x="671995" y="2640933"/>
            <a:chExt cx="5250344" cy="3482037"/>
          </a:xfrm>
        </p:grpSpPr>
        <p:grpSp>
          <p:nvGrpSpPr>
            <p:cNvPr id="13" name="Gruppieren 12">
              <a:extLst>
                <a:ext uri="{FF2B5EF4-FFF2-40B4-BE49-F238E27FC236}">
                  <a16:creationId xmlns:a16="http://schemas.microsoft.com/office/drawing/2014/main" id="{9FABB1F6-02D1-9C83-191C-9BB90335526E}"/>
                </a:ext>
              </a:extLst>
            </p:cNvPr>
            <p:cNvGrpSpPr/>
            <p:nvPr/>
          </p:nvGrpSpPr>
          <p:grpSpPr>
            <a:xfrm>
              <a:off x="671995" y="2839633"/>
              <a:ext cx="5250344" cy="3283337"/>
              <a:chOff x="935665" y="2636873"/>
              <a:chExt cx="5560828" cy="3605763"/>
            </a:xfrm>
          </p:grpSpPr>
          <p:sp>
            <p:nvSpPr>
              <p:cNvPr id="15" name="Rechteck 14">
                <a:extLst>
                  <a:ext uri="{FF2B5EF4-FFF2-40B4-BE49-F238E27FC236}">
                    <a16:creationId xmlns:a16="http://schemas.microsoft.com/office/drawing/2014/main" id="{F4A9B05C-C475-B3DF-5A68-70A452ECB652}"/>
                  </a:ext>
                </a:extLst>
              </p:cNvPr>
              <p:cNvSpPr/>
              <p:nvPr/>
            </p:nvSpPr>
            <p:spPr>
              <a:xfrm>
                <a:off x="935665" y="2636873"/>
                <a:ext cx="5560828" cy="3605763"/>
              </a:xfrm>
              <a:prstGeom prst="rect">
                <a:avLst/>
              </a:prstGeom>
              <a:solidFill>
                <a:srgbClr val="FFB2B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6" name="Rechteck 15">
                <a:extLst>
                  <a:ext uri="{FF2B5EF4-FFF2-40B4-BE49-F238E27FC236}">
                    <a16:creationId xmlns:a16="http://schemas.microsoft.com/office/drawing/2014/main" id="{7E4B835C-379B-922E-2725-24B9A61F9C8C}"/>
                  </a:ext>
                </a:extLst>
              </p:cNvPr>
              <p:cNvSpPr/>
              <p:nvPr/>
            </p:nvSpPr>
            <p:spPr>
              <a:xfrm>
                <a:off x="1244010" y="2774347"/>
                <a:ext cx="4976037" cy="3294887"/>
              </a:xfrm>
              <a:custGeom>
                <a:avLst/>
                <a:gdLst>
                  <a:gd name="connsiteX0" fmla="*/ 0 w 4976037"/>
                  <a:gd name="connsiteY0" fmla="*/ 0 h 3294887"/>
                  <a:gd name="connsiteX1" fmla="*/ 503133 w 4976037"/>
                  <a:gd name="connsiteY1" fmla="*/ 0 h 3294887"/>
                  <a:gd name="connsiteX2" fmla="*/ 906745 w 4976037"/>
                  <a:gd name="connsiteY2" fmla="*/ 0 h 3294887"/>
                  <a:gd name="connsiteX3" fmla="*/ 1409877 w 4976037"/>
                  <a:gd name="connsiteY3" fmla="*/ 0 h 3294887"/>
                  <a:gd name="connsiteX4" fmla="*/ 1913010 w 4976037"/>
                  <a:gd name="connsiteY4" fmla="*/ 0 h 3294887"/>
                  <a:gd name="connsiteX5" fmla="*/ 2565424 w 4976037"/>
                  <a:gd name="connsiteY5" fmla="*/ 0 h 3294887"/>
                  <a:gd name="connsiteX6" fmla="*/ 3018796 w 4976037"/>
                  <a:gd name="connsiteY6" fmla="*/ 0 h 3294887"/>
                  <a:gd name="connsiteX7" fmla="*/ 3521928 w 4976037"/>
                  <a:gd name="connsiteY7" fmla="*/ 0 h 3294887"/>
                  <a:gd name="connsiteX8" fmla="*/ 4074821 w 4976037"/>
                  <a:gd name="connsiteY8" fmla="*/ 0 h 3294887"/>
                  <a:gd name="connsiteX9" fmla="*/ 4976037 w 4976037"/>
                  <a:gd name="connsiteY9" fmla="*/ 0 h 3294887"/>
                  <a:gd name="connsiteX10" fmla="*/ 4976037 w 4976037"/>
                  <a:gd name="connsiteY10" fmla="*/ 549148 h 3294887"/>
                  <a:gd name="connsiteX11" fmla="*/ 4976037 w 4976037"/>
                  <a:gd name="connsiteY11" fmla="*/ 1098296 h 3294887"/>
                  <a:gd name="connsiteX12" fmla="*/ 4976037 w 4976037"/>
                  <a:gd name="connsiteY12" fmla="*/ 1680392 h 3294887"/>
                  <a:gd name="connsiteX13" fmla="*/ 4976037 w 4976037"/>
                  <a:gd name="connsiteY13" fmla="*/ 2229540 h 3294887"/>
                  <a:gd name="connsiteX14" fmla="*/ 4976037 w 4976037"/>
                  <a:gd name="connsiteY14" fmla="*/ 2712790 h 3294887"/>
                  <a:gd name="connsiteX15" fmla="*/ 4976037 w 4976037"/>
                  <a:gd name="connsiteY15" fmla="*/ 3294887 h 3294887"/>
                  <a:gd name="connsiteX16" fmla="*/ 4572425 w 4976037"/>
                  <a:gd name="connsiteY16" fmla="*/ 3294887 h 3294887"/>
                  <a:gd name="connsiteX17" fmla="*/ 3969772 w 4976037"/>
                  <a:gd name="connsiteY17" fmla="*/ 3294887 h 3294887"/>
                  <a:gd name="connsiteX18" fmla="*/ 3466639 w 4976037"/>
                  <a:gd name="connsiteY18" fmla="*/ 3294887 h 3294887"/>
                  <a:gd name="connsiteX19" fmla="*/ 2814225 w 4976037"/>
                  <a:gd name="connsiteY19" fmla="*/ 3294887 h 3294887"/>
                  <a:gd name="connsiteX20" fmla="*/ 2261332 w 4976037"/>
                  <a:gd name="connsiteY20" fmla="*/ 3294887 h 3294887"/>
                  <a:gd name="connsiteX21" fmla="*/ 1857720 w 4976037"/>
                  <a:gd name="connsiteY21" fmla="*/ 3294887 h 3294887"/>
                  <a:gd name="connsiteX22" fmla="*/ 1454109 w 4976037"/>
                  <a:gd name="connsiteY22" fmla="*/ 3294887 h 3294887"/>
                  <a:gd name="connsiteX23" fmla="*/ 851455 w 4976037"/>
                  <a:gd name="connsiteY23" fmla="*/ 3294887 h 3294887"/>
                  <a:gd name="connsiteX24" fmla="*/ 0 w 4976037"/>
                  <a:gd name="connsiteY24" fmla="*/ 3294887 h 3294887"/>
                  <a:gd name="connsiteX25" fmla="*/ 0 w 4976037"/>
                  <a:gd name="connsiteY25" fmla="*/ 2745739 h 3294887"/>
                  <a:gd name="connsiteX26" fmla="*/ 0 w 4976037"/>
                  <a:gd name="connsiteY26" fmla="*/ 2295438 h 3294887"/>
                  <a:gd name="connsiteX27" fmla="*/ 0 w 4976037"/>
                  <a:gd name="connsiteY27" fmla="*/ 1713341 h 3294887"/>
                  <a:gd name="connsiteX28" fmla="*/ 0 w 4976037"/>
                  <a:gd name="connsiteY28" fmla="*/ 1164193 h 3294887"/>
                  <a:gd name="connsiteX29" fmla="*/ 0 w 4976037"/>
                  <a:gd name="connsiteY29" fmla="*/ 647994 h 3294887"/>
                  <a:gd name="connsiteX30" fmla="*/ 0 w 4976037"/>
                  <a:gd name="connsiteY30" fmla="*/ 0 h 3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294887"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0307" y="254893"/>
                      <a:pt x="4920508" y="408227"/>
                      <a:pt x="4976037" y="549148"/>
                    </a:cubicBezTo>
                    <a:cubicBezTo>
                      <a:pt x="5031566" y="690069"/>
                      <a:pt x="4939519" y="966175"/>
                      <a:pt x="4976037" y="1098296"/>
                    </a:cubicBezTo>
                    <a:cubicBezTo>
                      <a:pt x="5012555" y="1230417"/>
                      <a:pt x="4955210" y="1456110"/>
                      <a:pt x="4976037" y="1680392"/>
                    </a:cubicBezTo>
                    <a:cubicBezTo>
                      <a:pt x="4996864" y="1904674"/>
                      <a:pt x="4966219" y="1984397"/>
                      <a:pt x="4976037" y="2229540"/>
                    </a:cubicBezTo>
                    <a:cubicBezTo>
                      <a:pt x="4985855" y="2474683"/>
                      <a:pt x="4939020" y="2487882"/>
                      <a:pt x="4976037" y="2712790"/>
                    </a:cubicBezTo>
                    <a:cubicBezTo>
                      <a:pt x="5013054" y="2937698"/>
                      <a:pt x="4954169" y="3042751"/>
                      <a:pt x="4976037" y="3294887"/>
                    </a:cubicBezTo>
                    <a:cubicBezTo>
                      <a:pt x="4823265" y="3334040"/>
                      <a:pt x="4772376" y="3280688"/>
                      <a:pt x="4572425" y="3294887"/>
                    </a:cubicBezTo>
                    <a:cubicBezTo>
                      <a:pt x="4372474" y="3309086"/>
                      <a:pt x="4125186" y="3257715"/>
                      <a:pt x="3969772" y="3294887"/>
                    </a:cubicBezTo>
                    <a:cubicBezTo>
                      <a:pt x="3814358" y="3332059"/>
                      <a:pt x="3622470" y="3245988"/>
                      <a:pt x="3466639" y="3294887"/>
                    </a:cubicBezTo>
                    <a:cubicBezTo>
                      <a:pt x="3310808" y="3343786"/>
                      <a:pt x="2970667" y="3275914"/>
                      <a:pt x="2814225" y="3294887"/>
                    </a:cubicBezTo>
                    <a:cubicBezTo>
                      <a:pt x="2657783" y="3313860"/>
                      <a:pt x="2412427" y="3284485"/>
                      <a:pt x="2261332" y="3294887"/>
                    </a:cubicBezTo>
                    <a:cubicBezTo>
                      <a:pt x="2110237" y="3305289"/>
                      <a:pt x="2011840" y="3283061"/>
                      <a:pt x="1857720" y="3294887"/>
                    </a:cubicBezTo>
                    <a:cubicBezTo>
                      <a:pt x="1703600" y="3306713"/>
                      <a:pt x="1580196" y="3265697"/>
                      <a:pt x="1454109" y="3294887"/>
                    </a:cubicBezTo>
                    <a:cubicBezTo>
                      <a:pt x="1328022" y="3324077"/>
                      <a:pt x="1136049" y="3230996"/>
                      <a:pt x="851455" y="3294887"/>
                    </a:cubicBezTo>
                    <a:cubicBezTo>
                      <a:pt x="566861" y="3358778"/>
                      <a:pt x="224719" y="3248294"/>
                      <a:pt x="0" y="3294887"/>
                    </a:cubicBezTo>
                    <a:cubicBezTo>
                      <a:pt x="-49759" y="3094437"/>
                      <a:pt x="57775" y="2973083"/>
                      <a:pt x="0" y="2745739"/>
                    </a:cubicBezTo>
                    <a:cubicBezTo>
                      <a:pt x="-57775" y="2518395"/>
                      <a:pt x="23265" y="2426191"/>
                      <a:pt x="0" y="2295438"/>
                    </a:cubicBezTo>
                    <a:cubicBezTo>
                      <a:pt x="-23265" y="2164685"/>
                      <a:pt x="20131" y="1953251"/>
                      <a:pt x="0" y="1713341"/>
                    </a:cubicBezTo>
                    <a:cubicBezTo>
                      <a:pt x="-20131" y="1473431"/>
                      <a:pt x="293" y="1349223"/>
                      <a:pt x="0" y="1164193"/>
                    </a:cubicBezTo>
                    <a:cubicBezTo>
                      <a:pt x="-293" y="979163"/>
                      <a:pt x="17586" y="804769"/>
                      <a:pt x="0" y="647994"/>
                    </a:cubicBezTo>
                    <a:cubicBezTo>
                      <a:pt x="-17586" y="491219"/>
                      <a:pt x="61353" y="219617"/>
                      <a:pt x="0" y="0"/>
                    </a:cubicBezTo>
                    <a:close/>
                  </a:path>
                  <a:path w="4976037" h="3294887"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5021028" y="127952"/>
                      <a:pt x="4950956" y="392312"/>
                      <a:pt x="4976037" y="516199"/>
                    </a:cubicBezTo>
                    <a:cubicBezTo>
                      <a:pt x="5001118" y="640086"/>
                      <a:pt x="4956336" y="836635"/>
                      <a:pt x="4976037" y="1098296"/>
                    </a:cubicBezTo>
                    <a:cubicBezTo>
                      <a:pt x="4995738" y="1359957"/>
                      <a:pt x="4930212" y="1349077"/>
                      <a:pt x="4976037" y="1548597"/>
                    </a:cubicBezTo>
                    <a:cubicBezTo>
                      <a:pt x="5021862" y="1748117"/>
                      <a:pt x="4932379" y="1835933"/>
                      <a:pt x="4976037" y="1998898"/>
                    </a:cubicBezTo>
                    <a:cubicBezTo>
                      <a:pt x="5019695" y="2161863"/>
                      <a:pt x="4948940" y="2367007"/>
                      <a:pt x="4976037" y="2580995"/>
                    </a:cubicBezTo>
                    <a:cubicBezTo>
                      <a:pt x="5003134" y="2794983"/>
                      <a:pt x="4946042" y="2973656"/>
                      <a:pt x="4976037" y="3294887"/>
                    </a:cubicBezTo>
                    <a:cubicBezTo>
                      <a:pt x="4834869" y="3323141"/>
                      <a:pt x="4676887" y="3262021"/>
                      <a:pt x="4572425" y="3294887"/>
                    </a:cubicBezTo>
                    <a:cubicBezTo>
                      <a:pt x="4467963" y="3327753"/>
                      <a:pt x="4206431" y="3237374"/>
                      <a:pt x="4019532" y="3294887"/>
                    </a:cubicBezTo>
                    <a:cubicBezTo>
                      <a:pt x="3832633" y="3352400"/>
                      <a:pt x="3699706" y="3286140"/>
                      <a:pt x="3516399" y="3294887"/>
                    </a:cubicBezTo>
                    <a:cubicBezTo>
                      <a:pt x="3333092" y="3303634"/>
                      <a:pt x="3126130" y="3277025"/>
                      <a:pt x="2863986" y="3294887"/>
                    </a:cubicBezTo>
                    <a:cubicBezTo>
                      <a:pt x="2601842" y="3312749"/>
                      <a:pt x="2595459" y="3270082"/>
                      <a:pt x="2410613" y="3294887"/>
                    </a:cubicBezTo>
                    <a:cubicBezTo>
                      <a:pt x="2225767" y="3319692"/>
                      <a:pt x="2015177" y="3257742"/>
                      <a:pt x="1907481" y="3294887"/>
                    </a:cubicBezTo>
                    <a:cubicBezTo>
                      <a:pt x="1799785" y="3332032"/>
                      <a:pt x="1677580" y="3277559"/>
                      <a:pt x="1503869" y="3294887"/>
                    </a:cubicBezTo>
                    <a:cubicBezTo>
                      <a:pt x="1330158" y="3312215"/>
                      <a:pt x="1031542" y="3277674"/>
                      <a:pt x="901216" y="3294887"/>
                    </a:cubicBezTo>
                    <a:cubicBezTo>
                      <a:pt x="770890" y="3312100"/>
                      <a:pt x="327559" y="3239292"/>
                      <a:pt x="0" y="3294887"/>
                    </a:cubicBezTo>
                    <a:cubicBezTo>
                      <a:pt x="-39833" y="3094969"/>
                      <a:pt x="47934" y="2982362"/>
                      <a:pt x="0" y="2811637"/>
                    </a:cubicBezTo>
                    <a:cubicBezTo>
                      <a:pt x="-47934" y="2640912"/>
                      <a:pt x="31194" y="2499941"/>
                      <a:pt x="0" y="2361336"/>
                    </a:cubicBezTo>
                    <a:cubicBezTo>
                      <a:pt x="-31194" y="2222731"/>
                      <a:pt x="43037" y="2078682"/>
                      <a:pt x="0" y="1878086"/>
                    </a:cubicBezTo>
                    <a:cubicBezTo>
                      <a:pt x="-43037" y="1677490"/>
                      <a:pt x="31469" y="1636677"/>
                      <a:pt x="0" y="1427784"/>
                    </a:cubicBezTo>
                    <a:cubicBezTo>
                      <a:pt x="-31469" y="1218891"/>
                      <a:pt x="52074" y="1167023"/>
                      <a:pt x="0" y="977483"/>
                    </a:cubicBezTo>
                    <a:cubicBezTo>
                      <a:pt x="-52074" y="787943"/>
                      <a:pt x="52359" y="734695"/>
                      <a:pt x="0" y="527182"/>
                    </a:cubicBezTo>
                    <a:cubicBezTo>
                      <a:pt x="-52359" y="319669"/>
                      <a:pt x="25615" y="187345"/>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800">
                  <a:solidFill>
                    <a:schemeClr val="tx1"/>
                  </a:solidFill>
                </a:endParaRPr>
              </a:p>
            </p:txBody>
          </p:sp>
          <p:sp>
            <p:nvSpPr>
              <p:cNvPr id="17" name="Rechteck 16">
                <a:extLst>
                  <a:ext uri="{FF2B5EF4-FFF2-40B4-BE49-F238E27FC236}">
                    <a16:creationId xmlns:a16="http://schemas.microsoft.com/office/drawing/2014/main" id="{2CF53A17-2074-5E8C-9A87-6AC277518192}"/>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sz="2400"/>
              </a:p>
            </p:txBody>
          </p:sp>
          <p:sp>
            <p:nvSpPr>
              <p:cNvPr id="18" name="Rechteck 17">
                <a:extLst>
                  <a:ext uri="{FF2B5EF4-FFF2-40B4-BE49-F238E27FC236}">
                    <a16:creationId xmlns:a16="http://schemas.microsoft.com/office/drawing/2014/main" id="{AF671319-0F19-3AA4-C676-5F67CCB03806}"/>
                  </a:ext>
                </a:extLst>
              </p:cNvPr>
              <p:cNvSpPr/>
              <p:nvPr/>
            </p:nvSpPr>
            <p:spPr>
              <a:xfrm>
                <a:off x="1016910" y="2996060"/>
                <a:ext cx="5203137" cy="27697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627063" indent="-342900">
                  <a:spcAft>
                    <a:spcPts val="1200"/>
                  </a:spcAft>
                  <a:buClr>
                    <a:srgbClr val="C00000"/>
                  </a:buClr>
                  <a:buSzPct val="150000"/>
                  <a:buFont typeface="Webdings" panose="05030102010509060703" pitchFamily="18" charset="2"/>
                  <a:buChar char=""/>
                </a:pPr>
                <a:r>
                  <a:rPr lang="de-DE" sz="2000" b="1" dirty="0">
                    <a:solidFill>
                      <a:srgbClr val="C00000"/>
                    </a:solidFill>
                  </a:rPr>
                  <a:t>Konsumgüter (z.B. Handy, Kleidung, Urlaub)</a:t>
                </a:r>
                <a:endParaRPr lang="de-DE" sz="2000" dirty="0">
                  <a:solidFill>
                    <a:schemeClr val="tx1"/>
                  </a:solidFill>
                </a:endParaRPr>
              </a:p>
              <a:p>
                <a:pPr marL="627063" indent="-342900">
                  <a:spcAft>
                    <a:spcPts val="1200"/>
                  </a:spcAft>
                  <a:buClr>
                    <a:srgbClr val="C00000"/>
                  </a:buClr>
                  <a:buSzPct val="150000"/>
                  <a:buFont typeface="Webdings" panose="05030102010509060703" pitchFamily="18" charset="2"/>
                  <a:buChar char=""/>
                </a:pPr>
                <a:r>
                  <a:rPr lang="de-DE" sz="2000" b="1" dirty="0">
                    <a:solidFill>
                      <a:srgbClr val="C00000"/>
                    </a:solidFill>
                  </a:rPr>
                  <a:t>Nicht notwendige Luxusgüter</a:t>
                </a:r>
                <a:endParaRPr lang="de-DE" sz="2000" b="1" dirty="0">
                  <a:solidFill>
                    <a:schemeClr val="tx1"/>
                  </a:solidFill>
                </a:endParaRPr>
              </a:p>
              <a:p>
                <a:pPr marL="627063" indent="-342900">
                  <a:spcAft>
                    <a:spcPts val="1200"/>
                  </a:spcAft>
                  <a:buClr>
                    <a:srgbClr val="C00000"/>
                  </a:buClr>
                  <a:buSzPct val="150000"/>
                  <a:buFont typeface="Webdings" panose="05030102010509060703" pitchFamily="18" charset="2"/>
                  <a:buChar char=""/>
                </a:pPr>
                <a:r>
                  <a:rPr lang="de-DE" sz="2000" b="1" dirty="0">
                    <a:solidFill>
                      <a:srgbClr val="C00000"/>
                    </a:solidFill>
                  </a:rPr>
                  <a:t>Wenn Rückzahlung nicht leistbar</a:t>
                </a:r>
              </a:p>
              <a:p>
                <a:pPr marL="627063" indent="-342900">
                  <a:spcAft>
                    <a:spcPts val="1200"/>
                  </a:spcAft>
                  <a:buClr>
                    <a:srgbClr val="C00000"/>
                  </a:buClr>
                  <a:buSzPct val="150000"/>
                  <a:buFont typeface="Webdings" panose="05030102010509060703" pitchFamily="18" charset="2"/>
                  <a:buChar char=""/>
                </a:pPr>
                <a:r>
                  <a:rPr lang="de-DE" sz="2000" b="1" dirty="0">
                    <a:solidFill>
                      <a:srgbClr val="C00000"/>
                    </a:solidFill>
                  </a:rPr>
                  <a:t>Für riskante Geschäftsideen</a:t>
                </a:r>
                <a:endParaRPr lang="de-DE" sz="2000" dirty="0">
                  <a:solidFill>
                    <a:schemeClr val="tx1"/>
                  </a:solidFill>
                </a:endParaRPr>
              </a:p>
            </p:txBody>
          </p:sp>
        </p:grpSp>
        <p:pic>
          <p:nvPicPr>
            <p:cNvPr id="14" name="Grafik 13" descr="Ein Bild, das Text enthält.&#10;&#10;Automatisch generierte Beschreibung">
              <a:extLst>
                <a:ext uri="{FF2B5EF4-FFF2-40B4-BE49-F238E27FC236}">
                  <a16:creationId xmlns:a16="http://schemas.microsoft.com/office/drawing/2014/main" id="{0C5D069C-12CF-62E4-AB80-AF5FA080901A}"/>
                </a:ext>
              </a:extLst>
            </p:cNvPr>
            <p:cNvPicPr>
              <a:picLocks noChangeAspect="1"/>
            </p:cNvPicPr>
            <p:nvPr/>
          </p:nvPicPr>
          <p:blipFill rotWithShape="1">
            <a:blip r:embed="rId3">
              <a:duotone>
                <a:prstClr val="black"/>
                <a:srgbClr val="D2AAA6">
                  <a:tint val="45000"/>
                  <a:satMod val="400000"/>
                </a:srgbClr>
              </a:duotone>
              <a:alphaModFix amt="50000"/>
            </a:blip>
            <a:srcRect l="15441" r="78542" b="53091"/>
            <a:stretch/>
          </p:blipFill>
          <p:spPr>
            <a:xfrm rot="554331">
              <a:off x="3222325" y="2640933"/>
              <a:ext cx="132668" cy="492255"/>
            </a:xfrm>
            <a:prstGeom prst="rect">
              <a:avLst/>
            </a:prstGeom>
          </p:spPr>
        </p:pic>
      </p:grpSp>
    </p:spTree>
    <p:extLst>
      <p:ext uri="{BB962C8B-B14F-4D97-AF65-F5344CB8AC3E}">
        <p14:creationId xmlns:p14="http://schemas.microsoft.com/office/powerpoint/2010/main" val="1352127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AB0F1F-A868-5F91-796E-5D9BFE14CA5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A7C322F-8C3E-D39D-69EE-9F5CA4339818}"/>
              </a:ext>
            </a:extLst>
          </p:cNvPr>
          <p:cNvSpPr>
            <a:spLocks noGrp="1"/>
          </p:cNvSpPr>
          <p:nvPr>
            <p:ph type="title"/>
          </p:nvPr>
        </p:nvSpPr>
        <p:spPr/>
        <p:txBody>
          <a:bodyPr/>
          <a:lstStyle/>
          <a:p>
            <a:r>
              <a:rPr lang="de-AT" dirty="0">
                <a:solidFill>
                  <a:srgbClr val="548235"/>
                </a:solidFill>
              </a:rPr>
              <a:t>Zinsen – fix vs. variabel</a:t>
            </a:r>
            <a:r>
              <a:rPr lang="de-AT" dirty="0"/>
              <a:t> </a:t>
            </a:r>
          </a:p>
        </p:txBody>
      </p:sp>
      <p:sp>
        <p:nvSpPr>
          <p:cNvPr id="4" name="Foliennummernplatzhalter 3">
            <a:extLst>
              <a:ext uri="{FF2B5EF4-FFF2-40B4-BE49-F238E27FC236}">
                <a16:creationId xmlns:a16="http://schemas.microsoft.com/office/drawing/2014/main" id="{339F938C-A647-ED93-7183-2B78343BC02A}"/>
              </a:ext>
            </a:extLst>
          </p:cNvPr>
          <p:cNvSpPr>
            <a:spLocks noGrp="1"/>
          </p:cNvSpPr>
          <p:nvPr>
            <p:ph type="sldNum" sz="quarter" idx="12"/>
          </p:nvPr>
        </p:nvSpPr>
        <p:spPr/>
        <p:txBody>
          <a:bodyPr/>
          <a:lstStyle/>
          <a:p>
            <a:fld id="{4C23FFEC-42AF-4C5F-8FEB-D69D9B6A7C04}" type="slidenum">
              <a:rPr lang="de-AT" smtClean="0"/>
              <a:t>11</a:t>
            </a:fld>
            <a:endParaRPr lang="de-AT"/>
          </a:p>
        </p:txBody>
      </p:sp>
      <p:sp>
        <p:nvSpPr>
          <p:cNvPr id="30" name="Rechteck 29">
            <a:extLst>
              <a:ext uri="{FF2B5EF4-FFF2-40B4-BE49-F238E27FC236}">
                <a16:creationId xmlns:a16="http://schemas.microsoft.com/office/drawing/2014/main" id="{6238391A-AD64-B2C7-1669-DAF884BC8E02}"/>
              </a:ext>
            </a:extLst>
          </p:cNvPr>
          <p:cNvSpPr/>
          <p:nvPr/>
        </p:nvSpPr>
        <p:spPr>
          <a:xfrm>
            <a:off x="638559" y="1441655"/>
            <a:ext cx="11319961" cy="833092"/>
          </a:xfrm>
          <a:custGeom>
            <a:avLst/>
            <a:gdLst>
              <a:gd name="connsiteX0" fmla="*/ 0 w 11319961"/>
              <a:gd name="connsiteY0" fmla="*/ 0 h 833092"/>
              <a:gd name="connsiteX1" fmla="*/ 482588 w 11319961"/>
              <a:gd name="connsiteY1" fmla="*/ 0 h 833092"/>
              <a:gd name="connsiteX2" fmla="*/ 1304774 w 11319961"/>
              <a:gd name="connsiteY2" fmla="*/ 0 h 833092"/>
              <a:gd name="connsiteX3" fmla="*/ 1560963 w 11319961"/>
              <a:gd name="connsiteY3" fmla="*/ 0 h 833092"/>
              <a:gd name="connsiteX4" fmla="*/ 1817152 w 11319961"/>
              <a:gd name="connsiteY4" fmla="*/ 0 h 833092"/>
              <a:gd name="connsiteX5" fmla="*/ 2412939 w 11319961"/>
              <a:gd name="connsiteY5" fmla="*/ 0 h 833092"/>
              <a:gd name="connsiteX6" fmla="*/ 2895527 w 11319961"/>
              <a:gd name="connsiteY6" fmla="*/ 0 h 833092"/>
              <a:gd name="connsiteX7" fmla="*/ 3604514 w 11319961"/>
              <a:gd name="connsiteY7" fmla="*/ 0 h 833092"/>
              <a:gd name="connsiteX8" fmla="*/ 4313501 w 11319961"/>
              <a:gd name="connsiteY8" fmla="*/ 0 h 833092"/>
              <a:gd name="connsiteX9" fmla="*/ 4909288 w 11319961"/>
              <a:gd name="connsiteY9" fmla="*/ 0 h 833092"/>
              <a:gd name="connsiteX10" fmla="*/ 5505076 w 11319961"/>
              <a:gd name="connsiteY10" fmla="*/ 0 h 833092"/>
              <a:gd name="connsiteX11" fmla="*/ 6100863 w 11319961"/>
              <a:gd name="connsiteY11" fmla="*/ 0 h 833092"/>
              <a:gd name="connsiteX12" fmla="*/ 6583451 w 11319961"/>
              <a:gd name="connsiteY12" fmla="*/ 0 h 833092"/>
              <a:gd name="connsiteX13" fmla="*/ 7405638 w 11319961"/>
              <a:gd name="connsiteY13" fmla="*/ 0 h 833092"/>
              <a:gd name="connsiteX14" fmla="*/ 7661826 w 11319961"/>
              <a:gd name="connsiteY14" fmla="*/ 0 h 833092"/>
              <a:gd name="connsiteX15" fmla="*/ 8370813 w 11319961"/>
              <a:gd name="connsiteY15" fmla="*/ 0 h 833092"/>
              <a:gd name="connsiteX16" fmla="*/ 8966601 w 11319961"/>
              <a:gd name="connsiteY16" fmla="*/ 0 h 833092"/>
              <a:gd name="connsiteX17" fmla="*/ 9449188 w 11319961"/>
              <a:gd name="connsiteY17" fmla="*/ 0 h 833092"/>
              <a:gd name="connsiteX18" fmla="*/ 9818577 w 11319961"/>
              <a:gd name="connsiteY18" fmla="*/ 0 h 833092"/>
              <a:gd name="connsiteX19" fmla="*/ 10301165 w 11319961"/>
              <a:gd name="connsiteY19" fmla="*/ 0 h 833092"/>
              <a:gd name="connsiteX20" fmla="*/ 10670553 w 11319961"/>
              <a:gd name="connsiteY20" fmla="*/ 0 h 833092"/>
              <a:gd name="connsiteX21" fmla="*/ 11319961 w 11319961"/>
              <a:gd name="connsiteY21" fmla="*/ 0 h 833092"/>
              <a:gd name="connsiteX22" fmla="*/ 11319961 w 11319961"/>
              <a:gd name="connsiteY22" fmla="*/ 391553 h 833092"/>
              <a:gd name="connsiteX23" fmla="*/ 11319961 w 11319961"/>
              <a:gd name="connsiteY23" fmla="*/ 833092 h 833092"/>
              <a:gd name="connsiteX24" fmla="*/ 10610974 w 11319961"/>
              <a:gd name="connsiteY24" fmla="*/ 833092 h 833092"/>
              <a:gd name="connsiteX25" fmla="*/ 9788787 w 11319961"/>
              <a:gd name="connsiteY25" fmla="*/ 833092 h 833092"/>
              <a:gd name="connsiteX26" fmla="*/ 9079800 w 11319961"/>
              <a:gd name="connsiteY26" fmla="*/ 833092 h 833092"/>
              <a:gd name="connsiteX27" fmla="*/ 8257614 w 11319961"/>
              <a:gd name="connsiteY27" fmla="*/ 833092 h 833092"/>
              <a:gd name="connsiteX28" fmla="*/ 7661826 w 11319961"/>
              <a:gd name="connsiteY28" fmla="*/ 833092 h 833092"/>
              <a:gd name="connsiteX29" fmla="*/ 7292438 w 11319961"/>
              <a:gd name="connsiteY29" fmla="*/ 833092 h 833092"/>
              <a:gd name="connsiteX30" fmla="*/ 6923050 w 11319961"/>
              <a:gd name="connsiteY30" fmla="*/ 833092 h 833092"/>
              <a:gd name="connsiteX31" fmla="*/ 6327262 w 11319961"/>
              <a:gd name="connsiteY31" fmla="*/ 833092 h 833092"/>
              <a:gd name="connsiteX32" fmla="*/ 5957874 w 11319961"/>
              <a:gd name="connsiteY32" fmla="*/ 833092 h 833092"/>
              <a:gd name="connsiteX33" fmla="*/ 5701686 w 11319961"/>
              <a:gd name="connsiteY33" fmla="*/ 833092 h 833092"/>
              <a:gd name="connsiteX34" fmla="*/ 5105898 w 11319961"/>
              <a:gd name="connsiteY34" fmla="*/ 833092 h 833092"/>
              <a:gd name="connsiteX35" fmla="*/ 4623310 w 11319961"/>
              <a:gd name="connsiteY35" fmla="*/ 833092 h 833092"/>
              <a:gd name="connsiteX36" fmla="*/ 3914323 w 11319961"/>
              <a:gd name="connsiteY36" fmla="*/ 833092 h 833092"/>
              <a:gd name="connsiteX37" fmla="*/ 3658135 w 11319961"/>
              <a:gd name="connsiteY37" fmla="*/ 833092 h 833092"/>
              <a:gd name="connsiteX38" fmla="*/ 3288747 w 11319961"/>
              <a:gd name="connsiteY38" fmla="*/ 833092 h 833092"/>
              <a:gd name="connsiteX39" fmla="*/ 2919358 w 11319961"/>
              <a:gd name="connsiteY39" fmla="*/ 833092 h 833092"/>
              <a:gd name="connsiteX40" fmla="*/ 2323571 w 11319961"/>
              <a:gd name="connsiteY40" fmla="*/ 833092 h 833092"/>
              <a:gd name="connsiteX41" fmla="*/ 1614584 w 11319961"/>
              <a:gd name="connsiteY41" fmla="*/ 833092 h 833092"/>
              <a:gd name="connsiteX42" fmla="*/ 792397 w 11319961"/>
              <a:gd name="connsiteY42" fmla="*/ 833092 h 833092"/>
              <a:gd name="connsiteX43" fmla="*/ 0 w 11319961"/>
              <a:gd name="connsiteY43" fmla="*/ 833092 h 833092"/>
              <a:gd name="connsiteX44" fmla="*/ 0 w 11319961"/>
              <a:gd name="connsiteY44" fmla="*/ 424877 h 833092"/>
              <a:gd name="connsiteX45" fmla="*/ 0 w 11319961"/>
              <a:gd name="connsiteY45" fmla="*/ 0 h 83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1319961" h="833092" fill="none" extrusionOk="0">
                <a:moveTo>
                  <a:pt x="0" y="0"/>
                </a:moveTo>
                <a:cubicBezTo>
                  <a:pt x="143352" y="-3997"/>
                  <a:pt x="364629" y="4865"/>
                  <a:pt x="482588" y="0"/>
                </a:cubicBezTo>
                <a:cubicBezTo>
                  <a:pt x="600547" y="-4865"/>
                  <a:pt x="1101542" y="29618"/>
                  <a:pt x="1304774" y="0"/>
                </a:cubicBezTo>
                <a:cubicBezTo>
                  <a:pt x="1508006" y="-29618"/>
                  <a:pt x="1489808" y="18320"/>
                  <a:pt x="1560963" y="0"/>
                </a:cubicBezTo>
                <a:cubicBezTo>
                  <a:pt x="1632118" y="-18320"/>
                  <a:pt x="1733308" y="17480"/>
                  <a:pt x="1817152" y="0"/>
                </a:cubicBezTo>
                <a:cubicBezTo>
                  <a:pt x="1900996" y="-17480"/>
                  <a:pt x="2181673" y="15307"/>
                  <a:pt x="2412939" y="0"/>
                </a:cubicBezTo>
                <a:cubicBezTo>
                  <a:pt x="2644205" y="-15307"/>
                  <a:pt x="2771475" y="18662"/>
                  <a:pt x="2895527" y="0"/>
                </a:cubicBezTo>
                <a:cubicBezTo>
                  <a:pt x="3019579" y="-18662"/>
                  <a:pt x="3364626" y="17810"/>
                  <a:pt x="3604514" y="0"/>
                </a:cubicBezTo>
                <a:cubicBezTo>
                  <a:pt x="3844402" y="-17810"/>
                  <a:pt x="3991445" y="66281"/>
                  <a:pt x="4313501" y="0"/>
                </a:cubicBezTo>
                <a:cubicBezTo>
                  <a:pt x="4635557" y="-66281"/>
                  <a:pt x="4788461" y="24985"/>
                  <a:pt x="4909288" y="0"/>
                </a:cubicBezTo>
                <a:cubicBezTo>
                  <a:pt x="5030115" y="-24985"/>
                  <a:pt x="5316454" y="48362"/>
                  <a:pt x="5505076" y="0"/>
                </a:cubicBezTo>
                <a:cubicBezTo>
                  <a:pt x="5693698" y="-48362"/>
                  <a:pt x="5974982" y="38939"/>
                  <a:pt x="6100863" y="0"/>
                </a:cubicBezTo>
                <a:cubicBezTo>
                  <a:pt x="6226744" y="-38939"/>
                  <a:pt x="6368003" y="36657"/>
                  <a:pt x="6583451" y="0"/>
                </a:cubicBezTo>
                <a:cubicBezTo>
                  <a:pt x="6798899" y="-36657"/>
                  <a:pt x="7047905" y="23644"/>
                  <a:pt x="7405638" y="0"/>
                </a:cubicBezTo>
                <a:cubicBezTo>
                  <a:pt x="7763371" y="-23644"/>
                  <a:pt x="7592954" y="28302"/>
                  <a:pt x="7661826" y="0"/>
                </a:cubicBezTo>
                <a:cubicBezTo>
                  <a:pt x="7730698" y="-28302"/>
                  <a:pt x="8137371" y="27789"/>
                  <a:pt x="8370813" y="0"/>
                </a:cubicBezTo>
                <a:cubicBezTo>
                  <a:pt x="8604255" y="-27789"/>
                  <a:pt x="8723392" y="62760"/>
                  <a:pt x="8966601" y="0"/>
                </a:cubicBezTo>
                <a:cubicBezTo>
                  <a:pt x="9209810" y="-62760"/>
                  <a:pt x="9274734" y="30211"/>
                  <a:pt x="9449188" y="0"/>
                </a:cubicBezTo>
                <a:cubicBezTo>
                  <a:pt x="9623642" y="-30211"/>
                  <a:pt x="9658254" y="36656"/>
                  <a:pt x="9818577" y="0"/>
                </a:cubicBezTo>
                <a:cubicBezTo>
                  <a:pt x="9978900" y="-36656"/>
                  <a:pt x="10136848" y="22074"/>
                  <a:pt x="10301165" y="0"/>
                </a:cubicBezTo>
                <a:cubicBezTo>
                  <a:pt x="10465482" y="-22074"/>
                  <a:pt x="10535655" y="43398"/>
                  <a:pt x="10670553" y="0"/>
                </a:cubicBezTo>
                <a:cubicBezTo>
                  <a:pt x="10805451" y="-43398"/>
                  <a:pt x="11051350" y="15256"/>
                  <a:pt x="11319961" y="0"/>
                </a:cubicBezTo>
                <a:cubicBezTo>
                  <a:pt x="11323567" y="135890"/>
                  <a:pt x="11316404" y="244464"/>
                  <a:pt x="11319961" y="391553"/>
                </a:cubicBezTo>
                <a:cubicBezTo>
                  <a:pt x="11323518" y="538642"/>
                  <a:pt x="11287065" y="705408"/>
                  <a:pt x="11319961" y="833092"/>
                </a:cubicBezTo>
                <a:cubicBezTo>
                  <a:pt x="10995138" y="851701"/>
                  <a:pt x="10845528" y="818783"/>
                  <a:pt x="10610974" y="833092"/>
                </a:cubicBezTo>
                <a:cubicBezTo>
                  <a:pt x="10376420" y="847401"/>
                  <a:pt x="9976135" y="819140"/>
                  <a:pt x="9788787" y="833092"/>
                </a:cubicBezTo>
                <a:cubicBezTo>
                  <a:pt x="9601439" y="847044"/>
                  <a:pt x="9376691" y="821290"/>
                  <a:pt x="9079800" y="833092"/>
                </a:cubicBezTo>
                <a:cubicBezTo>
                  <a:pt x="8782909" y="844894"/>
                  <a:pt x="8637748" y="795620"/>
                  <a:pt x="8257614" y="833092"/>
                </a:cubicBezTo>
                <a:cubicBezTo>
                  <a:pt x="7877480" y="870564"/>
                  <a:pt x="7913249" y="818661"/>
                  <a:pt x="7661826" y="833092"/>
                </a:cubicBezTo>
                <a:cubicBezTo>
                  <a:pt x="7410403" y="847523"/>
                  <a:pt x="7374172" y="822326"/>
                  <a:pt x="7292438" y="833092"/>
                </a:cubicBezTo>
                <a:cubicBezTo>
                  <a:pt x="7210704" y="843858"/>
                  <a:pt x="7004119" y="790751"/>
                  <a:pt x="6923050" y="833092"/>
                </a:cubicBezTo>
                <a:cubicBezTo>
                  <a:pt x="6841981" y="875433"/>
                  <a:pt x="6472395" y="787401"/>
                  <a:pt x="6327262" y="833092"/>
                </a:cubicBezTo>
                <a:cubicBezTo>
                  <a:pt x="6182129" y="878783"/>
                  <a:pt x="6045239" y="828917"/>
                  <a:pt x="5957874" y="833092"/>
                </a:cubicBezTo>
                <a:cubicBezTo>
                  <a:pt x="5870509" y="837267"/>
                  <a:pt x="5821496" y="808878"/>
                  <a:pt x="5701686" y="833092"/>
                </a:cubicBezTo>
                <a:cubicBezTo>
                  <a:pt x="5581876" y="857306"/>
                  <a:pt x="5232808" y="777153"/>
                  <a:pt x="5105898" y="833092"/>
                </a:cubicBezTo>
                <a:cubicBezTo>
                  <a:pt x="4978988" y="889031"/>
                  <a:pt x="4814463" y="809902"/>
                  <a:pt x="4623310" y="833092"/>
                </a:cubicBezTo>
                <a:cubicBezTo>
                  <a:pt x="4432157" y="856282"/>
                  <a:pt x="4203611" y="768499"/>
                  <a:pt x="3914323" y="833092"/>
                </a:cubicBezTo>
                <a:cubicBezTo>
                  <a:pt x="3625035" y="897685"/>
                  <a:pt x="3768843" y="829331"/>
                  <a:pt x="3658135" y="833092"/>
                </a:cubicBezTo>
                <a:cubicBezTo>
                  <a:pt x="3547427" y="836853"/>
                  <a:pt x="3383033" y="812190"/>
                  <a:pt x="3288747" y="833092"/>
                </a:cubicBezTo>
                <a:cubicBezTo>
                  <a:pt x="3194461" y="853994"/>
                  <a:pt x="3089032" y="823801"/>
                  <a:pt x="2919358" y="833092"/>
                </a:cubicBezTo>
                <a:cubicBezTo>
                  <a:pt x="2749684" y="842383"/>
                  <a:pt x="2552341" y="782342"/>
                  <a:pt x="2323571" y="833092"/>
                </a:cubicBezTo>
                <a:cubicBezTo>
                  <a:pt x="2094801" y="883842"/>
                  <a:pt x="1837227" y="783808"/>
                  <a:pt x="1614584" y="833092"/>
                </a:cubicBezTo>
                <a:cubicBezTo>
                  <a:pt x="1391941" y="882376"/>
                  <a:pt x="1120766" y="769790"/>
                  <a:pt x="792397" y="833092"/>
                </a:cubicBezTo>
                <a:cubicBezTo>
                  <a:pt x="464028" y="896394"/>
                  <a:pt x="361887" y="766131"/>
                  <a:pt x="0" y="833092"/>
                </a:cubicBezTo>
                <a:cubicBezTo>
                  <a:pt x="-37908" y="656283"/>
                  <a:pt x="42690" y="623060"/>
                  <a:pt x="0" y="424877"/>
                </a:cubicBezTo>
                <a:cubicBezTo>
                  <a:pt x="-42690" y="226695"/>
                  <a:pt x="39428" y="86227"/>
                  <a:pt x="0" y="0"/>
                </a:cubicBezTo>
                <a:close/>
              </a:path>
              <a:path w="11319961" h="833092" stroke="0" extrusionOk="0">
                <a:moveTo>
                  <a:pt x="0" y="0"/>
                </a:moveTo>
                <a:cubicBezTo>
                  <a:pt x="143691" y="-71221"/>
                  <a:pt x="381863" y="14375"/>
                  <a:pt x="708987" y="0"/>
                </a:cubicBezTo>
                <a:cubicBezTo>
                  <a:pt x="1036111" y="-14375"/>
                  <a:pt x="1070255" y="29551"/>
                  <a:pt x="1417974" y="0"/>
                </a:cubicBezTo>
                <a:cubicBezTo>
                  <a:pt x="1765693" y="-29551"/>
                  <a:pt x="1558532" y="8578"/>
                  <a:pt x="1674163" y="0"/>
                </a:cubicBezTo>
                <a:cubicBezTo>
                  <a:pt x="1789794" y="-8578"/>
                  <a:pt x="2166335" y="33304"/>
                  <a:pt x="2496349" y="0"/>
                </a:cubicBezTo>
                <a:cubicBezTo>
                  <a:pt x="2826363" y="-33304"/>
                  <a:pt x="2856670" y="31631"/>
                  <a:pt x="2978937" y="0"/>
                </a:cubicBezTo>
                <a:cubicBezTo>
                  <a:pt x="3101204" y="-31631"/>
                  <a:pt x="3355012" y="41419"/>
                  <a:pt x="3461525" y="0"/>
                </a:cubicBezTo>
                <a:cubicBezTo>
                  <a:pt x="3568038" y="-41419"/>
                  <a:pt x="3820166" y="40433"/>
                  <a:pt x="3944113" y="0"/>
                </a:cubicBezTo>
                <a:cubicBezTo>
                  <a:pt x="4068060" y="-40433"/>
                  <a:pt x="4484415" y="60282"/>
                  <a:pt x="4653100" y="0"/>
                </a:cubicBezTo>
                <a:cubicBezTo>
                  <a:pt x="4821785" y="-60282"/>
                  <a:pt x="4856016" y="24582"/>
                  <a:pt x="5022488" y="0"/>
                </a:cubicBezTo>
                <a:cubicBezTo>
                  <a:pt x="5188960" y="-24582"/>
                  <a:pt x="5396178" y="52621"/>
                  <a:pt x="5505076" y="0"/>
                </a:cubicBezTo>
                <a:cubicBezTo>
                  <a:pt x="5613974" y="-52621"/>
                  <a:pt x="5989611" y="43799"/>
                  <a:pt x="6327262" y="0"/>
                </a:cubicBezTo>
                <a:cubicBezTo>
                  <a:pt x="6664913" y="-43799"/>
                  <a:pt x="6514601" y="15718"/>
                  <a:pt x="6583451" y="0"/>
                </a:cubicBezTo>
                <a:cubicBezTo>
                  <a:pt x="6652301" y="-15718"/>
                  <a:pt x="6999082" y="56202"/>
                  <a:pt x="7179238" y="0"/>
                </a:cubicBezTo>
                <a:cubicBezTo>
                  <a:pt x="7359394" y="-56202"/>
                  <a:pt x="7398237" y="34509"/>
                  <a:pt x="7548627" y="0"/>
                </a:cubicBezTo>
                <a:cubicBezTo>
                  <a:pt x="7699017" y="-34509"/>
                  <a:pt x="7889560" y="34527"/>
                  <a:pt x="8031214" y="0"/>
                </a:cubicBezTo>
                <a:cubicBezTo>
                  <a:pt x="8172868" y="-34527"/>
                  <a:pt x="8211720" y="22893"/>
                  <a:pt x="8287403" y="0"/>
                </a:cubicBezTo>
                <a:cubicBezTo>
                  <a:pt x="8363086" y="-22893"/>
                  <a:pt x="8666353" y="30674"/>
                  <a:pt x="8883190" y="0"/>
                </a:cubicBezTo>
                <a:cubicBezTo>
                  <a:pt x="9100027" y="-30674"/>
                  <a:pt x="9038728" y="2559"/>
                  <a:pt x="9139379" y="0"/>
                </a:cubicBezTo>
                <a:cubicBezTo>
                  <a:pt x="9240030" y="-2559"/>
                  <a:pt x="9273345" y="26643"/>
                  <a:pt x="9395568" y="0"/>
                </a:cubicBezTo>
                <a:cubicBezTo>
                  <a:pt x="9517791" y="-26643"/>
                  <a:pt x="9862736" y="31586"/>
                  <a:pt x="9991355" y="0"/>
                </a:cubicBezTo>
                <a:cubicBezTo>
                  <a:pt x="10119974" y="-31586"/>
                  <a:pt x="10282147" y="44925"/>
                  <a:pt x="10473943" y="0"/>
                </a:cubicBezTo>
                <a:cubicBezTo>
                  <a:pt x="10665739" y="-44925"/>
                  <a:pt x="11093540" y="82178"/>
                  <a:pt x="11319961" y="0"/>
                </a:cubicBezTo>
                <a:cubicBezTo>
                  <a:pt x="11333756" y="134041"/>
                  <a:pt x="11300093" y="328066"/>
                  <a:pt x="11319961" y="424877"/>
                </a:cubicBezTo>
                <a:cubicBezTo>
                  <a:pt x="11339829" y="521688"/>
                  <a:pt x="11309728" y="678212"/>
                  <a:pt x="11319961" y="833092"/>
                </a:cubicBezTo>
                <a:cubicBezTo>
                  <a:pt x="11119757" y="871791"/>
                  <a:pt x="10949484" y="794142"/>
                  <a:pt x="10724174" y="833092"/>
                </a:cubicBezTo>
                <a:cubicBezTo>
                  <a:pt x="10498864" y="872042"/>
                  <a:pt x="10299772" y="759880"/>
                  <a:pt x="10015187" y="833092"/>
                </a:cubicBezTo>
                <a:cubicBezTo>
                  <a:pt x="9730602" y="906304"/>
                  <a:pt x="9498673" y="763596"/>
                  <a:pt x="9306200" y="833092"/>
                </a:cubicBezTo>
                <a:cubicBezTo>
                  <a:pt x="9113727" y="902588"/>
                  <a:pt x="8854576" y="807567"/>
                  <a:pt x="8484013" y="833092"/>
                </a:cubicBezTo>
                <a:cubicBezTo>
                  <a:pt x="8113450" y="858617"/>
                  <a:pt x="8077538" y="786957"/>
                  <a:pt x="7775026" y="833092"/>
                </a:cubicBezTo>
                <a:cubicBezTo>
                  <a:pt x="7472514" y="879227"/>
                  <a:pt x="7213682" y="773951"/>
                  <a:pt x="6952839" y="833092"/>
                </a:cubicBezTo>
                <a:cubicBezTo>
                  <a:pt x="6691996" y="892233"/>
                  <a:pt x="6494836" y="752536"/>
                  <a:pt x="6243852" y="833092"/>
                </a:cubicBezTo>
                <a:cubicBezTo>
                  <a:pt x="5992868" y="913648"/>
                  <a:pt x="5970199" y="811690"/>
                  <a:pt x="5874464" y="833092"/>
                </a:cubicBezTo>
                <a:cubicBezTo>
                  <a:pt x="5778729" y="854494"/>
                  <a:pt x="5672857" y="828494"/>
                  <a:pt x="5618275" y="833092"/>
                </a:cubicBezTo>
                <a:cubicBezTo>
                  <a:pt x="5563693" y="837690"/>
                  <a:pt x="5358510" y="824476"/>
                  <a:pt x="5248887" y="833092"/>
                </a:cubicBezTo>
                <a:cubicBezTo>
                  <a:pt x="5139264" y="841708"/>
                  <a:pt x="4844919" y="751289"/>
                  <a:pt x="4539900" y="833092"/>
                </a:cubicBezTo>
                <a:cubicBezTo>
                  <a:pt x="4234881" y="914895"/>
                  <a:pt x="4380699" y="822963"/>
                  <a:pt x="4283712" y="833092"/>
                </a:cubicBezTo>
                <a:cubicBezTo>
                  <a:pt x="4186725" y="843221"/>
                  <a:pt x="3863345" y="810534"/>
                  <a:pt x="3687924" y="833092"/>
                </a:cubicBezTo>
                <a:cubicBezTo>
                  <a:pt x="3512503" y="855650"/>
                  <a:pt x="3419533" y="795507"/>
                  <a:pt x="3318536" y="833092"/>
                </a:cubicBezTo>
                <a:cubicBezTo>
                  <a:pt x="3217539" y="870677"/>
                  <a:pt x="2939109" y="802746"/>
                  <a:pt x="2722749" y="833092"/>
                </a:cubicBezTo>
                <a:cubicBezTo>
                  <a:pt x="2506389" y="863438"/>
                  <a:pt x="2469753" y="806917"/>
                  <a:pt x="2240161" y="833092"/>
                </a:cubicBezTo>
                <a:cubicBezTo>
                  <a:pt x="2010569" y="859267"/>
                  <a:pt x="1895880" y="808460"/>
                  <a:pt x="1644373" y="833092"/>
                </a:cubicBezTo>
                <a:cubicBezTo>
                  <a:pt x="1392866" y="857724"/>
                  <a:pt x="1273299" y="778956"/>
                  <a:pt x="1161785" y="833092"/>
                </a:cubicBezTo>
                <a:cubicBezTo>
                  <a:pt x="1050271" y="887228"/>
                  <a:pt x="559528" y="813113"/>
                  <a:pt x="0" y="833092"/>
                </a:cubicBezTo>
                <a:cubicBezTo>
                  <a:pt x="-20422" y="718122"/>
                  <a:pt x="30235" y="564519"/>
                  <a:pt x="0" y="416546"/>
                </a:cubicBezTo>
                <a:cubicBezTo>
                  <a:pt x="-30235" y="268573"/>
                  <a:pt x="40173" y="184674"/>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Zinsen sind die </a:t>
            </a:r>
            <a:r>
              <a:rPr lang="de-DE" sz="2000" b="1" dirty="0">
                <a:solidFill>
                  <a:schemeClr val="tx1"/>
                </a:solidFill>
              </a:rPr>
              <a:t>zusätzlichen Kosten</a:t>
            </a:r>
            <a:r>
              <a:rPr lang="de-DE" sz="2000" dirty="0">
                <a:solidFill>
                  <a:schemeClr val="tx1"/>
                </a:solidFill>
              </a:rPr>
              <a:t>, die man der Bank zahlen muss, wenn man sich Geld leiht – also eine Art „Miete“ für das geliehene Geld.</a:t>
            </a:r>
          </a:p>
        </p:txBody>
      </p:sp>
      <p:grpSp>
        <p:nvGrpSpPr>
          <p:cNvPr id="3" name="Gruppieren 2">
            <a:extLst>
              <a:ext uri="{FF2B5EF4-FFF2-40B4-BE49-F238E27FC236}">
                <a16:creationId xmlns:a16="http://schemas.microsoft.com/office/drawing/2014/main" id="{F5A80E14-D86C-BC3A-A7DA-37FB6C73F62D}"/>
              </a:ext>
            </a:extLst>
          </p:cNvPr>
          <p:cNvGrpSpPr/>
          <p:nvPr/>
        </p:nvGrpSpPr>
        <p:grpSpPr>
          <a:xfrm>
            <a:off x="400251" y="2284874"/>
            <a:ext cx="5660954" cy="1627351"/>
            <a:chOff x="1397246" y="2926540"/>
            <a:chExt cx="3075473" cy="2911553"/>
          </a:xfrm>
        </p:grpSpPr>
        <p:sp>
          <p:nvSpPr>
            <p:cNvPr id="27" name="Rechteck 26">
              <a:extLst>
                <a:ext uri="{FF2B5EF4-FFF2-40B4-BE49-F238E27FC236}">
                  <a16:creationId xmlns:a16="http://schemas.microsoft.com/office/drawing/2014/main" id="{CE4E69F7-93E9-ED70-EF10-5AC0D9392CA3}"/>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4" name="Rechteck 33">
              <a:extLst>
                <a:ext uri="{FF2B5EF4-FFF2-40B4-BE49-F238E27FC236}">
                  <a16:creationId xmlns:a16="http://schemas.microsoft.com/office/drawing/2014/main" id="{6B3F6378-ADFB-F6D2-2AD4-42DA6D287896}"/>
                </a:ext>
              </a:extLst>
            </p:cNvPr>
            <p:cNvSpPr/>
            <p:nvPr/>
          </p:nvSpPr>
          <p:spPr>
            <a:xfrm>
              <a:off x="1518978" y="2926540"/>
              <a:ext cx="2953741" cy="2357548"/>
            </a:xfrm>
            <a:custGeom>
              <a:avLst/>
              <a:gdLst>
                <a:gd name="connsiteX0" fmla="*/ 0 w 2953741"/>
                <a:gd name="connsiteY0" fmla="*/ 0 h 2357548"/>
                <a:gd name="connsiteX1" fmla="*/ 502136 w 2953741"/>
                <a:gd name="connsiteY1" fmla="*/ 0 h 2357548"/>
                <a:gd name="connsiteX2" fmla="*/ 1092884 w 2953741"/>
                <a:gd name="connsiteY2" fmla="*/ 0 h 2357548"/>
                <a:gd name="connsiteX3" fmla="*/ 1624558 w 2953741"/>
                <a:gd name="connsiteY3" fmla="*/ 0 h 2357548"/>
                <a:gd name="connsiteX4" fmla="*/ 2274381 w 2953741"/>
                <a:gd name="connsiteY4" fmla="*/ 0 h 2357548"/>
                <a:gd name="connsiteX5" fmla="*/ 2953741 w 2953741"/>
                <a:gd name="connsiteY5" fmla="*/ 0 h 2357548"/>
                <a:gd name="connsiteX6" fmla="*/ 2953741 w 2953741"/>
                <a:gd name="connsiteY6" fmla="*/ 612962 h 2357548"/>
                <a:gd name="connsiteX7" fmla="*/ 2953741 w 2953741"/>
                <a:gd name="connsiteY7" fmla="*/ 1131623 h 2357548"/>
                <a:gd name="connsiteX8" fmla="*/ 2953741 w 2953741"/>
                <a:gd name="connsiteY8" fmla="*/ 1650284 h 2357548"/>
                <a:gd name="connsiteX9" fmla="*/ 2953741 w 2953741"/>
                <a:gd name="connsiteY9" fmla="*/ 2357548 h 2357548"/>
                <a:gd name="connsiteX10" fmla="*/ 2303918 w 2953741"/>
                <a:gd name="connsiteY10" fmla="*/ 2357548 h 2357548"/>
                <a:gd name="connsiteX11" fmla="*/ 1801782 w 2953741"/>
                <a:gd name="connsiteY11" fmla="*/ 2357548 h 2357548"/>
                <a:gd name="connsiteX12" fmla="*/ 1240571 w 2953741"/>
                <a:gd name="connsiteY12" fmla="*/ 2357548 h 2357548"/>
                <a:gd name="connsiteX13" fmla="*/ 679360 w 2953741"/>
                <a:gd name="connsiteY13" fmla="*/ 2357548 h 2357548"/>
                <a:gd name="connsiteX14" fmla="*/ 0 w 2953741"/>
                <a:gd name="connsiteY14" fmla="*/ 2357548 h 2357548"/>
                <a:gd name="connsiteX15" fmla="*/ 0 w 2953741"/>
                <a:gd name="connsiteY15" fmla="*/ 1815312 h 2357548"/>
                <a:gd name="connsiteX16" fmla="*/ 0 w 2953741"/>
                <a:gd name="connsiteY16" fmla="*/ 1296651 h 2357548"/>
                <a:gd name="connsiteX17" fmla="*/ 0 w 2953741"/>
                <a:gd name="connsiteY17" fmla="*/ 730840 h 2357548"/>
                <a:gd name="connsiteX18" fmla="*/ 0 w 2953741"/>
                <a:gd name="connsiteY18" fmla="*/ 0 h 23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53741" h="2357548" fill="none" extrusionOk="0">
                  <a:moveTo>
                    <a:pt x="0" y="0"/>
                  </a:moveTo>
                  <a:cubicBezTo>
                    <a:pt x="148639" y="11553"/>
                    <a:pt x="253947" y="-15180"/>
                    <a:pt x="502136" y="0"/>
                  </a:cubicBezTo>
                  <a:cubicBezTo>
                    <a:pt x="750325" y="15180"/>
                    <a:pt x="840540" y="343"/>
                    <a:pt x="1092884" y="0"/>
                  </a:cubicBezTo>
                  <a:cubicBezTo>
                    <a:pt x="1345228" y="-343"/>
                    <a:pt x="1491790" y="-16870"/>
                    <a:pt x="1624558" y="0"/>
                  </a:cubicBezTo>
                  <a:cubicBezTo>
                    <a:pt x="1757326" y="16870"/>
                    <a:pt x="2134974" y="-5783"/>
                    <a:pt x="2274381" y="0"/>
                  </a:cubicBezTo>
                  <a:cubicBezTo>
                    <a:pt x="2413788" y="5783"/>
                    <a:pt x="2741867" y="24910"/>
                    <a:pt x="2953741" y="0"/>
                  </a:cubicBezTo>
                  <a:cubicBezTo>
                    <a:pt x="2943205" y="254363"/>
                    <a:pt x="2977517" y="430029"/>
                    <a:pt x="2953741" y="612962"/>
                  </a:cubicBezTo>
                  <a:cubicBezTo>
                    <a:pt x="2929965" y="795895"/>
                    <a:pt x="2933181" y="930921"/>
                    <a:pt x="2953741" y="1131623"/>
                  </a:cubicBezTo>
                  <a:cubicBezTo>
                    <a:pt x="2974301" y="1332325"/>
                    <a:pt x="2931058" y="1465646"/>
                    <a:pt x="2953741" y="1650284"/>
                  </a:cubicBezTo>
                  <a:cubicBezTo>
                    <a:pt x="2976424" y="1834922"/>
                    <a:pt x="2989087" y="2022465"/>
                    <a:pt x="2953741" y="2357548"/>
                  </a:cubicBezTo>
                  <a:cubicBezTo>
                    <a:pt x="2644148" y="2389733"/>
                    <a:pt x="2442115" y="2347339"/>
                    <a:pt x="2303918" y="2357548"/>
                  </a:cubicBezTo>
                  <a:cubicBezTo>
                    <a:pt x="2165721" y="2367757"/>
                    <a:pt x="1981614" y="2338188"/>
                    <a:pt x="1801782" y="2357548"/>
                  </a:cubicBezTo>
                  <a:cubicBezTo>
                    <a:pt x="1621950" y="2376908"/>
                    <a:pt x="1370642" y="2339690"/>
                    <a:pt x="1240571" y="2357548"/>
                  </a:cubicBezTo>
                  <a:cubicBezTo>
                    <a:pt x="1110500" y="2375406"/>
                    <a:pt x="882917" y="2376387"/>
                    <a:pt x="679360" y="2357548"/>
                  </a:cubicBezTo>
                  <a:cubicBezTo>
                    <a:pt x="475803" y="2338709"/>
                    <a:pt x="156660" y="2347576"/>
                    <a:pt x="0" y="2357548"/>
                  </a:cubicBezTo>
                  <a:cubicBezTo>
                    <a:pt x="14003" y="2203464"/>
                    <a:pt x="15101" y="2053765"/>
                    <a:pt x="0" y="1815312"/>
                  </a:cubicBezTo>
                  <a:cubicBezTo>
                    <a:pt x="-15101" y="1576859"/>
                    <a:pt x="5490" y="1485051"/>
                    <a:pt x="0" y="1296651"/>
                  </a:cubicBezTo>
                  <a:cubicBezTo>
                    <a:pt x="-5490" y="1108251"/>
                    <a:pt x="2100" y="910637"/>
                    <a:pt x="0" y="730840"/>
                  </a:cubicBezTo>
                  <a:cubicBezTo>
                    <a:pt x="-2100" y="551043"/>
                    <a:pt x="20067" y="324715"/>
                    <a:pt x="0" y="0"/>
                  </a:cubicBezTo>
                  <a:close/>
                </a:path>
                <a:path w="2953741" h="2357548" stroke="0" extrusionOk="0">
                  <a:moveTo>
                    <a:pt x="0" y="0"/>
                  </a:moveTo>
                  <a:cubicBezTo>
                    <a:pt x="241405" y="12252"/>
                    <a:pt x="360042" y="-7174"/>
                    <a:pt x="531673" y="0"/>
                  </a:cubicBezTo>
                  <a:cubicBezTo>
                    <a:pt x="703304" y="7174"/>
                    <a:pt x="930625" y="-16514"/>
                    <a:pt x="1122422" y="0"/>
                  </a:cubicBezTo>
                  <a:cubicBezTo>
                    <a:pt x="1314219" y="16514"/>
                    <a:pt x="1397730" y="17169"/>
                    <a:pt x="1654095" y="0"/>
                  </a:cubicBezTo>
                  <a:cubicBezTo>
                    <a:pt x="1910460" y="-17169"/>
                    <a:pt x="2144806" y="25633"/>
                    <a:pt x="2303918" y="0"/>
                  </a:cubicBezTo>
                  <a:cubicBezTo>
                    <a:pt x="2463030" y="-25633"/>
                    <a:pt x="2688417" y="25392"/>
                    <a:pt x="2953741" y="0"/>
                  </a:cubicBezTo>
                  <a:cubicBezTo>
                    <a:pt x="2976855" y="110634"/>
                    <a:pt x="2939915" y="285228"/>
                    <a:pt x="2953741" y="518661"/>
                  </a:cubicBezTo>
                  <a:cubicBezTo>
                    <a:pt x="2967567" y="752094"/>
                    <a:pt x="2964714" y="828697"/>
                    <a:pt x="2953741" y="1060897"/>
                  </a:cubicBezTo>
                  <a:cubicBezTo>
                    <a:pt x="2942768" y="1293097"/>
                    <a:pt x="2961659" y="1378911"/>
                    <a:pt x="2953741" y="1603133"/>
                  </a:cubicBezTo>
                  <a:cubicBezTo>
                    <a:pt x="2945823" y="1827355"/>
                    <a:pt x="2938024" y="2078207"/>
                    <a:pt x="2953741" y="2357548"/>
                  </a:cubicBezTo>
                  <a:cubicBezTo>
                    <a:pt x="2832582" y="2354769"/>
                    <a:pt x="2603941" y="2335084"/>
                    <a:pt x="2451605" y="2357548"/>
                  </a:cubicBezTo>
                  <a:cubicBezTo>
                    <a:pt x="2299269" y="2380012"/>
                    <a:pt x="2197055" y="2349090"/>
                    <a:pt x="1949469" y="2357548"/>
                  </a:cubicBezTo>
                  <a:cubicBezTo>
                    <a:pt x="1701883" y="2366006"/>
                    <a:pt x="1555552" y="2345938"/>
                    <a:pt x="1358721" y="2357548"/>
                  </a:cubicBezTo>
                  <a:cubicBezTo>
                    <a:pt x="1161890" y="2369158"/>
                    <a:pt x="1079640" y="2376035"/>
                    <a:pt x="827047" y="2357548"/>
                  </a:cubicBezTo>
                  <a:cubicBezTo>
                    <a:pt x="574454" y="2339061"/>
                    <a:pt x="209615" y="2384717"/>
                    <a:pt x="0" y="2357548"/>
                  </a:cubicBezTo>
                  <a:cubicBezTo>
                    <a:pt x="24195" y="2213548"/>
                    <a:pt x="7616" y="1950496"/>
                    <a:pt x="0" y="1768161"/>
                  </a:cubicBezTo>
                  <a:cubicBezTo>
                    <a:pt x="-7616" y="1585826"/>
                    <a:pt x="-27040" y="1333518"/>
                    <a:pt x="0" y="1178774"/>
                  </a:cubicBezTo>
                  <a:cubicBezTo>
                    <a:pt x="27040" y="1024030"/>
                    <a:pt x="18054" y="796827"/>
                    <a:pt x="0" y="612962"/>
                  </a:cubicBezTo>
                  <a:cubicBezTo>
                    <a:pt x="-18054" y="429097"/>
                    <a:pt x="27725" y="197607"/>
                    <a:pt x="0" y="0"/>
                  </a:cubicBezTo>
                  <a:close/>
                </a:path>
              </a:pathLst>
            </a:custGeom>
            <a:solidFill>
              <a:srgbClr val="FFD589"/>
            </a:solidFill>
            <a:ln>
              <a:solidFill>
                <a:schemeClr val="tx1"/>
              </a:solidFill>
              <a:extLst>
                <a:ext uri="{C807C97D-BFC1-408E-A445-0C87EB9F89A2}">
                  <ask:lineSketchStyleProps xmlns:ask="http://schemas.microsoft.com/office/drawing/2018/sketchyshapes" sd="3844312185">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fixe Zinsen</a:t>
              </a:r>
            </a:p>
            <a:p>
              <a:pPr algn="ctr"/>
              <a:r>
                <a:rPr lang="de-DE" dirty="0">
                  <a:solidFill>
                    <a:schemeClr val="tx1"/>
                  </a:solidFill>
                </a:rPr>
                <a:t>Zinssatz bleibt während der gesamten Laufzeit des Kredits gleich </a:t>
              </a:r>
              <a:r>
                <a:rPr lang="de-DE" dirty="0">
                  <a:solidFill>
                    <a:schemeClr val="tx1"/>
                  </a:solidFill>
                  <a:sym typeface="Wingdings" panose="05000000000000000000" pitchFamily="2" charset="2"/>
                </a:rPr>
                <a:t> </a:t>
              </a:r>
              <a:r>
                <a:rPr lang="de-DE" dirty="0">
                  <a:solidFill>
                    <a:schemeClr val="tx1"/>
                  </a:solidFill>
                </a:rPr>
                <a:t>die monatlichen Raten ändern sich nicht.</a:t>
              </a:r>
            </a:p>
          </p:txBody>
        </p:sp>
      </p:grpSp>
      <p:sp>
        <p:nvSpPr>
          <p:cNvPr id="50" name="Rechteck 49">
            <a:extLst>
              <a:ext uri="{FF2B5EF4-FFF2-40B4-BE49-F238E27FC236}">
                <a16:creationId xmlns:a16="http://schemas.microsoft.com/office/drawing/2014/main" id="{D49D5D25-4EAC-38DF-4640-1E10BB8E1591}"/>
              </a:ext>
            </a:extLst>
          </p:cNvPr>
          <p:cNvSpPr/>
          <p:nvPr/>
        </p:nvSpPr>
        <p:spPr>
          <a:xfrm>
            <a:off x="6255840" y="2284874"/>
            <a:ext cx="5667884" cy="1333449"/>
          </a:xfrm>
          <a:custGeom>
            <a:avLst/>
            <a:gdLst>
              <a:gd name="connsiteX0" fmla="*/ 0 w 5667884"/>
              <a:gd name="connsiteY0" fmla="*/ 0 h 1333449"/>
              <a:gd name="connsiteX1" fmla="*/ 573086 w 5667884"/>
              <a:gd name="connsiteY1" fmla="*/ 0 h 1333449"/>
              <a:gd name="connsiteX2" fmla="*/ 1146172 w 5667884"/>
              <a:gd name="connsiteY2" fmla="*/ 0 h 1333449"/>
              <a:gd name="connsiteX3" fmla="*/ 1889295 w 5667884"/>
              <a:gd name="connsiteY3" fmla="*/ 0 h 1333449"/>
              <a:gd name="connsiteX4" fmla="*/ 2405702 w 5667884"/>
              <a:gd name="connsiteY4" fmla="*/ 0 h 1333449"/>
              <a:gd name="connsiteX5" fmla="*/ 2978788 w 5667884"/>
              <a:gd name="connsiteY5" fmla="*/ 0 h 1333449"/>
              <a:gd name="connsiteX6" fmla="*/ 3665232 w 5667884"/>
              <a:gd name="connsiteY6" fmla="*/ 0 h 1333449"/>
              <a:gd name="connsiteX7" fmla="*/ 4124960 w 5667884"/>
              <a:gd name="connsiteY7" fmla="*/ 0 h 1333449"/>
              <a:gd name="connsiteX8" fmla="*/ 4584688 w 5667884"/>
              <a:gd name="connsiteY8" fmla="*/ 0 h 1333449"/>
              <a:gd name="connsiteX9" fmla="*/ 5667884 w 5667884"/>
              <a:gd name="connsiteY9" fmla="*/ 0 h 1333449"/>
              <a:gd name="connsiteX10" fmla="*/ 5667884 w 5667884"/>
              <a:gd name="connsiteY10" fmla="*/ 666725 h 1333449"/>
              <a:gd name="connsiteX11" fmla="*/ 5667884 w 5667884"/>
              <a:gd name="connsiteY11" fmla="*/ 1333449 h 1333449"/>
              <a:gd name="connsiteX12" fmla="*/ 5151477 w 5667884"/>
              <a:gd name="connsiteY12" fmla="*/ 1333449 h 1333449"/>
              <a:gd name="connsiteX13" fmla="*/ 4465033 w 5667884"/>
              <a:gd name="connsiteY13" fmla="*/ 1333449 h 1333449"/>
              <a:gd name="connsiteX14" fmla="*/ 3948626 w 5667884"/>
              <a:gd name="connsiteY14" fmla="*/ 1333449 h 1333449"/>
              <a:gd name="connsiteX15" fmla="*/ 3205503 w 5667884"/>
              <a:gd name="connsiteY15" fmla="*/ 1333449 h 1333449"/>
              <a:gd name="connsiteX16" fmla="*/ 2632417 w 5667884"/>
              <a:gd name="connsiteY16" fmla="*/ 1333449 h 1333449"/>
              <a:gd name="connsiteX17" fmla="*/ 2116010 w 5667884"/>
              <a:gd name="connsiteY17" fmla="*/ 1333449 h 1333449"/>
              <a:gd name="connsiteX18" fmla="*/ 1656282 w 5667884"/>
              <a:gd name="connsiteY18" fmla="*/ 1333449 h 1333449"/>
              <a:gd name="connsiteX19" fmla="*/ 1196553 w 5667884"/>
              <a:gd name="connsiteY19" fmla="*/ 1333449 h 1333449"/>
              <a:gd name="connsiteX20" fmla="*/ 680146 w 5667884"/>
              <a:gd name="connsiteY20" fmla="*/ 1333449 h 1333449"/>
              <a:gd name="connsiteX21" fmla="*/ 0 w 5667884"/>
              <a:gd name="connsiteY21" fmla="*/ 1333449 h 1333449"/>
              <a:gd name="connsiteX22" fmla="*/ 0 w 5667884"/>
              <a:gd name="connsiteY22" fmla="*/ 653390 h 1333449"/>
              <a:gd name="connsiteX23" fmla="*/ 0 w 5667884"/>
              <a:gd name="connsiteY23" fmla="*/ 0 h 1333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67884" h="1333449" fill="none" extrusionOk="0">
                <a:moveTo>
                  <a:pt x="0" y="0"/>
                </a:moveTo>
                <a:cubicBezTo>
                  <a:pt x="122734" y="2040"/>
                  <a:pt x="320578" y="13944"/>
                  <a:pt x="573086" y="0"/>
                </a:cubicBezTo>
                <a:cubicBezTo>
                  <a:pt x="825594" y="-13944"/>
                  <a:pt x="964707" y="-14752"/>
                  <a:pt x="1146172" y="0"/>
                </a:cubicBezTo>
                <a:cubicBezTo>
                  <a:pt x="1327637" y="14752"/>
                  <a:pt x="1668532" y="33615"/>
                  <a:pt x="1889295" y="0"/>
                </a:cubicBezTo>
                <a:cubicBezTo>
                  <a:pt x="2110058" y="-33615"/>
                  <a:pt x="2265104" y="-17122"/>
                  <a:pt x="2405702" y="0"/>
                </a:cubicBezTo>
                <a:cubicBezTo>
                  <a:pt x="2546300" y="17122"/>
                  <a:pt x="2694411" y="13139"/>
                  <a:pt x="2978788" y="0"/>
                </a:cubicBezTo>
                <a:cubicBezTo>
                  <a:pt x="3263165" y="-13139"/>
                  <a:pt x="3328450" y="-32896"/>
                  <a:pt x="3665232" y="0"/>
                </a:cubicBezTo>
                <a:cubicBezTo>
                  <a:pt x="4002014" y="32896"/>
                  <a:pt x="3932446" y="14359"/>
                  <a:pt x="4124960" y="0"/>
                </a:cubicBezTo>
                <a:cubicBezTo>
                  <a:pt x="4317474" y="-14359"/>
                  <a:pt x="4410954" y="-21975"/>
                  <a:pt x="4584688" y="0"/>
                </a:cubicBezTo>
                <a:cubicBezTo>
                  <a:pt x="4758422" y="21975"/>
                  <a:pt x="5293544" y="40570"/>
                  <a:pt x="5667884" y="0"/>
                </a:cubicBezTo>
                <a:cubicBezTo>
                  <a:pt x="5675184" y="284072"/>
                  <a:pt x="5643565" y="520877"/>
                  <a:pt x="5667884" y="666725"/>
                </a:cubicBezTo>
                <a:cubicBezTo>
                  <a:pt x="5692203" y="812573"/>
                  <a:pt x="5659659" y="1133005"/>
                  <a:pt x="5667884" y="1333449"/>
                </a:cubicBezTo>
                <a:cubicBezTo>
                  <a:pt x="5535319" y="1307951"/>
                  <a:pt x="5325949" y="1359188"/>
                  <a:pt x="5151477" y="1333449"/>
                </a:cubicBezTo>
                <a:cubicBezTo>
                  <a:pt x="4977005" y="1307710"/>
                  <a:pt x="4660814" y="1312984"/>
                  <a:pt x="4465033" y="1333449"/>
                </a:cubicBezTo>
                <a:cubicBezTo>
                  <a:pt x="4269252" y="1353914"/>
                  <a:pt x="4169069" y="1315519"/>
                  <a:pt x="3948626" y="1333449"/>
                </a:cubicBezTo>
                <a:cubicBezTo>
                  <a:pt x="3728183" y="1351379"/>
                  <a:pt x="3386778" y="1297006"/>
                  <a:pt x="3205503" y="1333449"/>
                </a:cubicBezTo>
                <a:cubicBezTo>
                  <a:pt x="3024228" y="1369892"/>
                  <a:pt x="2792594" y="1332520"/>
                  <a:pt x="2632417" y="1333449"/>
                </a:cubicBezTo>
                <a:cubicBezTo>
                  <a:pt x="2472240" y="1334378"/>
                  <a:pt x="2241768" y="1331475"/>
                  <a:pt x="2116010" y="1333449"/>
                </a:cubicBezTo>
                <a:cubicBezTo>
                  <a:pt x="1990252" y="1335423"/>
                  <a:pt x="1883065" y="1328747"/>
                  <a:pt x="1656282" y="1333449"/>
                </a:cubicBezTo>
                <a:cubicBezTo>
                  <a:pt x="1429499" y="1338151"/>
                  <a:pt x="1425539" y="1339911"/>
                  <a:pt x="1196553" y="1333449"/>
                </a:cubicBezTo>
                <a:cubicBezTo>
                  <a:pt x="967567" y="1326987"/>
                  <a:pt x="925499" y="1327854"/>
                  <a:pt x="680146" y="1333449"/>
                </a:cubicBezTo>
                <a:cubicBezTo>
                  <a:pt x="434793" y="1339044"/>
                  <a:pt x="324620" y="1350636"/>
                  <a:pt x="0" y="1333449"/>
                </a:cubicBezTo>
                <a:cubicBezTo>
                  <a:pt x="-29219" y="1025537"/>
                  <a:pt x="13055" y="878268"/>
                  <a:pt x="0" y="653390"/>
                </a:cubicBezTo>
                <a:cubicBezTo>
                  <a:pt x="-13055" y="428512"/>
                  <a:pt x="3504" y="268855"/>
                  <a:pt x="0" y="0"/>
                </a:cubicBezTo>
                <a:close/>
              </a:path>
              <a:path w="5667884" h="1333449" stroke="0" extrusionOk="0">
                <a:moveTo>
                  <a:pt x="0" y="0"/>
                </a:moveTo>
                <a:cubicBezTo>
                  <a:pt x="292356" y="-215"/>
                  <a:pt x="322559" y="14545"/>
                  <a:pt x="629765" y="0"/>
                </a:cubicBezTo>
                <a:cubicBezTo>
                  <a:pt x="936971" y="-14545"/>
                  <a:pt x="1020762" y="-23572"/>
                  <a:pt x="1202851" y="0"/>
                </a:cubicBezTo>
                <a:cubicBezTo>
                  <a:pt x="1384940" y="23572"/>
                  <a:pt x="1556387" y="15725"/>
                  <a:pt x="1889295" y="0"/>
                </a:cubicBezTo>
                <a:cubicBezTo>
                  <a:pt x="2222203" y="-15725"/>
                  <a:pt x="2230408" y="7062"/>
                  <a:pt x="2349023" y="0"/>
                </a:cubicBezTo>
                <a:cubicBezTo>
                  <a:pt x="2467638" y="-7062"/>
                  <a:pt x="2886763" y="11701"/>
                  <a:pt x="3092146" y="0"/>
                </a:cubicBezTo>
                <a:cubicBezTo>
                  <a:pt x="3297529" y="-11701"/>
                  <a:pt x="3501822" y="-7948"/>
                  <a:pt x="3665232" y="0"/>
                </a:cubicBezTo>
                <a:cubicBezTo>
                  <a:pt x="3828642" y="7948"/>
                  <a:pt x="4051941" y="27468"/>
                  <a:pt x="4294997" y="0"/>
                </a:cubicBezTo>
                <a:cubicBezTo>
                  <a:pt x="4538054" y="-27468"/>
                  <a:pt x="4667319" y="-14691"/>
                  <a:pt x="5038119" y="0"/>
                </a:cubicBezTo>
                <a:cubicBezTo>
                  <a:pt x="5408919" y="14691"/>
                  <a:pt x="5420914" y="-8761"/>
                  <a:pt x="5667884" y="0"/>
                </a:cubicBezTo>
                <a:cubicBezTo>
                  <a:pt x="5647767" y="131372"/>
                  <a:pt x="5654631" y="455303"/>
                  <a:pt x="5667884" y="653390"/>
                </a:cubicBezTo>
                <a:cubicBezTo>
                  <a:pt x="5681138" y="851477"/>
                  <a:pt x="5681887" y="1139641"/>
                  <a:pt x="5667884" y="1333449"/>
                </a:cubicBezTo>
                <a:cubicBezTo>
                  <a:pt x="5550096" y="1351460"/>
                  <a:pt x="5390104" y="1329700"/>
                  <a:pt x="5151477" y="1333449"/>
                </a:cubicBezTo>
                <a:cubicBezTo>
                  <a:pt x="4912850" y="1337198"/>
                  <a:pt x="4652809" y="1360339"/>
                  <a:pt x="4408354" y="1333449"/>
                </a:cubicBezTo>
                <a:cubicBezTo>
                  <a:pt x="4163899" y="1306559"/>
                  <a:pt x="4176106" y="1351496"/>
                  <a:pt x="3948626" y="1333449"/>
                </a:cubicBezTo>
                <a:cubicBezTo>
                  <a:pt x="3721146" y="1315402"/>
                  <a:pt x="3519215" y="1348945"/>
                  <a:pt x="3318861" y="1333449"/>
                </a:cubicBezTo>
                <a:cubicBezTo>
                  <a:pt x="3118508" y="1317953"/>
                  <a:pt x="2813764" y="1305886"/>
                  <a:pt x="2632417" y="1333449"/>
                </a:cubicBezTo>
                <a:cubicBezTo>
                  <a:pt x="2451070" y="1361012"/>
                  <a:pt x="2206877" y="1364967"/>
                  <a:pt x="1945974" y="1333449"/>
                </a:cubicBezTo>
                <a:cubicBezTo>
                  <a:pt x="1685071" y="1301931"/>
                  <a:pt x="1409600" y="1342931"/>
                  <a:pt x="1259530" y="1333449"/>
                </a:cubicBezTo>
                <a:cubicBezTo>
                  <a:pt x="1109460" y="1323967"/>
                  <a:pt x="912529" y="1326458"/>
                  <a:pt x="743123" y="1333449"/>
                </a:cubicBezTo>
                <a:cubicBezTo>
                  <a:pt x="573717" y="1340440"/>
                  <a:pt x="220153" y="1350074"/>
                  <a:pt x="0" y="1333449"/>
                </a:cubicBezTo>
                <a:cubicBezTo>
                  <a:pt x="25955" y="1073199"/>
                  <a:pt x="-4814" y="977174"/>
                  <a:pt x="0" y="706728"/>
                </a:cubicBezTo>
                <a:cubicBezTo>
                  <a:pt x="4814" y="436282"/>
                  <a:pt x="19570" y="222358"/>
                  <a:pt x="0" y="0"/>
                </a:cubicBezTo>
                <a:close/>
              </a:path>
            </a:pathLst>
          </a:custGeom>
          <a:solidFill>
            <a:srgbClr val="FFB93B"/>
          </a:solidFill>
          <a:ln>
            <a:solidFill>
              <a:schemeClr val="tx1"/>
            </a:solidFill>
            <a:extLst>
              <a:ext uri="{C807C97D-BFC1-408E-A445-0C87EB9F89A2}">
                <ask:lineSketchStyleProps xmlns:ask="http://schemas.microsoft.com/office/drawing/2018/sketchyshapes" sd="2591257969">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solidFill>
                  <a:schemeClr val="tx1"/>
                </a:solidFill>
              </a:rPr>
              <a:t>variable Zinsen</a:t>
            </a:r>
          </a:p>
          <a:p>
            <a:pPr algn="ctr"/>
            <a:r>
              <a:rPr lang="de-DE" dirty="0">
                <a:solidFill>
                  <a:schemeClr val="tx1"/>
                </a:solidFill>
              </a:rPr>
              <a:t>Zinssatz kann sich während der Kreditlaufzeit ändern, je nachdem, wie sich die allgemeinen Zinsen am Markt entwickeln.</a:t>
            </a:r>
          </a:p>
        </p:txBody>
      </p:sp>
      <p:pic>
        <p:nvPicPr>
          <p:cNvPr id="5" name="Grafik 4" descr="Kind mit kurzen Haaren">
            <a:extLst>
              <a:ext uri="{FF2B5EF4-FFF2-40B4-BE49-F238E27FC236}">
                <a16:creationId xmlns:a16="http://schemas.microsoft.com/office/drawing/2014/main" id="{999A01D6-1724-A6E0-9906-E5E8F28331A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0251" y="4949222"/>
            <a:ext cx="473322" cy="550766"/>
          </a:xfrm>
          <a:prstGeom prst="rect">
            <a:avLst/>
          </a:prstGeom>
        </p:spPr>
      </p:pic>
      <p:pic>
        <p:nvPicPr>
          <p:cNvPr id="6" name="Grafik 5" descr="Mann im Polohemd">
            <a:extLst>
              <a:ext uri="{FF2B5EF4-FFF2-40B4-BE49-F238E27FC236}">
                <a16:creationId xmlns:a16="http://schemas.microsoft.com/office/drawing/2014/main" id="{0411CFA5-4F19-B751-5E02-BE647AC2119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1717" y="5396122"/>
            <a:ext cx="902127" cy="876175"/>
          </a:xfrm>
          <a:prstGeom prst="rect">
            <a:avLst/>
          </a:prstGeom>
        </p:spPr>
      </p:pic>
      <p:pic>
        <p:nvPicPr>
          <p:cNvPr id="7" name="Grafik 6" descr="Ein lächelndes Gesicht">
            <a:extLst>
              <a:ext uri="{FF2B5EF4-FFF2-40B4-BE49-F238E27FC236}">
                <a16:creationId xmlns:a16="http://schemas.microsoft.com/office/drawing/2014/main" id="{A2E65D6C-2494-3953-C276-E8206457AF1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31024" y="5108847"/>
            <a:ext cx="307176" cy="316776"/>
          </a:xfrm>
          <a:prstGeom prst="rect">
            <a:avLst/>
          </a:prstGeom>
        </p:spPr>
      </p:pic>
      <p:pic>
        <p:nvPicPr>
          <p:cNvPr id="9" name="Grafik 8" descr="Eine Wolken-Gedankenblase">
            <a:extLst>
              <a:ext uri="{FF2B5EF4-FFF2-40B4-BE49-F238E27FC236}">
                <a16:creationId xmlns:a16="http://schemas.microsoft.com/office/drawing/2014/main" id="{85DE1AD5-FFBD-259B-3817-6E8DDD30E78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0624061">
            <a:off x="699952" y="3771636"/>
            <a:ext cx="1502354" cy="1333450"/>
          </a:xfrm>
          <a:prstGeom prst="rect">
            <a:avLst/>
          </a:prstGeom>
        </p:spPr>
      </p:pic>
      <p:pic>
        <p:nvPicPr>
          <p:cNvPr id="8" name="Picture 2" descr="Free apartment nature building illustration">
            <a:extLst>
              <a:ext uri="{FF2B5EF4-FFF2-40B4-BE49-F238E27FC236}">
                <a16:creationId xmlns:a16="http://schemas.microsoft.com/office/drawing/2014/main" id="{85AE90FD-E5AB-2B0C-ED75-73B8A8584922}"/>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rot="19160224">
            <a:off x="1129518" y="4087647"/>
            <a:ext cx="602278" cy="542955"/>
          </a:xfrm>
          <a:prstGeom prst="rect">
            <a:avLst/>
          </a:prstGeom>
          <a:noFill/>
          <a:extLst>
            <a:ext uri="{909E8E84-426E-40DD-AFC4-6F175D3DCCD1}">
              <a14:hiddenFill xmlns:a14="http://schemas.microsoft.com/office/drawing/2010/main">
                <a:solidFill>
                  <a:srgbClr val="FFFFFF"/>
                </a:solidFill>
              </a14:hiddenFill>
            </a:ext>
          </a:extLst>
        </p:spPr>
      </p:pic>
      <p:pic>
        <p:nvPicPr>
          <p:cNvPr id="10" name="Grafik 9" descr="Neu Silhouette">
            <a:extLst>
              <a:ext uri="{FF2B5EF4-FFF2-40B4-BE49-F238E27FC236}">
                <a16:creationId xmlns:a16="http://schemas.microsoft.com/office/drawing/2014/main" id="{14820257-EDE0-24FB-7205-CF4952E7BA7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8244254">
            <a:off x="1348473" y="3813481"/>
            <a:ext cx="336580" cy="336580"/>
          </a:xfrm>
          <a:prstGeom prst="rect">
            <a:avLst/>
          </a:prstGeom>
        </p:spPr>
      </p:pic>
      <p:pic>
        <p:nvPicPr>
          <p:cNvPr id="11" name="Grafik 10" descr="Neu Silhouette">
            <a:extLst>
              <a:ext uri="{FF2B5EF4-FFF2-40B4-BE49-F238E27FC236}">
                <a16:creationId xmlns:a16="http://schemas.microsoft.com/office/drawing/2014/main" id="{92CD4C71-DD42-7BF2-CC30-CFEBDAD9A86F}"/>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189178">
            <a:off x="1300296" y="4631953"/>
            <a:ext cx="260722" cy="260722"/>
          </a:xfrm>
          <a:prstGeom prst="rect">
            <a:avLst/>
          </a:prstGeom>
        </p:spPr>
      </p:pic>
      <p:sp>
        <p:nvSpPr>
          <p:cNvPr id="12" name="Textfeld 11">
            <a:extLst>
              <a:ext uri="{FF2B5EF4-FFF2-40B4-BE49-F238E27FC236}">
                <a16:creationId xmlns:a16="http://schemas.microsoft.com/office/drawing/2014/main" id="{F2C90784-5BAA-4C43-1791-76F892BFC751}"/>
              </a:ext>
            </a:extLst>
          </p:cNvPr>
          <p:cNvSpPr txBox="1"/>
          <p:nvPr/>
        </p:nvSpPr>
        <p:spPr>
          <a:xfrm>
            <a:off x="1202072" y="5064277"/>
            <a:ext cx="2466503" cy="923330"/>
          </a:xfrm>
          <a:prstGeom prst="rect">
            <a:avLst/>
          </a:prstGeom>
          <a:noFill/>
        </p:spPr>
        <p:txBody>
          <a:bodyPr wrap="square" rtlCol="0">
            <a:spAutoFit/>
          </a:bodyPr>
          <a:lstStyle/>
          <a:p>
            <a:r>
              <a:rPr lang="de-AT" b="1" dirty="0"/>
              <a:t>Kaufpreis:</a:t>
            </a:r>
            <a:r>
              <a:rPr lang="de-AT" dirty="0"/>
              <a:t> 20.000,- Euro</a:t>
            </a:r>
          </a:p>
          <a:p>
            <a:r>
              <a:rPr lang="de-AT" b="1" dirty="0"/>
              <a:t>Laufzeit:</a:t>
            </a:r>
            <a:r>
              <a:rPr lang="de-AT" dirty="0"/>
              <a:t> 5 Jahre </a:t>
            </a:r>
          </a:p>
          <a:p>
            <a:r>
              <a:rPr lang="de-AT" dirty="0"/>
              <a:t>(60 Monate)</a:t>
            </a:r>
          </a:p>
        </p:txBody>
      </p:sp>
      <p:graphicFrame>
        <p:nvGraphicFramePr>
          <p:cNvPr id="13" name="Tabelle 12">
            <a:extLst>
              <a:ext uri="{FF2B5EF4-FFF2-40B4-BE49-F238E27FC236}">
                <a16:creationId xmlns:a16="http://schemas.microsoft.com/office/drawing/2014/main" id="{625A5E7C-B480-01EB-71A5-98C3FE3C17C1}"/>
              </a:ext>
            </a:extLst>
          </p:cNvPr>
          <p:cNvGraphicFramePr>
            <a:graphicFrameLocks noGrp="1"/>
          </p:cNvGraphicFramePr>
          <p:nvPr>
            <p:extLst>
              <p:ext uri="{D42A27DB-BD31-4B8C-83A1-F6EECF244321}">
                <p14:modId xmlns:p14="http://schemas.microsoft.com/office/powerpoint/2010/main" val="4270205986"/>
              </p:ext>
            </p:extLst>
          </p:nvPr>
        </p:nvGraphicFramePr>
        <p:xfrm>
          <a:off x="3898005" y="3836702"/>
          <a:ext cx="8062686" cy="2225040"/>
        </p:xfrm>
        <a:graphic>
          <a:graphicData uri="http://schemas.openxmlformats.org/drawingml/2006/table">
            <a:tbl>
              <a:tblPr firstRow="1" bandRow="1">
                <a:tableStyleId>{5C22544A-7EE6-4342-B048-85BDC9FD1C3A}</a:tableStyleId>
              </a:tblPr>
              <a:tblGrid>
                <a:gridCol w="1596572">
                  <a:extLst>
                    <a:ext uri="{9D8B030D-6E8A-4147-A177-3AD203B41FA5}">
                      <a16:colId xmlns:a16="http://schemas.microsoft.com/office/drawing/2014/main" val="2424554796"/>
                    </a:ext>
                  </a:extLst>
                </a:gridCol>
                <a:gridCol w="3294742">
                  <a:extLst>
                    <a:ext uri="{9D8B030D-6E8A-4147-A177-3AD203B41FA5}">
                      <a16:colId xmlns:a16="http://schemas.microsoft.com/office/drawing/2014/main" val="302059254"/>
                    </a:ext>
                  </a:extLst>
                </a:gridCol>
                <a:gridCol w="3171372">
                  <a:extLst>
                    <a:ext uri="{9D8B030D-6E8A-4147-A177-3AD203B41FA5}">
                      <a16:colId xmlns:a16="http://schemas.microsoft.com/office/drawing/2014/main" val="1707450547"/>
                    </a:ext>
                  </a:extLst>
                </a:gridCol>
              </a:tblGrid>
              <a:tr h="370840">
                <a:tc>
                  <a:txBody>
                    <a:bodyPr/>
                    <a:lstStyle/>
                    <a:p>
                      <a:endParaRPr lang="de-AT" sz="1600" dirty="0"/>
                    </a:p>
                  </a:txBody>
                  <a:tcPr>
                    <a:noFill/>
                  </a:tcPr>
                </a:tc>
                <a:tc>
                  <a:txBody>
                    <a:bodyPr/>
                    <a:lstStyle/>
                    <a:p>
                      <a:r>
                        <a:rPr lang="de-AT" sz="1600" dirty="0">
                          <a:solidFill>
                            <a:schemeClr val="tx1"/>
                          </a:solidFill>
                        </a:rPr>
                        <a:t>Fixe Zinsen (5%)</a:t>
                      </a:r>
                    </a:p>
                  </a:txBody>
                  <a:tcPr>
                    <a:solidFill>
                      <a:srgbClr val="FFD589"/>
                    </a:solidFill>
                  </a:tcPr>
                </a:tc>
                <a:tc>
                  <a:txBody>
                    <a:bodyPr/>
                    <a:lstStyle/>
                    <a:p>
                      <a:r>
                        <a:rPr lang="de-AT" sz="1600" dirty="0">
                          <a:solidFill>
                            <a:schemeClr val="tx1"/>
                          </a:solidFill>
                        </a:rPr>
                        <a:t>Variable Zinsen (3% </a:t>
                      </a:r>
                      <a:r>
                        <a:rPr lang="de-AT" sz="1600" dirty="0">
                          <a:solidFill>
                            <a:schemeClr val="tx1"/>
                          </a:solidFill>
                          <a:sym typeface="Wingdings" panose="05000000000000000000" pitchFamily="2" charset="2"/>
                        </a:rPr>
                        <a:t> 6%)</a:t>
                      </a:r>
                      <a:endParaRPr lang="de-AT" sz="1600" dirty="0">
                        <a:solidFill>
                          <a:schemeClr val="tx1"/>
                        </a:solidFill>
                      </a:endParaRPr>
                    </a:p>
                  </a:txBody>
                  <a:tcPr>
                    <a:solidFill>
                      <a:srgbClr val="FFB93B"/>
                    </a:solidFill>
                  </a:tcPr>
                </a:tc>
                <a:extLst>
                  <a:ext uri="{0D108BD9-81ED-4DB2-BD59-A6C34878D82A}">
                    <a16:rowId xmlns:a16="http://schemas.microsoft.com/office/drawing/2014/main" val="2040927233"/>
                  </a:ext>
                </a:extLst>
              </a:tr>
              <a:tr h="370840">
                <a:tc>
                  <a:txBody>
                    <a:bodyPr/>
                    <a:lstStyle/>
                    <a:p>
                      <a:r>
                        <a:rPr lang="de-AT" sz="1600" b="1" dirty="0"/>
                        <a:t>Monatliche Rate</a:t>
                      </a:r>
                    </a:p>
                  </a:txBody>
                  <a:tcPr>
                    <a:solidFill>
                      <a:schemeClr val="bg2"/>
                    </a:solidFill>
                  </a:tcPr>
                </a:tc>
                <a:tc>
                  <a:txBody>
                    <a:bodyPr/>
                    <a:lstStyle/>
                    <a:p>
                      <a:r>
                        <a:rPr lang="de-AT" sz="1600" dirty="0"/>
                        <a:t>377,00 Euro</a:t>
                      </a:r>
                    </a:p>
                  </a:txBody>
                  <a:tcPr>
                    <a:solidFill>
                      <a:schemeClr val="bg2"/>
                    </a:solidFill>
                  </a:tcPr>
                </a:tc>
                <a:tc>
                  <a:txBody>
                    <a:bodyPr/>
                    <a:lstStyle/>
                    <a:p>
                      <a:r>
                        <a:rPr lang="de-AT" sz="1600" dirty="0"/>
                        <a:t>359,00 Euro </a:t>
                      </a:r>
                      <a:r>
                        <a:rPr lang="de-AT" sz="1600" dirty="0">
                          <a:sym typeface="Wingdings" panose="05000000000000000000" pitchFamily="2" charset="2"/>
                        </a:rPr>
                        <a:t> 400,00 Euro</a:t>
                      </a:r>
                      <a:endParaRPr lang="de-AT" sz="1600" dirty="0"/>
                    </a:p>
                  </a:txBody>
                  <a:tcPr>
                    <a:solidFill>
                      <a:schemeClr val="bg2"/>
                    </a:solidFill>
                  </a:tcPr>
                </a:tc>
                <a:extLst>
                  <a:ext uri="{0D108BD9-81ED-4DB2-BD59-A6C34878D82A}">
                    <a16:rowId xmlns:a16="http://schemas.microsoft.com/office/drawing/2014/main" val="3397027788"/>
                  </a:ext>
                </a:extLst>
              </a:tr>
              <a:tr h="370840">
                <a:tc>
                  <a:txBody>
                    <a:bodyPr/>
                    <a:lstStyle/>
                    <a:p>
                      <a:r>
                        <a:rPr lang="de-AT" sz="1600" b="1" dirty="0"/>
                        <a:t>Zinssatz</a:t>
                      </a:r>
                    </a:p>
                  </a:txBody>
                  <a:tcPr>
                    <a:solidFill>
                      <a:schemeClr val="bg2"/>
                    </a:solidFill>
                  </a:tcPr>
                </a:tc>
                <a:tc>
                  <a:txBody>
                    <a:bodyPr/>
                    <a:lstStyle/>
                    <a:p>
                      <a:r>
                        <a:rPr lang="de-AT" sz="1600" dirty="0"/>
                        <a:t>konstant 5%</a:t>
                      </a:r>
                    </a:p>
                  </a:txBody>
                  <a:tcPr>
                    <a:solidFill>
                      <a:schemeClr val="bg2"/>
                    </a:solidFill>
                  </a:tcPr>
                </a:tc>
                <a:tc>
                  <a:txBody>
                    <a:bodyPr/>
                    <a:lstStyle/>
                    <a:p>
                      <a:r>
                        <a:rPr lang="de-AT" sz="1600" dirty="0"/>
                        <a:t>startet bei 3%, steigt auf 6%</a:t>
                      </a:r>
                    </a:p>
                  </a:txBody>
                  <a:tcPr>
                    <a:solidFill>
                      <a:schemeClr val="bg2"/>
                    </a:solidFill>
                  </a:tcPr>
                </a:tc>
                <a:extLst>
                  <a:ext uri="{0D108BD9-81ED-4DB2-BD59-A6C34878D82A}">
                    <a16:rowId xmlns:a16="http://schemas.microsoft.com/office/drawing/2014/main" val="693977762"/>
                  </a:ext>
                </a:extLst>
              </a:tr>
              <a:tr h="370840">
                <a:tc>
                  <a:txBody>
                    <a:bodyPr/>
                    <a:lstStyle/>
                    <a:p>
                      <a:r>
                        <a:rPr lang="de-AT" sz="1600" b="1" dirty="0"/>
                        <a:t>Gesamtkosten</a:t>
                      </a:r>
                    </a:p>
                  </a:txBody>
                  <a:tcPr>
                    <a:solidFill>
                      <a:schemeClr val="bg2"/>
                    </a:solidFill>
                  </a:tcPr>
                </a:tc>
                <a:tc>
                  <a:txBody>
                    <a:bodyPr/>
                    <a:lstStyle/>
                    <a:p>
                      <a:r>
                        <a:rPr lang="de-AT" sz="1600" b="1" dirty="0"/>
                        <a:t>22.620,00 Euro</a:t>
                      </a:r>
                    </a:p>
                  </a:txBody>
                  <a:tcPr>
                    <a:solidFill>
                      <a:schemeClr val="bg2"/>
                    </a:solidFill>
                  </a:tcPr>
                </a:tc>
                <a:tc>
                  <a:txBody>
                    <a:bodyPr/>
                    <a:lstStyle/>
                    <a:p>
                      <a:r>
                        <a:rPr lang="de-AT" sz="1600" b="1" dirty="0"/>
                        <a:t>23.100,00 Euro</a:t>
                      </a:r>
                    </a:p>
                  </a:txBody>
                  <a:tcPr>
                    <a:solidFill>
                      <a:schemeClr val="bg2"/>
                    </a:solidFill>
                  </a:tcPr>
                </a:tc>
                <a:extLst>
                  <a:ext uri="{0D108BD9-81ED-4DB2-BD59-A6C34878D82A}">
                    <a16:rowId xmlns:a16="http://schemas.microsoft.com/office/drawing/2014/main" val="746843645"/>
                  </a:ext>
                </a:extLst>
              </a:tr>
              <a:tr h="370840">
                <a:tc>
                  <a:txBody>
                    <a:bodyPr/>
                    <a:lstStyle/>
                    <a:p>
                      <a:r>
                        <a:rPr lang="de-AT" sz="1600" b="1" dirty="0">
                          <a:solidFill>
                            <a:srgbClr val="548235"/>
                          </a:solidFill>
                        </a:rPr>
                        <a:t>Vorteil</a:t>
                      </a:r>
                    </a:p>
                  </a:txBody>
                  <a:tcPr>
                    <a:solidFill>
                      <a:srgbClr val="D2DFC9"/>
                    </a:solidFill>
                  </a:tcPr>
                </a:tc>
                <a:tc>
                  <a:txBody>
                    <a:bodyPr/>
                    <a:lstStyle/>
                    <a:p>
                      <a:r>
                        <a:rPr lang="de-AT" sz="1600" dirty="0">
                          <a:solidFill>
                            <a:srgbClr val="548235"/>
                          </a:solidFill>
                        </a:rPr>
                        <a:t>Planungssicherheit</a:t>
                      </a:r>
                    </a:p>
                  </a:txBody>
                  <a:tcPr>
                    <a:solidFill>
                      <a:srgbClr val="D2DFC9"/>
                    </a:solidFill>
                  </a:tcPr>
                </a:tc>
                <a:tc>
                  <a:txBody>
                    <a:bodyPr/>
                    <a:lstStyle/>
                    <a:p>
                      <a:r>
                        <a:rPr lang="de-AT" sz="1600" dirty="0">
                          <a:solidFill>
                            <a:srgbClr val="548235"/>
                          </a:solidFill>
                        </a:rPr>
                        <a:t>Anfangs günstiger</a:t>
                      </a:r>
                    </a:p>
                  </a:txBody>
                  <a:tcPr>
                    <a:solidFill>
                      <a:srgbClr val="D2DFC9"/>
                    </a:solidFill>
                  </a:tcPr>
                </a:tc>
                <a:extLst>
                  <a:ext uri="{0D108BD9-81ED-4DB2-BD59-A6C34878D82A}">
                    <a16:rowId xmlns:a16="http://schemas.microsoft.com/office/drawing/2014/main" val="575161110"/>
                  </a:ext>
                </a:extLst>
              </a:tr>
              <a:tr h="370840">
                <a:tc>
                  <a:txBody>
                    <a:bodyPr/>
                    <a:lstStyle/>
                    <a:p>
                      <a:r>
                        <a:rPr lang="de-AT" sz="1600" b="1" dirty="0">
                          <a:solidFill>
                            <a:srgbClr val="FF0000"/>
                          </a:solidFill>
                        </a:rPr>
                        <a:t>Nachteil</a:t>
                      </a:r>
                    </a:p>
                  </a:txBody>
                  <a:tcPr>
                    <a:solidFill>
                      <a:schemeClr val="accent2">
                        <a:lumMod val="20000"/>
                        <a:lumOff val="80000"/>
                      </a:schemeClr>
                    </a:solidFill>
                  </a:tcPr>
                </a:tc>
                <a:tc>
                  <a:txBody>
                    <a:bodyPr/>
                    <a:lstStyle/>
                    <a:p>
                      <a:r>
                        <a:rPr lang="de-AT" sz="1600" dirty="0">
                          <a:solidFill>
                            <a:srgbClr val="FF0000"/>
                          </a:solidFill>
                        </a:rPr>
                        <a:t>keine Vorteile bei sinkenden Zinsen</a:t>
                      </a:r>
                    </a:p>
                  </a:txBody>
                  <a:tcPr>
                    <a:solidFill>
                      <a:schemeClr val="accent2">
                        <a:lumMod val="20000"/>
                        <a:lumOff val="80000"/>
                      </a:schemeClr>
                    </a:solidFill>
                  </a:tcPr>
                </a:tc>
                <a:tc>
                  <a:txBody>
                    <a:bodyPr/>
                    <a:lstStyle/>
                    <a:p>
                      <a:r>
                        <a:rPr lang="de-AT" sz="1600" dirty="0">
                          <a:solidFill>
                            <a:srgbClr val="FF0000"/>
                          </a:solidFill>
                        </a:rPr>
                        <a:t>Risiko steigender Zinsen</a:t>
                      </a:r>
                    </a:p>
                  </a:txBody>
                  <a:tcPr>
                    <a:solidFill>
                      <a:schemeClr val="accent2">
                        <a:lumMod val="20000"/>
                        <a:lumOff val="80000"/>
                      </a:schemeClr>
                    </a:solidFill>
                  </a:tcPr>
                </a:tc>
                <a:extLst>
                  <a:ext uri="{0D108BD9-81ED-4DB2-BD59-A6C34878D82A}">
                    <a16:rowId xmlns:a16="http://schemas.microsoft.com/office/drawing/2014/main" val="1903878722"/>
                  </a:ext>
                </a:extLst>
              </a:tr>
            </a:tbl>
          </a:graphicData>
        </a:graphic>
      </p:graphicFrame>
    </p:spTree>
    <p:extLst>
      <p:ext uri="{BB962C8B-B14F-4D97-AF65-F5344CB8AC3E}">
        <p14:creationId xmlns:p14="http://schemas.microsoft.com/office/powerpoint/2010/main" val="3236679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E2F07-6966-C6E9-B3EF-3A625D55081D}"/>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74ADE48B-D39A-53EC-DB3C-5D6C57D6EEA7}"/>
              </a:ext>
            </a:extLst>
          </p:cNvPr>
          <p:cNvSpPr>
            <a:spLocks noGrp="1"/>
          </p:cNvSpPr>
          <p:nvPr>
            <p:ph type="sldNum" sz="quarter" idx="12"/>
          </p:nvPr>
        </p:nvSpPr>
        <p:spPr/>
        <p:txBody>
          <a:bodyPr/>
          <a:lstStyle/>
          <a:p>
            <a:fld id="{4C23FFEC-42AF-4C5F-8FEB-D69D9B6A7C04}" type="slidenum">
              <a:rPr lang="de-AT" smtClean="0"/>
              <a:t>12</a:t>
            </a:fld>
            <a:endParaRPr lang="de-AT" dirty="0"/>
          </a:p>
        </p:txBody>
      </p:sp>
      <p:sp>
        <p:nvSpPr>
          <p:cNvPr id="30" name="Rechteck 29">
            <a:extLst>
              <a:ext uri="{FF2B5EF4-FFF2-40B4-BE49-F238E27FC236}">
                <a16:creationId xmlns:a16="http://schemas.microsoft.com/office/drawing/2014/main" id="{C76CDCE8-6BD9-08E3-8D19-23258C536703}"/>
              </a:ext>
            </a:extLst>
          </p:cNvPr>
          <p:cNvSpPr/>
          <p:nvPr/>
        </p:nvSpPr>
        <p:spPr>
          <a:xfrm>
            <a:off x="531023" y="1210854"/>
            <a:ext cx="8504120" cy="833092"/>
          </a:xfrm>
          <a:custGeom>
            <a:avLst/>
            <a:gdLst>
              <a:gd name="connsiteX0" fmla="*/ 0 w 8504120"/>
              <a:gd name="connsiteY0" fmla="*/ 0 h 833092"/>
              <a:gd name="connsiteX1" fmla="*/ 311818 w 8504120"/>
              <a:gd name="connsiteY1" fmla="*/ 0 h 833092"/>
              <a:gd name="connsiteX2" fmla="*/ 708677 w 8504120"/>
              <a:gd name="connsiteY2" fmla="*/ 0 h 833092"/>
              <a:gd name="connsiteX3" fmla="*/ 1190577 w 8504120"/>
              <a:gd name="connsiteY3" fmla="*/ 0 h 833092"/>
              <a:gd name="connsiteX4" fmla="*/ 1757518 w 8504120"/>
              <a:gd name="connsiteY4" fmla="*/ 0 h 833092"/>
              <a:gd name="connsiteX5" fmla="*/ 2154377 w 8504120"/>
              <a:gd name="connsiteY5" fmla="*/ 0 h 833092"/>
              <a:gd name="connsiteX6" fmla="*/ 2721318 w 8504120"/>
              <a:gd name="connsiteY6" fmla="*/ 0 h 833092"/>
              <a:gd name="connsiteX7" fmla="*/ 3118177 w 8504120"/>
              <a:gd name="connsiteY7" fmla="*/ 0 h 833092"/>
              <a:gd name="connsiteX8" fmla="*/ 3770160 w 8504120"/>
              <a:gd name="connsiteY8" fmla="*/ 0 h 833092"/>
              <a:gd name="connsiteX9" fmla="*/ 4507184 w 8504120"/>
              <a:gd name="connsiteY9" fmla="*/ 0 h 833092"/>
              <a:gd name="connsiteX10" fmla="*/ 4819001 w 8504120"/>
              <a:gd name="connsiteY10" fmla="*/ 0 h 833092"/>
              <a:gd name="connsiteX11" fmla="*/ 5556025 w 8504120"/>
              <a:gd name="connsiteY11" fmla="*/ 0 h 833092"/>
              <a:gd name="connsiteX12" fmla="*/ 6293049 w 8504120"/>
              <a:gd name="connsiteY12" fmla="*/ 0 h 833092"/>
              <a:gd name="connsiteX13" fmla="*/ 6604867 w 8504120"/>
              <a:gd name="connsiteY13" fmla="*/ 0 h 833092"/>
              <a:gd name="connsiteX14" fmla="*/ 6916684 w 8504120"/>
              <a:gd name="connsiteY14" fmla="*/ 0 h 833092"/>
              <a:gd name="connsiteX15" fmla="*/ 7483626 w 8504120"/>
              <a:gd name="connsiteY15" fmla="*/ 0 h 833092"/>
              <a:gd name="connsiteX16" fmla="*/ 7965526 w 8504120"/>
              <a:gd name="connsiteY16" fmla="*/ 0 h 833092"/>
              <a:gd name="connsiteX17" fmla="*/ 8504120 w 8504120"/>
              <a:gd name="connsiteY17" fmla="*/ 0 h 833092"/>
              <a:gd name="connsiteX18" fmla="*/ 8504120 w 8504120"/>
              <a:gd name="connsiteY18" fmla="*/ 424877 h 833092"/>
              <a:gd name="connsiteX19" fmla="*/ 8504120 w 8504120"/>
              <a:gd name="connsiteY19" fmla="*/ 833092 h 833092"/>
              <a:gd name="connsiteX20" fmla="*/ 8107261 w 8504120"/>
              <a:gd name="connsiteY20" fmla="*/ 833092 h 833092"/>
              <a:gd name="connsiteX21" fmla="*/ 7540320 w 8504120"/>
              <a:gd name="connsiteY21" fmla="*/ 833092 h 833092"/>
              <a:gd name="connsiteX22" fmla="*/ 6888337 w 8504120"/>
              <a:gd name="connsiteY22" fmla="*/ 833092 h 833092"/>
              <a:gd name="connsiteX23" fmla="*/ 6576519 w 8504120"/>
              <a:gd name="connsiteY23" fmla="*/ 833092 h 833092"/>
              <a:gd name="connsiteX24" fmla="*/ 5924537 w 8504120"/>
              <a:gd name="connsiteY24" fmla="*/ 833092 h 833092"/>
              <a:gd name="connsiteX25" fmla="*/ 5612719 w 8504120"/>
              <a:gd name="connsiteY25" fmla="*/ 833092 h 833092"/>
              <a:gd name="connsiteX26" fmla="*/ 4875695 w 8504120"/>
              <a:gd name="connsiteY26" fmla="*/ 833092 h 833092"/>
              <a:gd name="connsiteX27" fmla="*/ 4478837 w 8504120"/>
              <a:gd name="connsiteY27" fmla="*/ 833092 h 833092"/>
              <a:gd name="connsiteX28" fmla="*/ 3996936 w 8504120"/>
              <a:gd name="connsiteY28" fmla="*/ 833092 h 833092"/>
              <a:gd name="connsiteX29" fmla="*/ 3429995 w 8504120"/>
              <a:gd name="connsiteY29" fmla="*/ 833092 h 833092"/>
              <a:gd name="connsiteX30" fmla="*/ 3033136 w 8504120"/>
              <a:gd name="connsiteY30" fmla="*/ 833092 h 833092"/>
              <a:gd name="connsiteX31" fmla="*/ 2551236 w 8504120"/>
              <a:gd name="connsiteY31" fmla="*/ 833092 h 833092"/>
              <a:gd name="connsiteX32" fmla="*/ 2154377 w 8504120"/>
              <a:gd name="connsiteY32" fmla="*/ 833092 h 833092"/>
              <a:gd name="connsiteX33" fmla="*/ 1842559 w 8504120"/>
              <a:gd name="connsiteY33" fmla="*/ 833092 h 833092"/>
              <a:gd name="connsiteX34" fmla="*/ 1190577 w 8504120"/>
              <a:gd name="connsiteY34" fmla="*/ 833092 h 833092"/>
              <a:gd name="connsiteX35" fmla="*/ 0 w 8504120"/>
              <a:gd name="connsiteY35" fmla="*/ 833092 h 833092"/>
              <a:gd name="connsiteX36" fmla="*/ 0 w 8504120"/>
              <a:gd name="connsiteY36" fmla="*/ 408215 h 833092"/>
              <a:gd name="connsiteX37" fmla="*/ 0 w 8504120"/>
              <a:gd name="connsiteY37" fmla="*/ 0 h 83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8504120" h="833092" fill="none" extrusionOk="0">
                <a:moveTo>
                  <a:pt x="0" y="0"/>
                </a:moveTo>
                <a:cubicBezTo>
                  <a:pt x="112317" y="-4821"/>
                  <a:pt x="206453" y="10496"/>
                  <a:pt x="311818" y="0"/>
                </a:cubicBezTo>
                <a:cubicBezTo>
                  <a:pt x="417183" y="-10496"/>
                  <a:pt x="550091" y="40854"/>
                  <a:pt x="708677" y="0"/>
                </a:cubicBezTo>
                <a:cubicBezTo>
                  <a:pt x="867263" y="-40854"/>
                  <a:pt x="1076635" y="33284"/>
                  <a:pt x="1190577" y="0"/>
                </a:cubicBezTo>
                <a:cubicBezTo>
                  <a:pt x="1304519" y="-33284"/>
                  <a:pt x="1585314" y="4450"/>
                  <a:pt x="1757518" y="0"/>
                </a:cubicBezTo>
                <a:cubicBezTo>
                  <a:pt x="1929722" y="-4450"/>
                  <a:pt x="1993612" y="28865"/>
                  <a:pt x="2154377" y="0"/>
                </a:cubicBezTo>
                <a:cubicBezTo>
                  <a:pt x="2315142" y="-28865"/>
                  <a:pt x="2472195" y="53323"/>
                  <a:pt x="2721318" y="0"/>
                </a:cubicBezTo>
                <a:cubicBezTo>
                  <a:pt x="2970441" y="-53323"/>
                  <a:pt x="2998113" y="38567"/>
                  <a:pt x="3118177" y="0"/>
                </a:cubicBezTo>
                <a:cubicBezTo>
                  <a:pt x="3238241" y="-38567"/>
                  <a:pt x="3620900" y="57301"/>
                  <a:pt x="3770160" y="0"/>
                </a:cubicBezTo>
                <a:cubicBezTo>
                  <a:pt x="3919420" y="-57301"/>
                  <a:pt x="4291224" y="63977"/>
                  <a:pt x="4507184" y="0"/>
                </a:cubicBezTo>
                <a:cubicBezTo>
                  <a:pt x="4723144" y="-63977"/>
                  <a:pt x="4730354" y="12696"/>
                  <a:pt x="4819001" y="0"/>
                </a:cubicBezTo>
                <a:cubicBezTo>
                  <a:pt x="4907648" y="-12696"/>
                  <a:pt x="5377265" y="38682"/>
                  <a:pt x="5556025" y="0"/>
                </a:cubicBezTo>
                <a:cubicBezTo>
                  <a:pt x="5734785" y="-38682"/>
                  <a:pt x="6051658" y="39476"/>
                  <a:pt x="6293049" y="0"/>
                </a:cubicBezTo>
                <a:cubicBezTo>
                  <a:pt x="6534440" y="-39476"/>
                  <a:pt x="6477048" y="16413"/>
                  <a:pt x="6604867" y="0"/>
                </a:cubicBezTo>
                <a:cubicBezTo>
                  <a:pt x="6732686" y="-16413"/>
                  <a:pt x="6830457" y="21874"/>
                  <a:pt x="6916684" y="0"/>
                </a:cubicBezTo>
                <a:cubicBezTo>
                  <a:pt x="7002911" y="-21874"/>
                  <a:pt x="7279786" y="32925"/>
                  <a:pt x="7483626" y="0"/>
                </a:cubicBezTo>
                <a:cubicBezTo>
                  <a:pt x="7687466" y="-32925"/>
                  <a:pt x="7827729" y="401"/>
                  <a:pt x="7965526" y="0"/>
                </a:cubicBezTo>
                <a:cubicBezTo>
                  <a:pt x="8103323" y="-401"/>
                  <a:pt x="8362190" y="7198"/>
                  <a:pt x="8504120" y="0"/>
                </a:cubicBezTo>
                <a:cubicBezTo>
                  <a:pt x="8510753" y="192260"/>
                  <a:pt x="8492128" y="220414"/>
                  <a:pt x="8504120" y="424877"/>
                </a:cubicBezTo>
                <a:cubicBezTo>
                  <a:pt x="8516112" y="629340"/>
                  <a:pt x="8474558" y="669092"/>
                  <a:pt x="8504120" y="833092"/>
                </a:cubicBezTo>
                <a:cubicBezTo>
                  <a:pt x="8308914" y="834133"/>
                  <a:pt x="8303486" y="809541"/>
                  <a:pt x="8107261" y="833092"/>
                </a:cubicBezTo>
                <a:cubicBezTo>
                  <a:pt x="7911036" y="856643"/>
                  <a:pt x="7782439" y="820650"/>
                  <a:pt x="7540320" y="833092"/>
                </a:cubicBezTo>
                <a:cubicBezTo>
                  <a:pt x="7298201" y="845534"/>
                  <a:pt x="7088514" y="799483"/>
                  <a:pt x="6888337" y="833092"/>
                </a:cubicBezTo>
                <a:cubicBezTo>
                  <a:pt x="6688160" y="866701"/>
                  <a:pt x="6641157" y="805648"/>
                  <a:pt x="6576519" y="833092"/>
                </a:cubicBezTo>
                <a:cubicBezTo>
                  <a:pt x="6511881" y="860536"/>
                  <a:pt x="6131321" y="795930"/>
                  <a:pt x="5924537" y="833092"/>
                </a:cubicBezTo>
                <a:cubicBezTo>
                  <a:pt x="5717753" y="870254"/>
                  <a:pt x="5757624" y="816801"/>
                  <a:pt x="5612719" y="833092"/>
                </a:cubicBezTo>
                <a:cubicBezTo>
                  <a:pt x="5467814" y="849383"/>
                  <a:pt x="5051466" y="754802"/>
                  <a:pt x="4875695" y="833092"/>
                </a:cubicBezTo>
                <a:cubicBezTo>
                  <a:pt x="4699924" y="911382"/>
                  <a:pt x="4628149" y="831709"/>
                  <a:pt x="4478837" y="833092"/>
                </a:cubicBezTo>
                <a:cubicBezTo>
                  <a:pt x="4329525" y="834475"/>
                  <a:pt x="4123033" y="803780"/>
                  <a:pt x="3996936" y="833092"/>
                </a:cubicBezTo>
                <a:cubicBezTo>
                  <a:pt x="3870839" y="862404"/>
                  <a:pt x="3601739" y="770649"/>
                  <a:pt x="3429995" y="833092"/>
                </a:cubicBezTo>
                <a:cubicBezTo>
                  <a:pt x="3258251" y="895535"/>
                  <a:pt x="3165977" y="813536"/>
                  <a:pt x="3033136" y="833092"/>
                </a:cubicBezTo>
                <a:cubicBezTo>
                  <a:pt x="2900295" y="852648"/>
                  <a:pt x="2682073" y="789084"/>
                  <a:pt x="2551236" y="833092"/>
                </a:cubicBezTo>
                <a:cubicBezTo>
                  <a:pt x="2420399" y="877100"/>
                  <a:pt x="2239466" y="801386"/>
                  <a:pt x="2154377" y="833092"/>
                </a:cubicBezTo>
                <a:cubicBezTo>
                  <a:pt x="2069288" y="864798"/>
                  <a:pt x="1960604" y="816273"/>
                  <a:pt x="1842559" y="833092"/>
                </a:cubicBezTo>
                <a:cubicBezTo>
                  <a:pt x="1724514" y="849911"/>
                  <a:pt x="1367901" y="815457"/>
                  <a:pt x="1190577" y="833092"/>
                </a:cubicBezTo>
                <a:cubicBezTo>
                  <a:pt x="1013253" y="850727"/>
                  <a:pt x="282558" y="690933"/>
                  <a:pt x="0" y="833092"/>
                </a:cubicBezTo>
                <a:cubicBezTo>
                  <a:pt x="-12822" y="681209"/>
                  <a:pt x="42523" y="513858"/>
                  <a:pt x="0" y="408215"/>
                </a:cubicBezTo>
                <a:cubicBezTo>
                  <a:pt x="-42523" y="302572"/>
                  <a:pt x="18494" y="106284"/>
                  <a:pt x="0" y="0"/>
                </a:cubicBezTo>
                <a:close/>
              </a:path>
              <a:path w="8504120" h="833092" stroke="0" extrusionOk="0">
                <a:moveTo>
                  <a:pt x="0" y="0"/>
                </a:moveTo>
                <a:cubicBezTo>
                  <a:pt x="319220" y="-69399"/>
                  <a:pt x="499242" y="61027"/>
                  <a:pt x="651983" y="0"/>
                </a:cubicBezTo>
                <a:cubicBezTo>
                  <a:pt x="804724" y="-61027"/>
                  <a:pt x="1076130" y="73650"/>
                  <a:pt x="1303965" y="0"/>
                </a:cubicBezTo>
                <a:cubicBezTo>
                  <a:pt x="1531800" y="-73650"/>
                  <a:pt x="1467789" y="21422"/>
                  <a:pt x="1615783" y="0"/>
                </a:cubicBezTo>
                <a:cubicBezTo>
                  <a:pt x="1763777" y="-21422"/>
                  <a:pt x="2018946" y="59736"/>
                  <a:pt x="2352807" y="0"/>
                </a:cubicBezTo>
                <a:cubicBezTo>
                  <a:pt x="2686668" y="-59736"/>
                  <a:pt x="2657846" y="40742"/>
                  <a:pt x="2834707" y="0"/>
                </a:cubicBezTo>
                <a:cubicBezTo>
                  <a:pt x="3011568" y="-40742"/>
                  <a:pt x="3142648" y="30391"/>
                  <a:pt x="3316607" y="0"/>
                </a:cubicBezTo>
                <a:cubicBezTo>
                  <a:pt x="3490566" y="-30391"/>
                  <a:pt x="3650871" y="9130"/>
                  <a:pt x="3798507" y="0"/>
                </a:cubicBezTo>
                <a:cubicBezTo>
                  <a:pt x="3946143" y="-9130"/>
                  <a:pt x="4301431" y="24690"/>
                  <a:pt x="4450489" y="0"/>
                </a:cubicBezTo>
                <a:cubicBezTo>
                  <a:pt x="4599547" y="-24690"/>
                  <a:pt x="4720757" y="32933"/>
                  <a:pt x="4847348" y="0"/>
                </a:cubicBezTo>
                <a:cubicBezTo>
                  <a:pt x="4973939" y="-32933"/>
                  <a:pt x="5155564" y="13969"/>
                  <a:pt x="5329249" y="0"/>
                </a:cubicBezTo>
                <a:cubicBezTo>
                  <a:pt x="5502934" y="-13969"/>
                  <a:pt x="5846041" y="15847"/>
                  <a:pt x="6066272" y="0"/>
                </a:cubicBezTo>
                <a:cubicBezTo>
                  <a:pt x="6286503" y="-15847"/>
                  <a:pt x="6246117" y="5492"/>
                  <a:pt x="6378090" y="0"/>
                </a:cubicBezTo>
                <a:cubicBezTo>
                  <a:pt x="6510063" y="-5492"/>
                  <a:pt x="6664011" y="41363"/>
                  <a:pt x="6945031" y="0"/>
                </a:cubicBezTo>
                <a:cubicBezTo>
                  <a:pt x="7226051" y="-41363"/>
                  <a:pt x="7164239" y="9636"/>
                  <a:pt x="7341890" y="0"/>
                </a:cubicBezTo>
                <a:cubicBezTo>
                  <a:pt x="7519541" y="-9636"/>
                  <a:pt x="7606033" y="3793"/>
                  <a:pt x="7823790" y="0"/>
                </a:cubicBezTo>
                <a:cubicBezTo>
                  <a:pt x="8041547" y="-3793"/>
                  <a:pt x="8292937" y="56070"/>
                  <a:pt x="8504120" y="0"/>
                </a:cubicBezTo>
                <a:cubicBezTo>
                  <a:pt x="8518017" y="197496"/>
                  <a:pt x="8457373" y="268652"/>
                  <a:pt x="8504120" y="416546"/>
                </a:cubicBezTo>
                <a:cubicBezTo>
                  <a:pt x="8550867" y="564440"/>
                  <a:pt x="8473884" y="719531"/>
                  <a:pt x="8504120" y="833092"/>
                </a:cubicBezTo>
                <a:cubicBezTo>
                  <a:pt x="8267366" y="848248"/>
                  <a:pt x="8100936" y="832770"/>
                  <a:pt x="7852137" y="833092"/>
                </a:cubicBezTo>
                <a:cubicBezTo>
                  <a:pt x="7603338" y="833414"/>
                  <a:pt x="7607789" y="832225"/>
                  <a:pt x="7455279" y="833092"/>
                </a:cubicBezTo>
                <a:cubicBezTo>
                  <a:pt x="7302769" y="833959"/>
                  <a:pt x="7142026" y="788307"/>
                  <a:pt x="6973378" y="833092"/>
                </a:cubicBezTo>
                <a:cubicBezTo>
                  <a:pt x="6804730" y="877877"/>
                  <a:pt x="6771043" y="811738"/>
                  <a:pt x="6661561" y="833092"/>
                </a:cubicBezTo>
                <a:cubicBezTo>
                  <a:pt x="6552079" y="854446"/>
                  <a:pt x="6322843" y="756715"/>
                  <a:pt x="6009578" y="833092"/>
                </a:cubicBezTo>
                <a:cubicBezTo>
                  <a:pt x="5696313" y="909469"/>
                  <a:pt x="5753043" y="805998"/>
                  <a:pt x="5527678" y="833092"/>
                </a:cubicBezTo>
                <a:cubicBezTo>
                  <a:pt x="5302313" y="860186"/>
                  <a:pt x="5298808" y="831265"/>
                  <a:pt x="5130819" y="833092"/>
                </a:cubicBezTo>
                <a:cubicBezTo>
                  <a:pt x="4962830" y="834919"/>
                  <a:pt x="4688147" y="797846"/>
                  <a:pt x="4478837" y="833092"/>
                </a:cubicBezTo>
                <a:cubicBezTo>
                  <a:pt x="4269527" y="868338"/>
                  <a:pt x="4103174" y="799829"/>
                  <a:pt x="3826854" y="833092"/>
                </a:cubicBezTo>
                <a:cubicBezTo>
                  <a:pt x="3550534" y="866355"/>
                  <a:pt x="3267197" y="815986"/>
                  <a:pt x="3089830" y="833092"/>
                </a:cubicBezTo>
                <a:cubicBezTo>
                  <a:pt x="2912463" y="850198"/>
                  <a:pt x="2647469" y="797536"/>
                  <a:pt x="2437848" y="833092"/>
                </a:cubicBezTo>
                <a:cubicBezTo>
                  <a:pt x="2228227" y="868648"/>
                  <a:pt x="1982418" y="778547"/>
                  <a:pt x="1700824" y="833092"/>
                </a:cubicBezTo>
                <a:cubicBezTo>
                  <a:pt x="1419230" y="887637"/>
                  <a:pt x="1215131" y="794336"/>
                  <a:pt x="1048841" y="833092"/>
                </a:cubicBezTo>
                <a:cubicBezTo>
                  <a:pt x="882551" y="871848"/>
                  <a:pt x="823232" y="825128"/>
                  <a:pt x="651983" y="833092"/>
                </a:cubicBezTo>
                <a:cubicBezTo>
                  <a:pt x="480734" y="841056"/>
                  <a:pt x="309980" y="803469"/>
                  <a:pt x="0" y="833092"/>
                </a:cubicBezTo>
                <a:cubicBezTo>
                  <a:pt x="-47857" y="683831"/>
                  <a:pt x="43026" y="624893"/>
                  <a:pt x="0" y="433208"/>
                </a:cubicBezTo>
                <a:cubicBezTo>
                  <a:pt x="-43026" y="241523"/>
                  <a:pt x="27343" y="123031"/>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400" dirty="0">
                <a:solidFill>
                  <a:schemeClr val="tx1"/>
                </a:solidFill>
              </a:rPr>
              <a:t>Thomas Klee entscheidet sich für die </a:t>
            </a:r>
            <a:r>
              <a:rPr lang="de-DE" sz="2400" b="1" dirty="0">
                <a:solidFill>
                  <a:schemeClr val="tx1"/>
                </a:solidFill>
              </a:rPr>
              <a:t>fixen Zinsen </a:t>
            </a:r>
          </a:p>
          <a:p>
            <a:r>
              <a:rPr lang="de-DE" sz="2400" dirty="0">
                <a:solidFill>
                  <a:schemeClr val="tx1"/>
                </a:solidFill>
                <a:sym typeface="Wingdings" panose="05000000000000000000" pitchFamily="2" charset="2"/>
              </a:rPr>
              <a:t> damit geht er </a:t>
            </a:r>
            <a:r>
              <a:rPr lang="de-DE" sz="2400" b="1" dirty="0">
                <a:solidFill>
                  <a:schemeClr val="tx1"/>
                </a:solidFill>
                <a:sym typeface="Wingdings" panose="05000000000000000000" pitchFamily="2" charset="2"/>
              </a:rPr>
              <a:t>kein Risiko bei steigenden Zinsen </a:t>
            </a:r>
            <a:r>
              <a:rPr lang="de-DE" sz="2400" dirty="0">
                <a:solidFill>
                  <a:schemeClr val="tx1"/>
                </a:solidFill>
                <a:sym typeface="Wingdings" panose="05000000000000000000" pitchFamily="2" charset="2"/>
              </a:rPr>
              <a:t>ein und behält </a:t>
            </a:r>
            <a:r>
              <a:rPr lang="de-DE" sz="2400" b="1" dirty="0">
                <a:solidFill>
                  <a:schemeClr val="tx1"/>
                </a:solidFill>
                <a:sym typeface="Wingdings" panose="05000000000000000000" pitchFamily="2" charset="2"/>
              </a:rPr>
              <a:t>Planungssicherheit</a:t>
            </a:r>
            <a:endParaRPr lang="de-DE" sz="2400" b="1" dirty="0">
              <a:solidFill>
                <a:schemeClr val="tx1"/>
              </a:solidFill>
            </a:endParaRPr>
          </a:p>
        </p:txBody>
      </p:sp>
      <p:pic>
        <p:nvPicPr>
          <p:cNvPr id="5" name="Grafik 4" descr="Kind mit kurzen Haaren">
            <a:extLst>
              <a:ext uri="{FF2B5EF4-FFF2-40B4-BE49-F238E27FC236}">
                <a16:creationId xmlns:a16="http://schemas.microsoft.com/office/drawing/2014/main" id="{26FDC5CC-17D5-1ECE-F880-7E57E4B0570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1023" y="4402770"/>
            <a:ext cx="676325" cy="786984"/>
          </a:xfrm>
          <a:prstGeom prst="rect">
            <a:avLst/>
          </a:prstGeom>
        </p:spPr>
      </p:pic>
      <p:pic>
        <p:nvPicPr>
          <p:cNvPr id="6" name="Grafik 5" descr="Mann im Polohemd">
            <a:extLst>
              <a:ext uri="{FF2B5EF4-FFF2-40B4-BE49-F238E27FC236}">
                <a16:creationId xmlns:a16="http://schemas.microsoft.com/office/drawing/2014/main" id="{72EB7540-8D87-080E-CB13-66E3BC235FB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91717" y="5020340"/>
            <a:ext cx="1289040" cy="1251957"/>
          </a:xfrm>
          <a:prstGeom prst="rect">
            <a:avLst/>
          </a:prstGeom>
        </p:spPr>
      </p:pic>
      <p:pic>
        <p:nvPicPr>
          <p:cNvPr id="7" name="Grafik 6" descr="Ein lächelndes Gesicht">
            <a:extLst>
              <a:ext uri="{FF2B5EF4-FFF2-40B4-BE49-F238E27FC236}">
                <a16:creationId xmlns:a16="http://schemas.microsoft.com/office/drawing/2014/main" id="{8FBE8CD6-942E-A4D1-C4D5-462B67CF21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26457" y="4639157"/>
            <a:ext cx="438921" cy="452638"/>
          </a:xfrm>
          <a:prstGeom prst="rect">
            <a:avLst/>
          </a:prstGeom>
        </p:spPr>
      </p:pic>
      <p:pic>
        <p:nvPicPr>
          <p:cNvPr id="9" name="Grafik 8" descr="Eine Wolken-Gedankenblase">
            <a:extLst>
              <a:ext uri="{FF2B5EF4-FFF2-40B4-BE49-F238E27FC236}">
                <a16:creationId xmlns:a16="http://schemas.microsoft.com/office/drawing/2014/main" id="{B611B415-DB7D-50E6-24C2-DC57FD72D9F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205945">
            <a:off x="1440919" y="3395909"/>
            <a:ext cx="2146699" cy="1905354"/>
          </a:xfrm>
          <a:prstGeom prst="rect">
            <a:avLst/>
          </a:prstGeom>
        </p:spPr>
      </p:pic>
      <p:pic>
        <p:nvPicPr>
          <p:cNvPr id="10" name="Grafik 9" descr="Neu Silhouette">
            <a:extLst>
              <a:ext uri="{FF2B5EF4-FFF2-40B4-BE49-F238E27FC236}">
                <a16:creationId xmlns:a16="http://schemas.microsoft.com/office/drawing/2014/main" id="{F2041573-6783-6289-B71D-B115FA60B3FB}"/>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8244254">
            <a:off x="2480363" y="3457629"/>
            <a:ext cx="480936" cy="480936"/>
          </a:xfrm>
          <a:prstGeom prst="rect">
            <a:avLst/>
          </a:prstGeom>
        </p:spPr>
      </p:pic>
      <p:pic>
        <p:nvPicPr>
          <p:cNvPr id="11" name="Grafik 10" descr="Neu Silhouette">
            <a:extLst>
              <a:ext uri="{FF2B5EF4-FFF2-40B4-BE49-F238E27FC236}">
                <a16:creationId xmlns:a16="http://schemas.microsoft.com/office/drawing/2014/main" id="{63E1F6B9-5FD3-808E-08B3-31CDB9AC5D7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rot="10189178">
            <a:off x="2252195" y="4587572"/>
            <a:ext cx="372544" cy="372544"/>
          </a:xfrm>
          <a:prstGeom prst="rect">
            <a:avLst/>
          </a:prstGeom>
        </p:spPr>
      </p:pic>
      <p:graphicFrame>
        <p:nvGraphicFramePr>
          <p:cNvPr id="13" name="Tabelle 12">
            <a:extLst>
              <a:ext uri="{FF2B5EF4-FFF2-40B4-BE49-F238E27FC236}">
                <a16:creationId xmlns:a16="http://schemas.microsoft.com/office/drawing/2014/main" id="{2BADB5ED-3666-02B3-03A8-19DBD2B4FCFC}"/>
              </a:ext>
            </a:extLst>
          </p:cNvPr>
          <p:cNvGraphicFramePr>
            <a:graphicFrameLocks noGrp="1"/>
          </p:cNvGraphicFramePr>
          <p:nvPr>
            <p:extLst>
              <p:ext uri="{D42A27DB-BD31-4B8C-83A1-F6EECF244321}">
                <p14:modId xmlns:p14="http://schemas.microsoft.com/office/powerpoint/2010/main" val="3141397474"/>
              </p:ext>
            </p:extLst>
          </p:nvPr>
        </p:nvGraphicFramePr>
        <p:xfrm>
          <a:off x="3584365" y="2835398"/>
          <a:ext cx="5333082" cy="3026376"/>
        </p:xfrm>
        <a:graphic>
          <a:graphicData uri="http://schemas.openxmlformats.org/drawingml/2006/table">
            <a:tbl>
              <a:tblPr firstRow="1" bandRow="1">
                <a:tableStyleId>{5C22544A-7EE6-4342-B048-85BDC9FD1C3A}</a:tableStyleId>
              </a:tblPr>
              <a:tblGrid>
                <a:gridCol w="1740769">
                  <a:extLst>
                    <a:ext uri="{9D8B030D-6E8A-4147-A177-3AD203B41FA5}">
                      <a16:colId xmlns:a16="http://schemas.microsoft.com/office/drawing/2014/main" val="2424554796"/>
                    </a:ext>
                  </a:extLst>
                </a:gridCol>
                <a:gridCol w="3592313">
                  <a:extLst>
                    <a:ext uri="{9D8B030D-6E8A-4147-A177-3AD203B41FA5}">
                      <a16:colId xmlns:a16="http://schemas.microsoft.com/office/drawing/2014/main" val="302059254"/>
                    </a:ext>
                  </a:extLst>
                </a:gridCol>
              </a:tblGrid>
              <a:tr h="504396">
                <a:tc>
                  <a:txBody>
                    <a:bodyPr/>
                    <a:lstStyle/>
                    <a:p>
                      <a:endParaRPr lang="de-AT" sz="1600" dirty="0"/>
                    </a:p>
                  </a:txBody>
                  <a:tcPr>
                    <a:noFill/>
                  </a:tcPr>
                </a:tc>
                <a:tc>
                  <a:txBody>
                    <a:bodyPr/>
                    <a:lstStyle/>
                    <a:p>
                      <a:r>
                        <a:rPr lang="de-AT" sz="1600" dirty="0">
                          <a:solidFill>
                            <a:schemeClr val="tx1"/>
                          </a:solidFill>
                        </a:rPr>
                        <a:t>Fixe Zinsen (5%)</a:t>
                      </a:r>
                    </a:p>
                  </a:txBody>
                  <a:tcPr>
                    <a:solidFill>
                      <a:srgbClr val="FFD589"/>
                    </a:solidFill>
                  </a:tcPr>
                </a:tc>
                <a:extLst>
                  <a:ext uri="{0D108BD9-81ED-4DB2-BD59-A6C34878D82A}">
                    <a16:rowId xmlns:a16="http://schemas.microsoft.com/office/drawing/2014/main" val="2040927233"/>
                  </a:ext>
                </a:extLst>
              </a:tr>
              <a:tr h="504396">
                <a:tc>
                  <a:txBody>
                    <a:bodyPr/>
                    <a:lstStyle/>
                    <a:p>
                      <a:r>
                        <a:rPr lang="de-AT" sz="1600" b="1" dirty="0"/>
                        <a:t>Monatliche Rate</a:t>
                      </a:r>
                    </a:p>
                  </a:txBody>
                  <a:tcPr>
                    <a:solidFill>
                      <a:schemeClr val="bg2"/>
                    </a:solidFill>
                  </a:tcPr>
                </a:tc>
                <a:tc>
                  <a:txBody>
                    <a:bodyPr/>
                    <a:lstStyle/>
                    <a:p>
                      <a:r>
                        <a:rPr lang="de-AT" sz="1600" dirty="0"/>
                        <a:t>377,00 Euro</a:t>
                      </a:r>
                    </a:p>
                  </a:txBody>
                  <a:tcPr>
                    <a:solidFill>
                      <a:schemeClr val="bg2"/>
                    </a:solidFill>
                  </a:tcPr>
                </a:tc>
                <a:extLst>
                  <a:ext uri="{0D108BD9-81ED-4DB2-BD59-A6C34878D82A}">
                    <a16:rowId xmlns:a16="http://schemas.microsoft.com/office/drawing/2014/main" val="3397027788"/>
                  </a:ext>
                </a:extLst>
              </a:tr>
              <a:tr h="504396">
                <a:tc>
                  <a:txBody>
                    <a:bodyPr/>
                    <a:lstStyle/>
                    <a:p>
                      <a:r>
                        <a:rPr lang="de-AT" sz="1600" b="1" dirty="0"/>
                        <a:t>Zinssatz</a:t>
                      </a:r>
                    </a:p>
                  </a:txBody>
                  <a:tcPr>
                    <a:solidFill>
                      <a:schemeClr val="bg2"/>
                    </a:solidFill>
                  </a:tcPr>
                </a:tc>
                <a:tc>
                  <a:txBody>
                    <a:bodyPr/>
                    <a:lstStyle/>
                    <a:p>
                      <a:r>
                        <a:rPr lang="de-AT" sz="1600" dirty="0"/>
                        <a:t>konstant 5%</a:t>
                      </a:r>
                    </a:p>
                  </a:txBody>
                  <a:tcPr>
                    <a:solidFill>
                      <a:schemeClr val="bg2"/>
                    </a:solidFill>
                  </a:tcPr>
                </a:tc>
                <a:extLst>
                  <a:ext uri="{0D108BD9-81ED-4DB2-BD59-A6C34878D82A}">
                    <a16:rowId xmlns:a16="http://schemas.microsoft.com/office/drawing/2014/main" val="693977762"/>
                  </a:ext>
                </a:extLst>
              </a:tr>
              <a:tr h="504396">
                <a:tc>
                  <a:txBody>
                    <a:bodyPr/>
                    <a:lstStyle/>
                    <a:p>
                      <a:r>
                        <a:rPr lang="de-AT" sz="1600" b="1" dirty="0"/>
                        <a:t>Gesamtkosten</a:t>
                      </a:r>
                    </a:p>
                  </a:txBody>
                  <a:tcPr>
                    <a:solidFill>
                      <a:schemeClr val="bg2"/>
                    </a:solidFill>
                  </a:tcPr>
                </a:tc>
                <a:tc>
                  <a:txBody>
                    <a:bodyPr/>
                    <a:lstStyle/>
                    <a:p>
                      <a:r>
                        <a:rPr lang="de-AT" sz="1600" b="1" dirty="0"/>
                        <a:t>22.620,00 Euro</a:t>
                      </a:r>
                    </a:p>
                  </a:txBody>
                  <a:tcPr>
                    <a:solidFill>
                      <a:schemeClr val="bg2"/>
                    </a:solidFill>
                  </a:tcPr>
                </a:tc>
                <a:extLst>
                  <a:ext uri="{0D108BD9-81ED-4DB2-BD59-A6C34878D82A}">
                    <a16:rowId xmlns:a16="http://schemas.microsoft.com/office/drawing/2014/main" val="746843645"/>
                  </a:ext>
                </a:extLst>
              </a:tr>
              <a:tr h="504396">
                <a:tc>
                  <a:txBody>
                    <a:bodyPr/>
                    <a:lstStyle/>
                    <a:p>
                      <a:r>
                        <a:rPr lang="de-AT" sz="1600" b="1" dirty="0">
                          <a:solidFill>
                            <a:srgbClr val="548235"/>
                          </a:solidFill>
                        </a:rPr>
                        <a:t>Vorteil</a:t>
                      </a:r>
                    </a:p>
                  </a:txBody>
                  <a:tcPr>
                    <a:solidFill>
                      <a:srgbClr val="D2DFC9"/>
                    </a:solidFill>
                  </a:tcPr>
                </a:tc>
                <a:tc>
                  <a:txBody>
                    <a:bodyPr/>
                    <a:lstStyle/>
                    <a:p>
                      <a:r>
                        <a:rPr lang="de-AT" sz="1600" dirty="0">
                          <a:solidFill>
                            <a:srgbClr val="548235"/>
                          </a:solidFill>
                        </a:rPr>
                        <a:t>Planungssicherheit</a:t>
                      </a:r>
                    </a:p>
                  </a:txBody>
                  <a:tcPr>
                    <a:solidFill>
                      <a:srgbClr val="D2DFC9"/>
                    </a:solidFill>
                  </a:tcPr>
                </a:tc>
                <a:extLst>
                  <a:ext uri="{0D108BD9-81ED-4DB2-BD59-A6C34878D82A}">
                    <a16:rowId xmlns:a16="http://schemas.microsoft.com/office/drawing/2014/main" val="575161110"/>
                  </a:ext>
                </a:extLst>
              </a:tr>
              <a:tr h="504396">
                <a:tc>
                  <a:txBody>
                    <a:bodyPr/>
                    <a:lstStyle/>
                    <a:p>
                      <a:r>
                        <a:rPr lang="de-AT" sz="1600" b="1" dirty="0">
                          <a:solidFill>
                            <a:srgbClr val="FF0000"/>
                          </a:solidFill>
                        </a:rPr>
                        <a:t>Nachteil</a:t>
                      </a:r>
                    </a:p>
                  </a:txBody>
                  <a:tcPr>
                    <a:solidFill>
                      <a:schemeClr val="accent2">
                        <a:lumMod val="20000"/>
                        <a:lumOff val="80000"/>
                      </a:schemeClr>
                    </a:solidFill>
                  </a:tcPr>
                </a:tc>
                <a:tc>
                  <a:txBody>
                    <a:bodyPr/>
                    <a:lstStyle/>
                    <a:p>
                      <a:r>
                        <a:rPr lang="de-AT" sz="1600" dirty="0">
                          <a:solidFill>
                            <a:srgbClr val="FF0000"/>
                          </a:solidFill>
                        </a:rPr>
                        <a:t>keine Vorteile bei sinkenden Zinsen</a:t>
                      </a:r>
                    </a:p>
                  </a:txBody>
                  <a:tcPr>
                    <a:solidFill>
                      <a:schemeClr val="accent2">
                        <a:lumMod val="20000"/>
                        <a:lumOff val="80000"/>
                      </a:schemeClr>
                    </a:solidFill>
                  </a:tcPr>
                </a:tc>
                <a:extLst>
                  <a:ext uri="{0D108BD9-81ED-4DB2-BD59-A6C34878D82A}">
                    <a16:rowId xmlns:a16="http://schemas.microsoft.com/office/drawing/2014/main" val="1903878722"/>
                  </a:ext>
                </a:extLst>
              </a:tr>
            </a:tbl>
          </a:graphicData>
        </a:graphic>
      </p:graphicFrame>
      <p:sp>
        <p:nvSpPr>
          <p:cNvPr id="12" name="Textfeld 11">
            <a:extLst>
              <a:ext uri="{FF2B5EF4-FFF2-40B4-BE49-F238E27FC236}">
                <a16:creationId xmlns:a16="http://schemas.microsoft.com/office/drawing/2014/main" id="{D624C188-4231-8B09-3662-2B88403829EE}"/>
              </a:ext>
            </a:extLst>
          </p:cNvPr>
          <p:cNvSpPr txBox="1"/>
          <p:nvPr/>
        </p:nvSpPr>
        <p:spPr>
          <a:xfrm>
            <a:off x="2431915" y="2698798"/>
            <a:ext cx="3030016" cy="646331"/>
          </a:xfrm>
          <a:prstGeom prst="rect">
            <a:avLst/>
          </a:prstGeom>
          <a:noFill/>
        </p:spPr>
        <p:txBody>
          <a:bodyPr wrap="square" rtlCol="0">
            <a:spAutoFit/>
          </a:bodyPr>
          <a:lstStyle/>
          <a:p>
            <a:r>
              <a:rPr lang="de-AT" b="1" dirty="0"/>
              <a:t>Kaufpreis:</a:t>
            </a:r>
            <a:r>
              <a:rPr lang="de-AT" dirty="0"/>
              <a:t> 20.000,- Euro</a:t>
            </a:r>
          </a:p>
          <a:p>
            <a:r>
              <a:rPr lang="de-AT" b="1" dirty="0"/>
              <a:t>Laufzeit:</a:t>
            </a:r>
            <a:r>
              <a:rPr lang="de-AT" dirty="0"/>
              <a:t> 5 Jahre (60 Monate)</a:t>
            </a:r>
          </a:p>
        </p:txBody>
      </p:sp>
      <p:pic>
        <p:nvPicPr>
          <p:cNvPr id="8" name="Grafik 7" descr="Eine Wolken-Gedankenblase">
            <a:extLst>
              <a:ext uri="{FF2B5EF4-FFF2-40B4-BE49-F238E27FC236}">
                <a16:creationId xmlns:a16="http://schemas.microsoft.com/office/drawing/2014/main" id="{9B462A27-57F7-89CC-55F2-5DFFC46CD27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1205945">
            <a:off x="9043869" y="867843"/>
            <a:ext cx="3050475" cy="2707522"/>
          </a:xfrm>
          <a:prstGeom prst="rect">
            <a:avLst/>
          </a:prstGeom>
        </p:spPr>
      </p:pic>
      <p:sp>
        <p:nvSpPr>
          <p:cNvPr id="14" name="Textfeld 13">
            <a:extLst>
              <a:ext uri="{FF2B5EF4-FFF2-40B4-BE49-F238E27FC236}">
                <a16:creationId xmlns:a16="http://schemas.microsoft.com/office/drawing/2014/main" id="{A09D1813-1197-9463-DA34-0F5E548821C1}"/>
              </a:ext>
            </a:extLst>
          </p:cNvPr>
          <p:cNvSpPr txBox="1"/>
          <p:nvPr/>
        </p:nvSpPr>
        <p:spPr>
          <a:xfrm>
            <a:off x="9512140" y="1592003"/>
            <a:ext cx="2150744" cy="1015663"/>
          </a:xfrm>
          <a:prstGeom prst="rect">
            <a:avLst/>
          </a:prstGeom>
          <a:noFill/>
        </p:spPr>
        <p:txBody>
          <a:bodyPr wrap="square" rtlCol="0">
            <a:spAutoFit/>
          </a:bodyPr>
          <a:lstStyle/>
          <a:p>
            <a:pPr algn="ctr"/>
            <a:r>
              <a:rPr lang="de-AT" sz="2000" b="1" dirty="0"/>
              <a:t>Aber wie finde ich nun das beste Kreditangebot?</a:t>
            </a:r>
          </a:p>
        </p:txBody>
      </p:sp>
      <p:pic>
        <p:nvPicPr>
          <p:cNvPr id="15" name="Grafik 14" descr="Eine Wolken-Gedankenblase">
            <a:extLst>
              <a:ext uri="{FF2B5EF4-FFF2-40B4-BE49-F238E27FC236}">
                <a16:creationId xmlns:a16="http://schemas.microsoft.com/office/drawing/2014/main" id="{83D47DD1-4320-A8A8-577E-1A9843BC9F3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394055" flipH="1">
            <a:off x="9043868" y="3235974"/>
            <a:ext cx="3050475" cy="2707522"/>
          </a:xfrm>
          <a:prstGeom prst="rect">
            <a:avLst/>
          </a:prstGeom>
        </p:spPr>
      </p:pic>
      <p:sp>
        <p:nvSpPr>
          <p:cNvPr id="16" name="Textfeld 15">
            <a:extLst>
              <a:ext uri="{FF2B5EF4-FFF2-40B4-BE49-F238E27FC236}">
                <a16:creationId xmlns:a16="http://schemas.microsoft.com/office/drawing/2014/main" id="{48C4E80C-E313-3FD2-F533-DFA67670377D}"/>
              </a:ext>
            </a:extLst>
          </p:cNvPr>
          <p:cNvSpPr txBox="1"/>
          <p:nvPr/>
        </p:nvSpPr>
        <p:spPr>
          <a:xfrm>
            <a:off x="9234816" y="3880558"/>
            <a:ext cx="2488144" cy="1323439"/>
          </a:xfrm>
          <a:prstGeom prst="rect">
            <a:avLst/>
          </a:prstGeom>
          <a:noFill/>
        </p:spPr>
        <p:txBody>
          <a:bodyPr wrap="square" rtlCol="0">
            <a:spAutoFit/>
          </a:bodyPr>
          <a:lstStyle/>
          <a:p>
            <a:pPr algn="ctr"/>
            <a:r>
              <a:rPr lang="de-AT" sz="2000" b="1" dirty="0"/>
              <a:t>Gibt es noch </a:t>
            </a:r>
            <a:r>
              <a:rPr lang="de-AT" sz="2000" b="1" dirty="0">
                <a:solidFill>
                  <a:schemeClr val="accent1"/>
                </a:solidFill>
              </a:rPr>
              <a:t>andere Kosten</a:t>
            </a:r>
            <a:r>
              <a:rPr lang="de-AT" sz="2000" b="1" dirty="0"/>
              <a:t>, die ich berücksichtigen sollte</a:t>
            </a:r>
            <a:r>
              <a:rPr lang="de-AT" sz="2000" b="1" dirty="0">
                <a:solidFill>
                  <a:schemeClr val="accent1"/>
                </a:solidFill>
              </a:rPr>
              <a:t>?</a:t>
            </a:r>
          </a:p>
        </p:txBody>
      </p:sp>
      <p:pic>
        <p:nvPicPr>
          <p:cNvPr id="2" name="Picture 2" descr="Free apartment nature building illustration">
            <a:extLst>
              <a:ext uri="{FF2B5EF4-FFF2-40B4-BE49-F238E27FC236}">
                <a16:creationId xmlns:a16="http://schemas.microsoft.com/office/drawing/2014/main" id="{5FCA650E-EE0B-BFE1-F420-5D778B6E37D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rot="20238489">
            <a:off x="2002159" y="3816186"/>
            <a:ext cx="888459" cy="8009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8463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C7878-B416-5BE0-F7E6-50E499744A6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67C700B-679D-482D-F49E-512F995F6AD9}"/>
              </a:ext>
            </a:extLst>
          </p:cNvPr>
          <p:cNvSpPr>
            <a:spLocks noGrp="1"/>
          </p:cNvSpPr>
          <p:nvPr>
            <p:ph type="title"/>
          </p:nvPr>
        </p:nvSpPr>
        <p:spPr/>
        <p:txBody>
          <a:bodyPr/>
          <a:lstStyle/>
          <a:p>
            <a:r>
              <a:rPr lang="de-AT">
                <a:solidFill>
                  <a:srgbClr val="548235"/>
                </a:solidFill>
              </a:rPr>
              <a:t>Zinsen – Nominal- vs. Effektivzinssatz</a:t>
            </a:r>
            <a:endParaRPr lang="de-AT"/>
          </a:p>
        </p:txBody>
      </p:sp>
      <p:sp>
        <p:nvSpPr>
          <p:cNvPr id="4" name="Foliennummernplatzhalter 3">
            <a:extLst>
              <a:ext uri="{FF2B5EF4-FFF2-40B4-BE49-F238E27FC236}">
                <a16:creationId xmlns:a16="http://schemas.microsoft.com/office/drawing/2014/main" id="{D9789454-69F2-6C67-6ACB-566949DC25AF}"/>
              </a:ext>
            </a:extLst>
          </p:cNvPr>
          <p:cNvSpPr>
            <a:spLocks noGrp="1"/>
          </p:cNvSpPr>
          <p:nvPr>
            <p:ph type="sldNum" sz="quarter" idx="12"/>
          </p:nvPr>
        </p:nvSpPr>
        <p:spPr/>
        <p:txBody>
          <a:bodyPr/>
          <a:lstStyle/>
          <a:p>
            <a:fld id="{4C23FFEC-42AF-4C5F-8FEB-D69D9B6A7C04}" type="slidenum">
              <a:rPr lang="de-AT" smtClean="0"/>
              <a:t>13</a:t>
            </a:fld>
            <a:endParaRPr lang="de-AT"/>
          </a:p>
        </p:txBody>
      </p:sp>
      <p:sp>
        <p:nvSpPr>
          <p:cNvPr id="30" name="Rechteck 29">
            <a:extLst>
              <a:ext uri="{FF2B5EF4-FFF2-40B4-BE49-F238E27FC236}">
                <a16:creationId xmlns:a16="http://schemas.microsoft.com/office/drawing/2014/main" id="{18CB83DE-DB16-52B5-0F68-50D1A6CFB5BD}"/>
              </a:ext>
            </a:extLst>
          </p:cNvPr>
          <p:cNvSpPr/>
          <p:nvPr/>
        </p:nvSpPr>
        <p:spPr>
          <a:xfrm>
            <a:off x="902127" y="1607864"/>
            <a:ext cx="10573900" cy="1009651"/>
          </a:xfrm>
          <a:custGeom>
            <a:avLst/>
            <a:gdLst>
              <a:gd name="connsiteX0" fmla="*/ 0 w 10573900"/>
              <a:gd name="connsiteY0" fmla="*/ 0 h 1009651"/>
              <a:gd name="connsiteX1" fmla="*/ 693178 w 10573900"/>
              <a:gd name="connsiteY1" fmla="*/ 0 h 1009651"/>
              <a:gd name="connsiteX2" fmla="*/ 1492095 w 10573900"/>
              <a:gd name="connsiteY2" fmla="*/ 0 h 1009651"/>
              <a:gd name="connsiteX3" fmla="*/ 2291012 w 10573900"/>
              <a:gd name="connsiteY3" fmla="*/ 0 h 1009651"/>
              <a:gd name="connsiteX4" fmla="*/ 2561234 w 10573900"/>
              <a:gd name="connsiteY4" fmla="*/ 0 h 1009651"/>
              <a:gd name="connsiteX5" fmla="*/ 2831455 w 10573900"/>
              <a:gd name="connsiteY5" fmla="*/ 0 h 1009651"/>
              <a:gd name="connsiteX6" fmla="*/ 3418894 w 10573900"/>
              <a:gd name="connsiteY6" fmla="*/ 0 h 1009651"/>
              <a:gd name="connsiteX7" fmla="*/ 3900594 w 10573900"/>
              <a:gd name="connsiteY7" fmla="*/ 0 h 1009651"/>
              <a:gd name="connsiteX8" fmla="*/ 4593772 w 10573900"/>
              <a:gd name="connsiteY8" fmla="*/ 0 h 1009651"/>
              <a:gd name="connsiteX9" fmla="*/ 5286950 w 10573900"/>
              <a:gd name="connsiteY9" fmla="*/ 0 h 1009651"/>
              <a:gd name="connsiteX10" fmla="*/ 5874389 w 10573900"/>
              <a:gd name="connsiteY10" fmla="*/ 0 h 1009651"/>
              <a:gd name="connsiteX11" fmla="*/ 6461828 w 10573900"/>
              <a:gd name="connsiteY11" fmla="*/ 0 h 1009651"/>
              <a:gd name="connsiteX12" fmla="*/ 7049267 w 10573900"/>
              <a:gd name="connsiteY12" fmla="*/ 0 h 1009651"/>
              <a:gd name="connsiteX13" fmla="*/ 7530967 w 10573900"/>
              <a:gd name="connsiteY13" fmla="*/ 0 h 1009651"/>
              <a:gd name="connsiteX14" fmla="*/ 8329883 w 10573900"/>
              <a:gd name="connsiteY14" fmla="*/ 0 h 1009651"/>
              <a:gd name="connsiteX15" fmla="*/ 8600105 w 10573900"/>
              <a:gd name="connsiteY15" fmla="*/ 0 h 1009651"/>
              <a:gd name="connsiteX16" fmla="*/ 9293283 w 10573900"/>
              <a:gd name="connsiteY16" fmla="*/ 0 h 1009651"/>
              <a:gd name="connsiteX17" fmla="*/ 9880722 w 10573900"/>
              <a:gd name="connsiteY17" fmla="*/ 0 h 1009651"/>
              <a:gd name="connsiteX18" fmla="*/ 10573900 w 10573900"/>
              <a:gd name="connsiteY18" fmla="*/ 0 h 1009651"/>
              <a:gd name="connsiteX19" fmla="*/ 10573900 w 10573900"/>
              <a:gd name="connsiteY19" fmla="*/ 484632 h 1009651"/>
              <a:gd name="connsiteX20" fmla="*/ 10573900 w 10573900"/>
              <a:gd name="connsiteY20" fmla="*/ 1009651 h 1009651"/>
              <a:gd name="connsiteX21" fmla="*/ 10303678 w 10573900"/>
              <a:gd name="connsiteY21" fmla="*/ 1009651 h 1009651"/>
              <a:gd name="connsiteX22" fmla="*/ 9821978 w 10573900"/>
              <a:gd name="connsiteY22" fmla="*/ 1009651 h 1009651"/>
              <a:gd name="connsiteX23" fmla="*/ 9446017 w 10573900"/>
              <a:gd name="connsiteY23" fmla="*/ 1009651 h 1009651"/>
              <a:gd name="connsiteX24" fmla="*/ 9175795 w 10573900"/>
              <a:gd name="connsiteY24" fmla="*/ 1009651 h 1009651"/>
              <a:gd name="connsiteX25" fmla="*/ 8482618 w 10573900"/>
              <a:gd name="connsiteY25" fmla="*/ 1009651 h 1009651"/>
              <a:gd name="connsiteX26" fmla="*/ 7683701 w 10573900"/>
              <a:gd name="connsiteY26" fmla="*/ 1009651 h 1009651"/>
              <a:gd name="connsiteX27" fmla="*/ 6990523 w 10573900"/>
              <a:gd name="connsiteY27" fmla="*/ 1009651 h 1009651"/>
              <a:gd name="connsiteX28" fmla="*/ 6191606 w 10573900"/>
              <a:gd name="connsiteY28" fmla="*/ 1009651 h 1009651"/>
              <a:gd name="connsiteX29" fmla="*/ 5604167 w 10573900"/>
              <a:gd name="connsiteY29" fmla="*/ 1009651 h 1009651"/>
              <a:gd name="connsiteX30" fmla="*/ 5228206 w 10573900"/>
              <a:gd name="connsiteY30" fmla="*/ 1009651 h 1009651"/>
              <a:gd name="connsiteX31" fmla="*/ 4852245 w 10573900"/>
              <a:gd name="connsiteY31" fmla="*/ 1009651 h 1009651"/>
              <a:gd name="connsiteX32" fmla="*/ 4264806 w 10573900"/>
              <a:gd name="connsiteY32" fmla="*/ 1009651 h 1009651"/>
              <a:gd name="connsiteX33" fmla="*/ 3888845 w 10573900"/>
              <a:gd name="connsiteY33" fmla="*/ 1009651 h 1009651"/>
              <a:gd name="connsiteX34" fmla="*/ 3618624 w 10573900"/>
              <a:gd name="connsiteY34" fmla="*/ 1009651 h 1009651"/>
              <a:gd name="connsiteX35" fmla="*/ 3031185 w 10573900"/>
              <a:gd name="connsiteY35" fmla="*/ 1009651 h 1009651"/>
              <a:gd name="connsiteX36" fmla="*/ 2549485 w 10573900"/>
              <a:gd name="connsiteY36" fmla="*/ 1009651 h 1009651"/>
              <a:gd name="connsiteX37" fmla="*/ 1856307 w 10573900"/>
              <a:gd name="connsiteY37" fmla="*/ 1009651 h 1009651"/>
              <a:gd name="connsiteX38" fmla="*/ 1586085 w 10573900"/>
              <a:gd name="connsiteY38" fmla="*/ 1009651 h 1009651"/>
              <a:gd name="connsiteX39" fmla="*/ 1210124 w 10573900"/>
              <a:gd name="connsiteY39" fmla="*/ 1009651 h 1009651"/>
              <a:gd name="connsiteX40" fmla="*/ 834163 w 10573900"/>
              <a:gd name="connsiteY40" fmla="*/ 1009651 h 1009651"/>
              <a:gd name="connsiteX41" fmla="*/ 0 w 10573900"/>
              <a:gd name="connsiteY41" fmla="*/ 1009651 h 1009651"/>
              <a:gd name="connsiteX42" fmla="*/ 0 w 10573900"/>
              <a:gd name="connsiteY42" fmla="*/ 494729 h 1009651"/>
              <a:gd name="connsiteX43" fmla="*/ 0 w 10573900"/>
              <a:gd name="connsiteY43" fmla="*/ 0 h 1009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0573900" h="1009651" fill="none" extrusionOk="0">
                <a:moveTo>
                  <a:pt x="0" y="0"/>
                </a:moveTo>
                <a:cubicBezTo>
                  <a:pt x="195465" y="-52641"/>
                  <a:pt x="393468" y="32602"/>
                  <a:pt x="693178" y="0"/>
                </a:cubicBezTo>
                <a:cubicBezTo>
                  <a:pt x="992888" y="-32602"/>
                  <a:pt x="1207096" y="47928"/>
                  <a:pt x="1492095" y="0"/>
                </a:cubicBezTo>
                <a:cubicBezTo>
                  <a:pt x="1777094" y="-47928"/>
                  <a:pt x="1953014" y="53913"/>
                  <a:pt x="2291012" y="0"/>
                </a:cubicBezTo>
                <a:cubicBezTo>
                  <a:pt x="2629010" y="-53913"/>
                  <a:pt x="2483200" y="8586"/>
                  <a:pt x="2561234" y="0"/>
                </a:cubicBezTo>
                <a:cubicBezTo>
                  <a:pt x="2639268" y="-8586"/>
                  <a:pt x="2739967" y="29286"/>
                  <a:pt x="2831455" y="0"/>
                </a:cubicBezTo>
                <a:cubicBezTo>
                  <a:pt x="2922943" y="-29286"/>
                  <a:pt x="3165795" y="12484"/>
                  <a:pt x="3418894" y="0"/>
                </a:cubicBezTo>
                <a:cubicBezTo>
                  <a:pt x="3671993" y="-12484"/>
                  <a:pt x="3775551" y="21461"/>
                  <a:pt x="3900594" y="0"/>
                </a:cubicBezTo>
                <a:cubicBezTo>
                  <a:pt x="4025637" y="-21461"/>
                  <a:pt x="4393350" y="24192"/>
                  <a:pt x="4593772" y="0"/>
                </a:cubicBezTo>
                <a:cubicBezTo>
                  <a:pt x="4794194" y="-24192"/>
                  <a:pt x="5070771" y="47165"/>
                  <a:pt x="5286950" y="0"/>
                </a:cubicBezTo>
                <a:cubicBezTo>
                  <a:pt x="5503129" y="-47165"/>
                  <a:pt x="5749260" y="53252"/>
                  <a:pt x="5874389" y="0"/>
                </a:cubicBezTo>
                <a:cubicBezTo>
                  <a:pt x="5999518" y="-53252"/>
                  <a:pt x="6306902" y="60925"/>
                  <a:pt x="6461828" y="0"/>
                </a:cubicBezTo>
                <a:cubicBezTo>
                  <a:pt x="6616754" y="-60925"/>
                  <a:pt x="6908835" y="70228"/>
                  <a:pt x="7049267" y="0"/>
                </a:cubicBezTo>
                <a:cubicBezTo>
                  <a:pt x="7189699" y="-70228"/>
                  <a:pt x="7392994" y="10879"/>
                  <a:pt x="7530967" y="0"/>
                </a:cubicBezTo>
                <a:cubicBezTo>
                  <a:pt x="7668940" y="-10879"/>
                  <a:pt x="8006590" y="54870"/>
                  <a:pt x="8329883" y="0"/>
                </a:cubicBezTo>
                <a:cubicBezTo>
                  <a:pt x="8653176" y="-54870"/>
                  <a:pt x="8506178" y="29284"/>
                  <a:pt x="8600105" y="0"/>
                </a:cubicBezTo>
                <a:cubicBezTo>
                  <a:pt x="8694032" y="-29284"/>
                  <a:pt x="8980234" y="41276"/>
                  <a:pt x="9293283" y="0"/>
                </a:cubicBezTo>
                <a:cubicBezTo>
                  <a:pt x="9606332" y="-41276"/>
                  <a:pt x="9753266" y="40637"/>
                  <a:pt x="9880722" y="0"/>
                </a:cubicBezTo>
                <a:cubicBezTo>
                  <a:pt x="10008178" y="-40637"/>
                  <a:pt x="10420858" y="81830"/>
                  <a:pt x="10573900" y="0"/>
                </a:cubicBezTo>
                <a:cubicBezTo>
                  <a:pt x="10602528" y="135377"/>
                  <a:pt x="10538971" y="245957"/>
                  <a:pt x="10573900" y="484632"/>
                </a:cubicBezTo>
                <a:cubicBezTo>
                  <a:pt x="10608829" y="723307"/>
                  <a:pt x="10511432" y="774787"/>
                  <a:pt x="10573900" y="1009651"/>
                </a:cubicBezTo>
                <a:cubicBezTo>
                  <a:pt x="10488280" y="1014936"/>
                  <a:pt x="10423303" y="996205"/>
                  <a:pt x="10303678" y="1009651"/>
                </a:cubicBezTo>
                <a:cubicBezTo>
                  <a:pt x="10184053" y="1023097"/>
                  <a:pt x="10024872" y="985119"/>
                  <a:pt x="9821978" y="1009651"/>
                </a:cubicBezTo>
                <a:cubicBezTo>
                  <a:pt x="9619084" y="1034183"/>
                  <a:pt x="9582751" y="1001977"/>
                  <a:pt x="9446017" y="1009651"/>
                </a:cubicBezTo>
                <a:cubicBezTo>
                  <a:pt x="9309283" y="1017325"/>
                  <a:pt x="9231140" y="994032"/>
                  <a:pt x="9175795" y="1009651"/>
                </a:cubicBezTo>
                <a:cubicBezTo>
                  <a:pt x="9120450" y="1025270"/>
                  <a:pt x="8721149" y="1000191"/>
                  <a:pt x="8482618" y="1009651"/>
                </a:cubicBezTo>
                <a:cubicBezTo>
                  <a:pt x="8244087" y="1019111"/>
                  <a:pt x="7968700" y="943688"/>
                  <a:pt x="7683701" y="1009651"/>
                </a:cubicBezTo>
                <a:cubicBezTo>
                  <a:pt x="7398702" y="1075614"/>
                  <a:pt x="7208846" y="1004319"/>
                  <a:pt x="6990523" y="1009651"/>
                </a:cubicBezTo>
                <a:cubicBezTo>
                  <a:pt x="6772200" y="1014983"/>
                  <a:pt x="6420525" y="935900"/>
                  <a:pt x="6191606" y="1009651"/>
                </a:cubicBezTo>
                <a:cubicBezTo>
                  <a:pt x="5962687" y="1083402"/>
                  <a:pt x="5844225" y="946457"/>
                  <a:pt x="5604167" y="1009651"/>
                </a:cubicBezTo>
                <a:cubicBezTo>
                  <a:pt x="5364109" y="1072845"/>
                  <a:pt x="5341995" y="984440"/>
                  <a:pt x="5228206" y="1009651"/>
                </a:cubicBezTo>
                <a:cubicBezTo>
                  <a:pt x="5114417" y="1034862"/>
                  <a:pt x="5025177" y="983679"/>
                  <a:pt x="4852245" y="1009651"/>
                </a:cubicBezTo>
                <a:cubicBezTo>
                  <a:pt x="4679313" y="1035623"/>
                  <a:pt x="4553671" y="1009487"/>
                  <a:pt x="4264806" y="1009651"/>
                </a:cubicBezTo>
                <a:cubicBezTo>
                  <a:pt x="3975941" y="1009815"/>
                  <a:pt x="3975433" y="990277"/>
                  <a:pt x="3888845" y="1009651"/>
                </a:cubicBezTo>
                <a:cubicBezTo>
                  <a:pt x="3802257" y="1029025"/>
                  <a:pt x="3698166" y="989472"/>
                  <a:pt x="3618624" y="1009651"/>
                </a:cubicBezTo>
                <a:cubicBezTo>
                  <a:pt x="3539082" y="1029830"/>
                  <a:pt x="3259525" y="1002339"/>
                  <a:pt x="3031185" y="1009651"/>
                </a:cubicBezTo>
                <a:cubicBezTo>
                  <a:pt x="2802845" y="1016963"/>
                  <a:pt x="2654951" y="988469"/>
                  <a:pt x="2549485" y="1009651"/>
                </a:cubicBezTo>
                <a:cubicBezTo>
                  <a:pt x="2444019" y="1030833"/>
                  <a:pt x="2085505" y="928670"/>
                  <a:pt x="1856307" y="1009651"/>
                </a:cubicBezTo>
                <a:cubicBezTo>
                  <a:pt x="1627109" y="1090632"/>
                  <a:pt x="1695337" y="999366"/>
                  <a:pt x="1586085" y="1009651"/>
                </a:cubicBezTo>
                <a:cubicBezTo>
                  <a:pt x="1476833" y="1019936"/>
                  <a:pt x="1383254" y="971104"/>
                  <a:pt x="1210124" y="1009651"/>
                </a:cubicBezTo>
                <a:cubicBezTo>
                  <a:pt x="1036994" y="1048198"/>
                  <a:pt x="999158" y="988821"/>
                  <a:pt x="834163" y="1009651"/>
                </a:cubicBezTo>
                <a:cubicBezTo>
                  <a:pt x="669168" y="1030481"/>
                  <a:pt x="304367" y="936134"/>
                  <a:pt x="0" y="1009651"/>
                </a:cubicBezTo>
                <a:cubicBezTo>
                  <a:pt x="-30185" y="756357"/>
                  <a:pt x="49267" y="713115"/>
                  <a:pt x="0" y="494729"/>
                </a:cubicBezTo>
                <a:cubicBezTo>
                  <a:pt x="-49267" y="276343"/>
                  <a:pt x="5307" y="130817"/>
                  <a:pt x="0" y="0"/>
                </a:cubicBezTo>
                <a:close/>
              </a:path>
              <a:path w="10573900" h="1009651" stroke="0" extrusionOk="0">
                <a:moveTo>
                  <a:pt x="0" y="0"/>
                </a:moveTo>
                <a:cubicBezTo>
                  <a:pt x="169058" y="-29825"/>
                  <a:pt x="348703" y="2822"/>
                  <a:pt x="693178" y="0"/>
                </a:cubicBezTo>
                <a:cubicBezTo>
                  <a:pt x="1037653" y="-2822"/>
                  <a:pt x="1134207" y="20305"/>
                  <a:pt x="1386356" y="0"/>
                </a:cubicBezTo>
                <a:cubicBezTo>
                  <a:pt x="1638505" y="-20305"/>
                  <a:pt x="1546410" y="19711"/>
                  <a:pt x="1656578" y="0"/>
                </a:cubicBezTo>
                <a:cubicBezTo>
                  <a:pt x="1766746" y="-19711"/>
                  <a:pt x="2206534" y="3173"/>
                  <a:pt x="2455495" y="0"/>
                </a:cubicBezTo>
                <a:cubicBezTo>
                  <a:pt x="2704456" y="-3173"/>
                  <a:pt x="2758497" y="13809"/>
                  <a:pt x="2937194" y="0"/>
                </a:cubicBezTo>
                <a:cubicBezTo>
                  <a:pt x="3115891" y="-13809"/>
                  <a:pt x="3267415" y="51751"/>
                  <a:pt x="3418894" y="0"/>
                </a:cubicBezTo>
                <a:cubicBezTo>
                  <a:pt x="3570373" y="-51751"/>
                  <a:pt x="3788158" y="6730"/>
                  <a:pt x="3900594" y="0"/>
                </a:cubicBezTo>
                <a:cubicBezTo>
                  <a:pt x="4013030" y="-6730"/>
                  <a:pt x="4327765" y="2117"/>
                  <a:pt x="4593772" y="0"/>
                </a:cubicBezTo>
                <a:cubicBezTo>
                  <a:pt x="4859779" y="-2117"/>
                  <a:pt x="4856727" y="1253"/>
                  <a:pt x="4969733" y="0"/>
                </a:cubicBezTo>
                <a:cubicBezTo>
                  <a:pt x="5082739" y="-1253"/>
                  <a:pt x="5321151" y="25593"/>
                  <a:pt x="5451433" y="0"/>
                </a:cubicBezTo>
                <a:cubicBezTo>
                  <a:pt x="5581715" y="-25593"/>
                  <a:pt x="5995339" y="88123"/>
                  <a:pt x="6250350" y="0"/>
                </a:cubicBezTo>
                <a:cubicBezTo>
                  <a:pt x="6505361" y="-88123"/>
                  <a:pt x="6400581" y="602"/>
                  <a:pt x="6520572" y="0"/>
                </a:cubicBezTo>
                <a:cubicBezTo>
                  <a:pt x="6640563" y="-602"/>
                  <a:pt x="6892922" y="64734"/>
                  <a:pt x="7108011" y="0"/>
                </a:cubicBezTo>
                <a:cubicBezTo>
                  <a:pt x="7323100" y="-64734"/>
                  <a:pt x="7301267" y="39956"/>
                  <a:pt x="7483971" y="0"/>
                </a:cubicBezTo>
                <a:cubicBezTo>
                  <a:pt x="7666675" y="-39956"/>
                  <a:pt x="7810054" y="52609"/>
                  <a:pt x="7965671" y="0"/>
                </a:cubicBezTo>
                <a:cubicBezTo>
                  <a:pt x="8121288" y="-52609"/>
                  <a:pt x="8104242" y="2634"/>
                  <a:pt x="8235893" y="0"/>
                </a:cubicBezTo>
                <a:cubicBezTo>
                  <a:pt x="8367544" y="-2634"/>
                  <a:pt x="8656712" y="22405"/>
                  <a:pt x="8823332" y="0"/>
                </a:cubicBezTo>
                <a:cubicBezTo>
                  <a:pt x="8989952" y="-22405"/>
                  <a:pt x="9025766" y="10533"/>
                  <a:pt x="9093554" y="0"/>
                </a:cubicBezTo>
                <a:cubicBezTo>
                  <a:pt x="9161342" y="-10533"/>
                  <a:pt x="9296729" y="31902"/>
                  <a:pt x="9363776" y="0"/>
                </a:cubicBezTo>
                <a:cubicBezTo>
                  <a:pt x="9430823" y="-31902"/>
                  <a:pt x="9828658" y="18194"/>
                  <a:pt x="9951215" y="0"/>
                </a:cubicBezTo>
                <a:cubicBezTo>
                  <a:pt x="10073772" y="-18194"/>
                  <a:pt x="10363860" y="24464"/>
                  <a:pt x="10573900" y="0"/>
                </a:cubicBezTo>
                <a:cubicBezTo>
                  <a:pt x="10622569" y="141115"/>
                  <a:pt x="10523592" y="320222"/>
                  <a:pt x="10573900" y="504826"/>
                </a:cubicBezTo>
                <a:cubicBezTo>
                  <a:pt x="10624208" y="689430"/>
                  <a:pt x="10567254" y="760698"/>
                  <a:pt x="10573900" y="1009651"/>
                </a:cubicBezTo>
                <a:cubicBezTo>
                  <a:pt x="10492764" y="1014734"/>
                  <a:pt x="10359647" y="1002056"/>
                  <a:pt x="10303678" y="1009651"/>
                </a:cubicBezTo>
                <a:cubicBezTo>
                  <a:pt x="10247709" y="1017246"/>
                  <a:pt x="10003774" y="1006879"/>
                  <a:pt x="9927717" y="1009651"/>
                </a:cubicBezTo>
                <a:cubicBezTo>
                  <a:pt x="9851660" y="1012423"/>
                  <a:pt x="9388042" y="972666"/>
                  <a:pt x="9234539" y="1009651"/>
                </a:cubicBezTo>
                <a:cubicBezTo>
                  <a:pt x="9081036" y="1046636"/>
                  <a:pt x="8762350" y="977790"/>
                  <a:pt x="8541361" y="1009651"/>
                </a:cubicBezTo>
                <a:cubicBezTo>
                  <a:pt x="8320372" y="1041512"/>
                  <a:pt x="7979250" y="939183"/>
                  <a:pt x="7742445" y="1009651"/>
                </a:cubicBezTo>
                <a:cubicBezTo>
                  <a:pt x="7505640" y="1080119"/>
                  <a:pt x="7326489" y="990605"/>
                  <a:pt x="7049267" y="1009651"/>
                </a:cubicBezTo>
                <a:cubicBezTo>
                  <a:pt x="6772045" y="1028697"/>
                  <a:pt x="6454894" y="921565"/>
                  <a:pt x="6250350" y="1009651"/>
                </a:cubicBezTo>
                <a:cubicBezTo>
                  <a:pt x="6045806" y="1097737"/>
                  <a:pt x="5868055" y="964097"/>
                  <a:pt x="5557172" y="1009651"/>
                </a:cubicBezTo>
                <a:cubicBezTo>
                  <a:pt x="5246289" y="1055205"/>
                  <a:pt x="5279183" y="985972"/>
                  <a:pt x="5181211" y="1009651"/>
                </a:cubicBezTo>
                <a:cubicBezTo>
                  <a:pt x="5083239" y="1033330"/>
                  <a:pt x="4984836" y="1005866"/>
                  <a:pt x="4910989" y="1009651"/>
                </a:cubicBezTo>
                <a:cubicBezTo>
                  <a:pt x="4837142" y="1013436"/>
                  <a:pt x="4681390" y="995471"/>
                  <a:pt x="4535028" y="1009651"/>
                </a:cubicBezTo>
                <a:cubicBezTo>
                  <a:pt x="4388666" y="1023831"/>
                  <a:pt x="4122670" y="994278"/>
                  <a:pt x="3841850" y="1009651"/>
                </a:cubicBezTo>
                <a:cubicBezTo>
                  <a:pt x="3561030" y="1025024"/>
                  <a:pt x="3672749" y="999708"/>
                  <a:pt x="3571628" y="1009651"/>
                </a:cubicBezTo>
                <a:cubicBezTo>
                  <a:pt x="3470507" y="1019594"/>
                  <a:pt x="3148916" y="965832"/>
                  <a:pt x="2984190" y="1009651"/>
                </a:cubicBezTo>
                <a:cubicBezTo>
                  <a:pt x="2819464" y="1053470"/>
                  <a:pt x="2796156" y="987046"/>
                  <a:pt x="2608229" y="1009651"/>
                </a:cubicBezTo>
                <a:cubicBezTo>
                  <a:pt x="2420302" y="1032256"/>
                  <a:pt x="2278133" y="953135"/>
                  <a:pt x="2020790" y="1009651"/>
                </a:cubicBezTo>
                <a:cubicBezTo>
                  <a:pt x="1763447" y="1066167"/>
                  <a:pt x="1729146" y="961876"/>
                  <a:pt x="1539090" y="1009651"/>
                </a:cubicBezTo>
                <a:cubicBezTo>
                  <a:pt x="1349034" y="1057426"/>
                  <a:pt x="1117639" y="1007181"/>
                  <a:pt x="951651" y="1009651"/>
                </a:cubicBezTo>
                <a:cubicBezTo>
                  <a:pt x="785663" y="1012121"/>
                  <a:pt x="323234" y="936079"/>
                  <a:pt x="0" y="1009651"/>
                </a:cubicBezTo>
                <a:cubicBezTo>
                  <a:pt x="-55900" y="841326"/>
                  <a:pt x="38038" y="641269"/>
                  <a:pt x="0" y="494729"/>
                </a:cubicBezTo>
                <a:cubicBezTo>
                  <a:pt x="-38038" y="348189"/>
                  <a:pt x="13027" y="194634"/>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Der </a:t>
            </a:r>
            <a:r>
              <a:rPr lang="de-DE" sz="2000" b="1" dirty="0">
                <a:solidFill>
                  <a:schemeClr val="tx1"/>
                </a:solidFill>
              </a:rPr>
              <a:t>Nominalzinssatz</a:t>
            </a:r>
            <a:r>
              <a:rPr lang="de-DE" sz="2000" dirty="0">
                <a:solidFill>
                  <a:schemeClr val="tx1"/>
                </a:solidFill>
              </a:rPr>
              <a:t> gibt an, wie viel Zinsen man für einen Kredit zahlen muss, während der </a:t>
            </a:r>
            <a:r>
              <a:rPr lang="de-DE" sz="2000" b="1" dirty="0">
                <a:solidFill>
                  <a:schemeClr val="tx1"/>
                </a:solidFill>
              </a:rPr>
              <a:t>Effektivzinssatz</a:t>
            </a:r>
            <a:r>
              <a:rPr lang="de-DE" sz="2000" dirty="0">
                <a:solidFill>
                  <a:schemeClr val="tx1"/>
                </a:solidFill>
              </a:rPr>
              <a:t> zusätzlich alle weiteren Kosten (z. B. Bearbeitungsgebühren, Spesen, Kontoführungsgebühren ) mit einrechnet und zeigt, wie teuer der Kredit wirklich ist.</a:t>
            </a:r>
          </a:p>
        </p:txBody>
      </p:sp>
      <p:sp>
        <p:nvSpPr>
          <p:cNvPr id="6" name="Textfeld 5">
            <a:extLst>
              <a:ext uri="{FF2B5EF4-FFF2-40B4-BE49-F238E27FC236}">
                <a16:creationId xmlns:a16="http://schemas.microsoft.com/office/drawing/2014/main" id="{71D24E61-E945-9E0A-02CD-68B30D8E1A3F}"/>
              </a:ext>
            </a:extLst>
          </p:cNvPr>
          <p:cNvSpPr txBox="1"/>
          <p:nvPr/>
        </p:nvSpPr>
        <p:spPr>
          <a:xfrm>
            <a:off x="3431197" y="5093148"/>
            <a:ext cx="8490320" cy="646331"/>
          </a:xfrm>
          <a:custGeom>
            <a:avLst/>
            <a:gdLst>
              <a:gd name="connsiteX0" fmla="*/ 0 w 8490320"/>
              <a:gd name="connsiteY0" fmla="*/ 0 h 646331"/>
              <a:gd name="connsiteX1" fmla="*/ 568198 w 8490320"/>
              <a:gd name="connsiteY1" fmla="*/ 0 h 646331"/>
              <a:gd name="connsiteX2" fmla="*/ 1306203 w 8490320"/>
              <a:gd name="connsiteY2" fmla="*/ 0 h 646331"/>
              <a:gd name="connsiteX3" fmla="*/ 2129111 w 8490320"/>
              <a:gd name="connsiteY3" fmla="*/ 0 h 646331"/>
              <a:gd name="connsiteX4" fmla="*/ 2527503 w 8490320"/>
              <a:gd name="connsiteY4" fmla="*/ 0 h 646331"/>
              <a:gd name="connsiteX5" fmla="*/ 3095701 w 8490320"/>
              <a:gd name="connsiteY5" fmla="*/ 0 h 646331"/>
              <a:gd name="connsiteX6" fmla="*/ 3578996 w 8490320"/>
              <a:gd name="connsiteY6" fmla="*/ 0 h 646331"/>
              <a:gd name="connsiteX7" fmla="*/ 3977388 w 8490320"/>
              <a:gd name="connsiteY7" fmla="*/ 0 h 646331"/>
              <a:gd name="connsiteX8" fmla="*/ 4715393 w 8490320"/>
              <a:gd name="connsiteY8" fmla="*/ 0 h 646331"/>
              <a:gd name="connsiteX9" fmla="*/ 5368495 w 8490320"/>
              <a:gd name="connsiteY9" fmla="*/ 0 h 646331"/>
              <a:gd name="connsiteX10" fmla="*/ 6191403 w 8490320"/>
              <a:gd name="connsiteY10" fmla="*/ 0 h 646331"/>
              <a:gd name="connsiteX11" fmla="*/ 6929407 w 8490320"/>
              <a:gd name="connsiteY11" fmla="*/ 0 h 646331"/>
              <a:gd name="connsiteX12" fmla="*/ 7497606 w 8490320"/>
              <a:gd name="connsiteY12" fmla="*/ 0 h 646331"/>
              <a:gd name="connsiteX13" fmla="*/ 8490320 w 8490320"/>
              <a:gd name="connsiteY13" fmla="*/ 0 h 646331"/>
              <a:gd name="connsiteX14" fmla="*/ 8490320 w 8490320"/>
              <a:gd name="connsiteY14" fmla="*/ 646331 h 646331"/>
              <a:gd name="connsiteX15" fmla="*/ 7922122 w 8490320"/>
              <a:gd name="connsiteY15" fmla="*/ 646331 h 646331"/>
              <a:gd name="connsiteX16" fmla="*/ 7438827 w 8490320"/>
              <a:gd name="connsiteY16" fmla="*/ 646331 h 646331"/>
              <a:gd name="connsiteX17" fmla="*/ 6700822 w 8490320"/>
              <a:gd name="connsiteY17" fmla="*/ 646331 h 646331"/>
              <a:gd name="connsiteX18" fmla="*/ 6302430 w 8490320"/>
              <a:gd name="connsiteY18" fmla="*/ 646331 h 646331"/>
              <a:gd name="connsiteX19" fmla="*/ 5649328 w 8490320"/>
              <a:gd name="connsiteY19" fmla="*/ 646331 h 646331"/>
              <a:gd name="connsiteX20" fmla="*/ 5081130 w 8490320"/>
              <a:gd name="connsiteY20" fmla="*/ 646331 h 646331"/>
              <a:gd name="connsiteX21" fmla="*/ 4428028 w 8490320"/>
              <a:gd name="connsiteY21" fmla="*/ 646331 h 646331"/>
              <a:gd name="connsiteX22" fmla="*/ 3605120 w 8490320"/>
              <a:gd name="connsiteY22" fmla="*/ 646331 h 646331"/>
              <a:gd name="connsiteX23" fmla="*/ 3121825 w 8490320"/>
              <a:gd name="connsiteY23" fmla="*/ 646331 h 646331"/>
              <a:gd name="connsiteX24" fmla="*/ 2298917 w 8490320"/>
              <a:gd name="connsiteY24" fmla="*/ 646331 h 646331"/>
              <a:gd name="connsiteX25" fmla="*/ 1730719 w 8490320"/>
              <a:gd name="connsiteY25" fmla="*/ 646331 h 646331"/>
              <a:gd name="connsiteX26" fmla="*/ 907811 w 8490320"/>
              <a:gd name="connsiteY26" fmla="*/ 646331 h 646331"/>
              <a:gd name="connsiteX27" fmla="*/ 0 w 8490320"/>
              <a:gd name="connsiteY27" fmla="*/ 646331 h 646331"/>
              <a:gd name="connsiteX28" fmla="*/ 0 w 8490320"/>
              <a:gd name="connsiteY28"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8490320" h="646331" extrusionOk="0">
                <a:moveTo>
                  <a:pt x="0" y="0"/>
                </a:moveTo>
                <a:cubicBezTo>
                  <a:pt x="125182" y="-23696"/>
                  <a:pt x="431620" y="-20933"/>
                  <a:pt x="568198" y="0"/>
                </a:cubicBezTo>
                <a:cubicBezTo>
                  <a:pt x="704776" y="20933"/>
                  <a:pt x="1071060" y="23248"/>
                  <a:pt x="1306203" y="0"/>
                </a:cubicBezTo>
                <a:cubicBezTo>
                  <a:pt x="1541346" y="-23248"/>
                  <a:pt x="1851259" y="-29502"/>
                  <a:pt x="2129111" y="0"/>
                </a:cubicBezTo>
                <a:cubicBezTo>
                  <a:pt x="2406963" y="29502"/>
                  <a:pt x="2334521" y="5697"/>
                  <a:pt x="2527503" y="0"/>
                </a:cubicBezTo>
                <a:cubicBezTo>
                  <a:pt x="2720485" y="-5697"/>
                  <a:pt x="2845632" y="-2442"/>
                  <a:pt x="3095701" y="0"/>
                </a:cubicBezTo>
                <a:cubicBezTo>
                  <a:pt x="3345770" y="2442"/>
                  <a:pt x="3457105" y="13369"/>
                  <a:pt x="3578996" y="0"/>
                </a:cubicBezTo>
                <a:cubicBezTo>
                  <a:pt x="3700888" y="-13369"/>
                  <a:pt x="3835767" y="-9686"/>
                  <a:pt x="3977388" y="0"/>
                </a:cubicBezTo>
                <a:cubicBezTo>
                  <a:pt x="4119009" y="9686"/>
                  <a:pt x="4534234" y="31993"/>
                  <a:pt x="4715393" y="0"/>
                </a:cubicBezTo>
                <a:cubicBezTo>
                  <a:pt x="4896553" y="-31993"/>
                  <a:pt x="5084130" y="-30622"/>
                  <a:pt x="5368495" y="0"/>
                </a:cubicBezTo>
                <a:cubicBezTo>
                  <a:pt x="5652860" y="30622"/>
                  <a:pt x="5815092" y="19994"/>
                  <a:pt x="6191403" y="0"/>
                </a:cubicBezTo>
                <a:cubicBezTo>
                  <a:pt x="6567714" y="-19994"/>
                  <a:pt x="6626628" y="30593"/>
                  <a:pt x="6929407" y="0"/>
                </a:cubicBezTo>
                <a:cubicBezTo>
                  <a:pt x="7232186" y="-30593"/>
                  <a:pt x="7215417" y="13655"/>
                  <a:pt x="7497606" y="0"/>
                </a:cubicBezTo>
                <a:cubicBezTo>
                  <a:pt x="7779795" y="-13655"/>
                  <a:pt x="8148764" y="-5141"/>
                  <a:pt x="8490320" y="0"/>
                </a:cubicBezTo>
                <a:cubicBezTo>
                  <a:pt x="8522271" y="190918"/>
                  <a:pt x="8487256" y="404480"/>
                  <a:pt x="8490320" y="646331"/>
                </a:cubicBezTo>
                <a:cubicBezTo>
                  <a:pt x="8230944" y="632687"/>
                  <a:pt x="8163047" y="658881"/>
                  <a:pt x="7922122" y="646331"/>
                </a:cubicBezTo>
                <a:cubicBezTo>
                  <a:pt x="7681197" y="633781"/>
                  <a:pt x="7625580" y="657741"/>
                  <a:pt x="7438827" y="646331"/>
                </a:cubicBezTo>
                <a:cubicBezTo>
                  <a:pt x="7252074" y="634921"/>
                  <a:pt x="7042012" y="648037"/>
                  <a:pt x="6700822" y="646331"/>
                </a:cubicBezTo>
                <a:cubicBezTo>
                  <a:pt x="6359632" y="644625"/>
                  <a:pt x="6420334" y="639978"/>
                  <a:pt x="6302430" y="646331"/>
                </a:cubicBezTo>
                <a:cubicBezTo>
                  <a:pt x="6184526" y="652684"/>
                  <a:pt x="5832573" y="648094"/>
                  <a:pt x="5649328" y="646331"/>
                </a:cubicBezTo>
                <a:cubicBezTo>
                  <a:pt x="5466083" y="644568"/>
                  <a:pt x="5358146" y="637236"/>
                  <a:pt x="5081130" y="646331"/>
                </a:cubicBezTo>
                <a:cubicBezTo>
                  <a:pt x="4804114" y="655426"/>
                  <a:pt x="4572317" y="636836"/>
                  <a:pt x="4428028" y="646331"/>
                </a:cubicBezTo>
                <a:cubicBezTo>
                  <a:pt x="4283739" y="655826"/>
                  <a:pt x="3784330" y="667036"/>
                  <a:pt x="3605120" y="646331"/>
                </a:cubicBezTo>
                <a:cubicBezTo>
                  <a:pt x="3425910" y="625626"/>
                  <a:pt x="3276882" y="665912"/>
                  <a:pt x="3121825" y="646331"/>
                </a:cubicBezTo>
                <a:cubicBezTo>
                  <a:pt x="2966768" y="626750"/>
                  <a:pt x="2708697" y="630244"/>
                  <a:pt x="2298917" y="646331"/>
                </a:cubicBezTo>
                <a:cubicBezTo>
                  <a:pt x="1889137" y="662418"/>
                  <a:pt x="1879337" y="633448"/>
                  <a:pt x="1730719" y="646331"/>
                </a:cubicBezTo>
                <a:cubicBezTo>
                  <a:pt x="1582101" y="659214"/>
                  <a:pt x="1232830" y="671182"/>
                  <a:pt x="907811" y="646331"/>
                </a:cubicBezTo>
                <a:cubicBezTo>
                  <a:pt x="582792" y="621480"/>
                  <a:pt x="397265" y="688224"/>
                  <a:pt x="0" y="646331"/>
                </a:cubicBezTo>
                <a:cubicBezTo>
                  <a:pt x="-24607" y="455820"/>
                  <a:pt x="-24349" y="257801"/>
                  <a:pt x="0" y="0"/>
                </a:cubicBezTo>
                <a:close/>
              </a:path>
            </a:pathLst>
          </a:custGeom>
          <a:noFill/>
          <a:ln>
            <a:solidFill>
              <a:srgbClr val="003CB4"/>
            </a:solidFill>
            <a:extLst>
              <a:ext uri="{C807C97D-BFC1-408E-A445-0C87EB9F89A2}">
                <ask:lineSketchStyleProps xmlns:ask="http://schemas.microsoft.com/office/drawing/2018/sketchyshapes" sd="490488101">
                  <a:prstGeom prst="rect">
                    <a:avLst/>
                  </a:prstGeom>
                  <ask:type>
                    <ask:lineSketchFreehand/>
                  </ask:type>
                </ask:lineSketchStyleProps>
              </a:ext>
            </a:extLst>
          </a:ln>
        </p:spPr>
        <p:txBody>
          <a:bodyPr wrap="square">
            <a:spAutoFit/>
          </a:bodyPr>
          <a:lstStyle/>
          <a:p>
            <a:pPr marL="0" indent="0" algn="ctr">
              <a:buNone/>
            </a:pPr>
            <a:r>
              <a:rPr lang="de-AT" b="0" i="0" u="none" strike="noStrike" dirty="0">
                <a:effectLst/>
                <a:latin typeface="Calibri" panose="020F0502020204030204" pitchFamily="34" charset="0"/>
                <a:ea typeface="Calibri" panose="020F0502020204030204" pitchFamily="34" charset="0"/>
                <a:cs typeface="Calibri" panose="020F0502020204030204" pitchFamily="34" charset="0"/>
              </a:rPr>
              <a:t>Da der </a:t>
            </a:r>
            <a:r>
              <a:rPr lang="de-AT" b="1" i="0" u="none" strike="noStrike" dirty="0">
                <a:effectLst/>
                <a:latin typeface="Calibri" panose="020F0502020204030204" pitchFamily="34" charset="0"/>
                <a:ea typeface="Calibri" panose="020F0502020204030204" pitchFamily="34" charset="0"/>
                <a:cs typeface="Calibri" panose="020F0502020204030204" pitchFamily="34" charset="0"/>
              </a:rPr>
              <a:t>effektive Jahreszins </a:t>
            </a:r>
            <a:r>
              <a:rPr lang="de-AT" b="0" i="0" u="none" strike="noStrike" dirty="0">
                <a:effectLst/>
                <a:latin typeface="Calibri" panose="020F0502020204030204" pitchFamily="34" charset="0"/>
                <a:ea typeface="Calibri" panose="020F0502020204030204" pitchFamily="34" charset="0"/>
                <a:cs typeface="Calibri" panose="020F0502020204030204" pitchFamily="34" charset="0"/>
              </a:rPr>
              <a:t>die Gesamtkosten des Kredites bzw. der Finanzierung angibt, sollte dieser </a:t>
            </a:r>
            <a:r>
              <a:rPr lang="de-AT" b="1" i="0" u="none" strike="noStrike" dirty="0">
                <a:effectLst/>
                <a:latin typeface="Calibri" panose="020F0502020204030204" pitchFamily="34" charset="0"/>
                <a:ea typeface="Calibri" panose="020F0502020204030204" pitchFamily="34" charset="0"/>
                <a:cs typeface="Calibri" panose="020F0502020204030204" pitchFamily="34" charset="0"/>
              </a:rPr>
              <a:t>zum Vergleich </a:t>
            </a:r>
            <a:r>
              <a:rPr lang="de-AT" b="0" i="0" u="none" strike="noStrike" dirty="0">
                <a:effectLst/>
                <a:latin typeface="Calibri" panose="020F0502020204030204" pitchFamily="34" charset="0"/>
                <a:ea typeface="Calibri" panose="020F0502020204030204" pitchFamily="34" charset="0"/>
                <a:cs typeface="Calibri" panose="020F0502020204030204" pitchFamily="34" charset="0"/>
              </a:rPr>
              <a:t>von verschiedenen Kreditangeboten herangezogen werden.</a:t>
            </a:r>
            <a:endParaRPr lang="de-DE" dirty="0">
              <a:latin typeface="Calibri" panose="020F0502020204030204" pitchFamily="34" charset="0"/>
              <a:ea typeface="Calibri" panose="020F0502020204030204" pitchFamily="34" charset="0"/>
              <a:cs typeface="Calibri" panose="020F0502020204030204" pitchFamily="34" charset="0"/>
            </a:endParaRPr>
          </a:p>
        </p:txBody>
      </p:sp>
      <p:pic>
        <p:nvPicPr>
          <p:cNvPr id="9" name="Grafik 8" descr="Eine Glühlampe">
            <a:extLst>
              <a:ext uri="{FF2B5EF4-FFF2-40B4-BE49-F238E27FC236}">
                <a16:creationId xmlns:a16="http://schemas.microsoft.com/office/drawing/2014/main" id="{A79A947B-4CFD-F0FA-7895-8FE622D34B5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90636" y="5029566"/>
            <a:ext cx="675933" cy="675933"/>
          </a:xfrm>
          <a:prstGeom prst="rect">
            <a:avLst/>
          </a:prstGeom>
        </p:spPr>
      </p:pic>
      <p:graphicFrame>
        <p:nvGraphicFramePr>
          <p:cNvPr id="12" name="Tabelle 11">
            <a:extLst>
              <a:ext uri="{FF2B5EF4-FFF2-40B4-BE49-F238E27FC236}">
                <a16:creationId xmlns:a16="http://schemas.microsoft.com/office/drawing/2014/main" id="{6DD050EB-9058-3802-A171-B3895ABE3BE2}"/>
              </a:ext>
            </a:extLst>
          </p:cNvPr>
          <p:cNvGraphicFramePr>
            <a:graphicFrameLocks noGrp="1"/>
          </p:cNvGraphicFramePr>
          <p:nvPr>
            <p:extLst>
              <p:ext uri="{D42A27DB-BD31-4B8C-83A1-F6EECF244321}">
                <p14:modId xmlns:p14="http://schemas.microsoft.com/office/powerpoint/2010/main" val="4279902269"/>
              </p:ext>
            </p:extLst>
          </p:nvPr>
        </p:nvGraphicFramePr>
        <p:xfrm>
          <a:off x="3621445" y="3554552"/>
          <a:ext cx="8109824" cy="1381760"/>
        </p:xfrm>
        <a:graphic>
          <a:graphicData uri="http://schemas.openxmlformats.org/drawingml/2006/table">
            <a:tbl>
              <a:tblPr firstRow="1" bandRow="1">
                <a:tableStyleId>{5C22544A-7EE6-4342-B048-85BDC9FD1C3A}</a:tableStyleId>
              </a:tblPr>
              <a:tblGrid>
                <a:gridCol w="1768352">
                  <a:extLst>
                    <a:ext uri="{9D8B030D-6E8A-4147-A177-3AD203B41FA5}">
                      <a16:colId xmlns:a16="http://schemas.microsoft.com/office/drawing/2014/main" val="1256279471"/>
                    </a:ext>
                  </a:extLst>
                </a:gridCol>
                <a:gridCol w="1432421">
                  <a:extLst>
                    <a:ext uri="{9D8B030D-6E8A-4147-A177-3AD203B41FA5}">
                      <a16:colId xmlns:a16="http://schemas.microsoft.com/office/drawing/2014/main" val="3464442813"/>
                    </a:ext>
                  </a:extLst>
                </a:gridCol>
                <a:gridCol w="1320800">
                  <a:extLst>
                    <a:ext uri="{9D8B030D-6E8A-4147-A177-3AD203B41FA5}">
                      <a16:colId xmlns:a16="http://schemas.microsoft.com/office/drawing/2014/main" val="2017981623"/>
                    </a:ext>
                  </a:extLst>
                </a:gridCol>
                <a:gridCol w="3588251">
                  <a:extLst>
                    <a:ext uri="{9D8B030D-6E8A-4147-A177-3AD203B41FA5}">
                      <a16:colId xmlns:a16="http://schemas.microsoft.com/office/drawing/2014/main" val="3925644920"/>
                    </a:ext>
                  </a:extLst>
                </a:gridCol>
              </a:tblGrid>
              <a:tr h="370840">
                <a:tc>
                  <a:txBody>
                    <a:bodyPr/>
                    <a:lstStyle/>
                    <a:p>
                      <a:r>
                        <a:rPr lang="de-AT" dirty="0"/>
                        <a:t>Kreditangebot</a:t>
                      </a:r>
                    </a:p>
                  </a:txBody>
                  <a:tcPr>
                    <a:solidFill>
                      <a:srgbClr val="002060"/>
                    </a:solidFill>
                  </a:tcPr>
                </a:tc>
                <a:tc>
                  <a:txBody>
                    <a:bodyPr/>
                    <a:lstStyle/>
                    <a:p>
                      <a:r>
                        <a:rPr lang="de-AT" dirty="0"/>
                        <a:t>Nominalzins</a:t>
                      </a:r>
                    </a:p>
                  </a:txBody>
                  <a:tcPr>
                    <a:solidFill>
                      <a:srgbClr val="002060"/>
                    </a:solidFill>
                  </a:tcPr>
                </a:tc>
                <a:tc>
                  <a:txBody>
                    <a:bodyPr/>
                    <a:lstStyle/>
                    <a:p>
                      <a:r>
                        <a:rPr lang="de-AT" dirty="0"/>
                        <a:t>Effektivzins</a:t>
                      </a:r>
                    </a:p>
                  </a:txBody>
                  <a:tcPr>
                    <a:solidFill>
                      <a:srgbClr val="002060"/>
                    </a:solidFill>
                  </a:tcPr>
                </a:tc>
                <a:tc>
                  <a:txBody>
                    <a:bodyPr/>
                    <a:lstStyle/>
                    <a:p>
                      <a:r>
                        <a:rPr lang="de-AT" dirty="0"/>
                        <a:t>Besonderheiten</a:t>
                      </a:r>
                    </a:p>
                  </a:txBody>
                  <a:tcPr>
                    <a:solidFill>
                      <a:srgbClr val="002060"/>
                    </a:solidFill>
                  </a:tcPr>
                </a:tc>
                <a:extLst>
                  <a:ext uri="{0D108BD9-81ED-4DB2-BD59-A6C34878D82A}">
                    <a16:rowId xmlns:a16="http://schemas.microsoft.com/office/drawing/2014/main" val="698938599"/>
                  </a:ext>
                </a:extLst>
              </a:tr>
              <a:tr h="370840">
                <a:tc>
                  <a:txBody>
                    <a:bodyPr/>
                    <a:lstStyle/>
                    <a:p>
                      <a:r>
                        <a:rPr lang="de-AT" dirty="0"/>
                        <a:t>Angebot A</a:t>
                      </a:r>
                    </a:p>
                  </a:txBody>
                  <a:tcPr>
                    <a:solidFill>
                      <a:srgbClr val="97BAFF"/>
                    </a:solidFill>
                  </a:tcPr>
                </a:tc>
                <a:tc>
                  <a:txBody>
                    <a:bodyPr/>
                    <a:lstStyle/>
                    <a:p>
                      <a:r>
                        <a:rPr lang="de-AT" dirty="0"/>
                        <a:t>4,8%</a:t>
                      </a:r>
                    </a:p>
                  </a:txBody>
                  <a:tcPr>
                    <a:solidFill>
                      <a:srgbClr val="97BAFF"/>
                    </a:solidFill>
                  </a:tcPr>
                </a:tc>
                <a:tc>
                  <a:txBody>
                    <a:bodyPr/>
                    <a:lstStyle/>
                    <a:p>
                      <a:r>
                        <a:rPr lang="de-AT" dirty="0"/>
                        <a:t>5,6%</a:t>
                      </a:r>
                    </a:p>
                  </a:txBody>
                  <a:tcPr>
                    <a:solidFill>
                      <a:srgbClr val="97BAFF"/>
                    </a:solidFill>
                  </a:tcPr>
                </a:tc>
                <a:tc>
                  <a:txBody>
                    <a:bodyPr/>
                    <a:lstStyle/>
                    <a:p>
                      <a:r>
                        <a:rPr lang="de-AT" dirty="0"/>
                        <a:t>Bearbeitungsgebühr: 300,00 Euro </a:t>
                      </a:r>
                    </a:p>
                    <a:p>
                      <a:r>
                        <a:rPr lang="de-AT" dirty="0"/>
                        <a:t>Monatliche Kontogebühr: 5,00 Euro</a:t>
                      </a:r>
                    </a:p>
                  </a:txBody>
                  <a:tcPr>
                    <a:solidFill>
                      <a:srgbClr val="97BAFF"/>
                    </a:solidFill>
                  </a:tcPr>
                </a:tc>
                <a:extLst>
                  <a:ext uri="{0D108BD9-81ED-4DB2-BD59-A6C34878D82A}">
                    <a16:rowId xmlns:a16="http://schemas.microsoft.com/office/drawing/2014/main" val="4181056916"/>
                  </a:ext>
                </a:extLst>
              </a:tr>
              <a:tr h="370840">
                <a:tc>
                  <a:txBody>
                    <a:bodyPr/>
                    <a:lstStyle/>
                    <a:p>
                      <a:r>
                        <a:rPr lang="de-AT" dirty="0"/>
                        <a:t>Angebot B</a:t>
                      </a:r>
                    </a:p>
                  </a:txBody>
                  <a:tcPr>
                    <a:solidFill>
                      <a:srgbClr val="C5D8FF"/>
                    </a:solidFill>
                  </a:tcPr>
                </a:tc>
                <a:tc>
                  <a:txBody>
                    <a:bodyPr/>
                    <a:lstStyle/>
                    <a:p>
                      <a:r>
                        <a:rPr lang="de-AT" dirty="0"/>
                        <a:t>5,0%</a:t>
                      </a:r>
                    </a:p>
                  </a:txBody>
                  <a:tcPr>
                    <a:solidFill>
                      <a:srgbClr val="C5D8FF"/>
                    </a:solidFill>
                  </a:tcPr>
                </a:tc>
                <a:tc>
                  <a:txBody>
                    <a:bodyPr/>
                    <a:lstStyle/>
                    <a:p>
                      <a:r>
                        <a:rPr lang="de-AT" dirty="0"/>
                        <a:t>5,0%</a:t>
                      </a:r>
                    </a:p>
                  </a:txBody>
                  <a:tcPr>
                    <a:solidFill>
                      <a:srgbClr val="C5D8FF"/>
                    </a:solidFill>
                  </a:tcPr>
                </a:tc>
                <a:tc>
                  <a:txBody>
                    <a:bodyPr/>
                    <a:lstStyle/>
                    <a:p>
                      <a:r>
                        <a:rPr lang="de-AT" dirty="0"/>
                        <a:t>Keine zusätzlichen Kosten</a:t>
                      </a:r>
                    </a:p>
                  </a:txBody>
                  <a:tcPr>
                    <a:solidFill>
                      <a:srgbClr val="C5D8FF"/>
                    </a:solidFill>
                  </a:tcPr>
                </a:tc>
                <a:extLst>
                  <a:ext uri="{0D108BD9-81ED-4DB2-BD59-A6C34878D82A}">
                    <a16:rowId xmlns:a16="http://schemas.microsoft.com/office/drawing/2014/main" val="4148223978"/>
                  </a:ext>
                </a:extLst>
              </a:tr>
            </a:tbl>
          </a:graphicData>
        </a:graphic>
      </p:graphicFrame>
      <p:pic>
        <p:nvPicPr>
          <p:cNvPr id="13" name="Grafik 12" descr="Kind mit kurzen Haaren">
            <a:extLst>
              <a:ext uri="{FF2B5EF4-FFF2-40B4-BE49-F238E27FC236}">
                <a16:creationId xmlns:a16="http://schemas.microsoft.com/office/drawing/2014/main" id="{B2567B0F-26CC-C280-09A8-82FF960B76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80018" y="3877032"/>
            <a:ext cx="830872" cy="966818"/>
          </a:xfrm>
          <a:prstGeom prst="rect">
            <a:avLst/>
          </a:prstGeom>
        </p:spPr>
      </p:pic>
      <p:pic>
        <p:nvPicPr>
          <p:cNvPr id="14" name="Grafik 13" descr="Mann im Polohemd">
            <a:extLst>
              <a:ext uri="{FF2B5EF4-FFF2-40B4-BE49-F238E27FC236}">
                <a16:creationId xmlns:a16="http://schemas.microsoft.com/office/drawing/2014/main" id="{5F77EBD1-B993-D01B-5838-803AA5176EA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6401" y="4674326"/>
            <a:ext cx="1583598" cy="1538041"/>
          </a:xfrm>
          <a:prstGeom prst="rect">
            <a:avLst/>
          </a:prstGeom>
        </p:spPr>
      </p:pic>
      <p:pic>
        <p:nvPicPr>
          <p:cNvPr id="18" name="Grafik 17" descr="Eine Wolken-Gedankenblase">
            <a:extLst>
              <a:ext uri="{FF2B5EF4-FFF2-40B4-BE49-F238E27FC236}">
                <a16:creationId xmlns:a16="http://schemas.microsoft.com/office/drawing/2014/main" id="{095FF98A-D9BC-3A69-F4E8-1D9C9C536B7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rot="20884695">
            <a:off x="1124682" y="2746555"/>
            <a:ext cx="2496763" cy="1641930"/>
          </a:xfrm>
          <a:prstGeom prst="rect">
            <a:avLst/>
          </a:prstGeom>
        </p:spPr>
      </p:pic>
      <p:pic>
        <p:nvPicPr>
          <p:cNvPr id="23" name="Grafik 22" descr="Ein verwirrtes Gesicht">
            <a:extLst>
              <a:ext uri="{FF2B5EF4-FFF2-40B4-BE49-F238E27FC236}">
                <a16:creationId xmlns:a16="http://schemas.microsoft.com/office/drawing/2014/main" id="{CE229088-2BE9-3F4C-2CD3-3A1D98C623C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06805" y="4175743"/>
            <a:ext cx="466676" cy="583345"/>
          </a:xfrm>
          <a:prstGeom prst="rect">
            <a:avLst/>
          </a:prstGeom>
        </p:spPr>
      </p:pic>
      <p:sp>
        <p:nvSpPr>
          <p:cNvPr id="24" name="Textfeld 23">
            <a:extLst>
              <a:ext uri="{FF2B5EF4-FFF2-40B4-BE49-F238E27FC236}">
                <a16:creationId xmlns:a16="http://schemas.microsoft.com/office/drawing/2014/main" id="{29DDDA2C-44DD-4F82-D1CA-64B813F1A591}"/>
              </a:ext>
            </a:extLst>
          </p:cNvPr>
          <p:cNvSpPr txBox="1"/>
          <p:nvPr/>
        </p:nvSpPr>
        <p:spPr>
          <a:xfrm rot="20884695">
            <a:off x="1497098" y="3071298"/>
            <a:ext cx="1833248" cy="923330"/>
          </a:xfrm>
          <a:prstGeom prst="rect">
            <a:avLst/>
          </a:prstGeom>
          <a:noFill/>
        </p:spPr>
        <p:txBody>
          <a:bodyPr wrap="square" rtlCol="0">
            <a:spAutoFit/>
          </a:bodyPr>
          <a:lstStyle/>
          <a:p>
            <a:pPr algn="ctr"/>
            <a:r>
              <a:rPr lang="de-AT" b="1" dirty="0"/>
              <a:t>Welchen Zinssatz sollte ich vergleichen?</a:t>
            </a:r>
          </a:p>
        </p:txBody>
      </p:sp>
      <p:sp>
        <p:nvSpPr>
          <p:cNvPr id="25" name="Textfeld 24">
            <a:extLst>
              <a:ext uri="{FF2B5EF4-FFF2-40B4-BE49-F238E27FC236}">
                <a16:creationId xmlns:a16="http://schemas.microsoft.com/office/drawing/2014/main" id="{FD230A17-7B0F-A949-BEAA-E68334E62E27}"/>
              </a:ext>
            </a:extLst>
          </p:cNvPr>
          <p:cNvSpPr txBox="1"/>
          <p:nvPr/>
        </p:nvSpPr>
        <p:spPr>
          <a:xfrm>
            <a:off x="3621445" y="2706917"/>
            <a:ext cx="8109824" cy="646331"/>
          </a:xfrm>
          <a:custGeom>
            <a:avLst/>
            <a:gdLst>
              <a:gd name="connsiteX0" fmla="*/ 0 w 8109824"/>
              <a:gd name="connsiteY0" fmla="*/ 0 h 646331"/>
              <a:gd name="connsiteX1" fmla="*/ 432524 w 8109824"/>
              <a:gd name="connsiteY1" fmla="*/ 0 h 646331"/>
              <a:gd name="connsiteX2" fmla="*/ 865048 w 8109824"/>
              <a:gd name="connsiteY2" fmla="*/ 0 h 646331"/>
              <a:gd name="connsiteX3" fmla="*/ 1621965 w 8109824"/>
              <a:gd name="connsiteY3" fmla="*/ 0 h 646331"/>
              <a:gd name="connsiteX4" fmla="*/ 2135587 w 8109824"/>
              <a:gd name="connsiteY4" fmla="*/ 0 h 646331"/>
              <a:gd name="connsiteX5" fmla="*/ 2568111 w 8109824"/>
              <a:gd name="connsiteY5" fmla="*/ 0 h 646331"/>
              <a:gd name="connsiteX6" fmla="*/ 3243930 w 8109824"/>
              <a:gd name="connsiteY6" fmla="*/ 0 h 646331"/>
              <a:gd name="connsiteX7" fmla="*/ 4081945 w 8109824"/>
              <a:gd name="connsiteY7" fmla="*/ 0 h 646331"/>
              <a:gd name="connsiteX8" fmla="*/ 4676665 w 8109824"/>
              <a:gd name="connsiteY8" fmla="*/ 0 h 646331"/>
              <a:gd name="connsiteX9" fmla="*/ 5190287 w 8109824"/>
              <a:gd name="connsiteY9" fmla="*/ 0 h 646331"/>
              <a:gd name="connsiteX10" fmla="*/ 5947204 w 8109824"/>
              <a:gd name="connsiteY10" fmla="*/ 0 h 646331"/>
              <a:gd name="connsiteX11" fmla="*/ 6704121 w 8109824"/>
              <a:gd name="connsiteY11" fmla="*/ 0 h 646331"/>
              <a:gd name="connsiteX12" fmla="*/ 7379940 w 8109824"/>
              <a:gd name="connsiteY12" fmla="*/ 0 h 646331"/>
              <a:gd name="connsiteX13" fmla="*/ 8109824 w 8109824"/>
              <a:gd name="connsiteY13" fmla="*/ 0 h 646331"/>
              <a:gd name="connsiteX14" fmla="*/ 8109824 w 8109824"/>
              <a:gd name="connsiteY14" fmla="*/ 646331 h 646331"/>
              <a:gd name="connsiteX15" fmla="*/ 7596202 w 8109824"/>
              <a:gd name="connsiteY15" fmla="*/ 646331 h 646331"/>
              <a:gd name="connsiteX16" fmla="*/ 6920383 w 8109824"/>
              <a:gd name="connsiteY16" fmla="*/ 646331 h 646331"/>
              <a:gd name="connsiteX17" fmla="*/ 6163466 w 8109824"/>
              <a:gd name="connsiteY17" fmla="*/ 646331 h 646331"/>
              <a:gd name="connsiteX18" fmla="*/ 5325451 w 8109824"/>
              <a:gd name="connsiteY18" fmla="*/ 646331 h 646331"/>
              <a:gd name="connsiteX19" fmla="*/ 4892927 w 8109824"/>
              <a:gd name="connsiteY19" fmla="*/ 646331 h 646331"/>
              <a:gd name="connsiteX20" fmla="*/ 4217108 w 8109824"/>
              <a:gd name="connsiteY20" fmla="*/ 646331 h 646331"/>
              <a:gd name="connsiteX21" fmla="*/ 3703486 w 8109824"/>
              <a:gd name="connsiteY21" fmla="*/ 646331 h 646331"/>
              <a:gd name="connsiteX22" fmla="*/ 3270962 w 8109824"/>
              <a:gd name="connsiteY22" fmla="*/ 646331 h 646331"/>
              <a:gd name="connsiteX23" fmla="*/ 2514045 w 8109824"/>
              <a:gd name="connsiteY23" fmla="*/ 646331 h 646331"/>
              <a:gd name="connsiteX24" fmla="*/ 2081521 w 8109824"/>
              <a:gd name="connsiteY24" fmla="*/ 646331 h 646331"/>
              <a:gd name="connsiteX25" fmla="*/ 1405703 w 8109824"/>
              <a:gd name="connsiteY25" fmla="*/ 646331 h 646331"/>
              <a:gd name="connsiteX26" fmla="*/ 0 w 8109824"/>
              <a:gd name="connsiteY26" fmla="*/ 646331 h 646331"/>
              <a:gd name="connsiteX27" fmla="*/ 0 w 8109824"/>
              <a:gd name="connsiteY27" fmla="*/ 0 h 6463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8109824" h="646331" fill="none" extrusionOk="0">
                <a:moveTo>
                  <a:pt x="0" y="0"/>
                </a:moveTo>
                <a:cubicBezTo>
                  <a:pt x="89525" y="-21602"/>
                  <a:pt x="311979" y="5781"/>
                  <a:pt x="432524" y="0"/>
                </a:cubicBezTo>
                <a:cubicBezTo>
                  <a:pt x="553069" y="-5781"/>
                  <a:pt x="726138" y="10012"/>
                  <a:pt x="865048" y="0"/>
                </a:cubicBezTo>
                <a:cubicBezTo>
                  <a:pt x="1003958" y="-10012"/>
                  <a:pt x="1440602" y="10905"/>
                  <a:pt x="1621965" y="0"/>
                </a:cubicBezTo>
                <a:cubicBezTo>
                  <a:pt x="1803328" y="-10905"/>
                  <a:pt x="1934183" y="19993"/>
                  <a:pt x="2135587" y="0"/>
                </a:cubicBezTo>
                <a:cubicBezTo>
                  <a:pt x="2336991" y="-19993"/>
                  <a:pt x="2466140" y="17654"/>
                  <a:pt x="2568111" y="0"/>
                </a:cubicBezTo>
                <a:cubicBezTo>
                  <a:pt x="2670082" y="-17654"/>
                  <a:pt x="3063031" y="21451"/>
                  <a:pt x="3243930" y="0"/>
                </a:cubicBezTo>
                <a:cubicBezTo>
                  <a:pt x="3424829" y="-21451"/>
                  <a:pt x="3776004" y="-35062"/>
                  <a:pt x="4081945" y="0"/>
                </a:cubicBezTo>
                <a:cubicBezTo>
                  <a:pt x="4387886" y="35062"/>
                  <a:pt x="4463925" y="27904"/>
                  <a:pt x="4676665" y="0"/>
                </a:cubicBezTo>
                <a:cubicBezTo>
                  <a:pt x="4889405" y="-27904"/>
                  <a:pt x="4991755" y="-15959"/>
                  <a:pt x="5190287" y="0"/>
                </a:cubicBezTo>
                <a:cubicBezTo>
                  <a:pt x="5388819" y="15959"/>
                  <a:pt x="5626472" y="-32095"/>
                  <a:pt x="5947204" y="0"/>
                </a:cubicBezTo>
                <a:cubicBezTo>
                  <a:pt x="6267936" y="32095"/>
                  <a:pt x="6480458" y="35572"/>
                  <a:pt x="6704121" y="0"/>
                </a:cubicBezTo>
                <a:cubicBezTo>
                  <a:pt x="6927784" y="-35572"/>
                  <a:pt x="7075434" y="-10362"/>
                  <a:pt x="7379940" y="0"/>
                </a:cubicBezTo>
                <a:cubicBezTo>
                  <a:pt x="7684446" y="10362"/>
                  <a:pt x="7881386" y="-31468"/>
                  <a:pt x="8109824" y="0"/>
                </a:cubicBezTo>
                <a:cubicBezTo>
                  <a:pt x="8078722" y="147822"/>
                  <a:pt x="8134341" y="389029"/>
                  <a:pt x="8109824" y="646331"/>
                </a:cubicBezTo>
                <a:cubicBezTo>
                  <a:pt x="7943902" y="646789"/>
                  <a:pt x="7781039" y="662027"/>
                  <a:pt x="7596202" y="646331"/>
                </a:cubicBezTo>
                <a:cubicBezTo>
                  <a:pt x="7411365" y="630635"/>
                  <a:pt x="7087941" y="658866"/>
                  <a:pt x="6920383" y="646331"/>
                </a:cubicBezTo>
                <a:cubicBezTo>
                  <a:pt x="6752825" y="633796"/>
                  <a:pt x="6463883" y="658514"/>
                  <a:pt x="6163466" y="646331"/>
                </a:cubicBezTo>
                <a:cubicBezTo>
                  <a:pt x="5863049" y="634148"/>
                  <a:pt x="5606017" y="667025"/>
                  <a:pt x="5325451" y="646331"/>
                </a:cubicBezTo>
                <a:cubicBezTo>
                  <a:pt x="5044885" y="625637"/>
                  <a:pt x="4994534" y="655972"/>
                  <a:pt x="4892927" y="646331"/>
                </a:cubicBezTo>
                <a:cubicBezTo>
                  <a:pt x="4791320" y="636690"/>
                  <a:pt x="4403745" y="626361"/>
                  <a:pt x="4217108" y="646331"/>
                </a:cubicBezTo>
                <a:cubicBezTo>
                  <a:pt x="4030471" y="666301"/>
                  <a:pt x="3859747" y="647483"/>
                  <a:pt x="3703486" y="646331"/>
                </a:cubicBezTo>
                <a:cubicBezTo>
                  <a:pt x="3547225" y="645179"/>
                  <a:pt x="3382804" y="650083"/>
                  <a:pt x="3270962" y="646331"/>
                </a:cubicBezTo>
                <a:cubicBezTo>
                  <a:pt x="3159120" y="642579"/>
                  <a:pt x="2841900" y="637671"/>
                  <a:pt x="2514045" y="646331"/>
                </a:cubicBezTo>
                <a:cubicBezTo>
                  <a:pt x="2186190" y="654991"/>
                  <a:pt x="2279329" y="634565"/>
                  <a:pt x="2081521" y="646331"/>
                </a:cubicBezTo>
                <a:cubicBezTo>
                  <a:pt x="1883713" y="658097"/>
                  <a:pt x="1616410" y="621881"/>
                  <a:pt x="1405703" y="646331"/>
                </a:cubicBezTo>
                <a:cubicBezTo>
                  <a:pt x="1194996" y="670781"/>
                  <a:pt x="690319" y="590478"/>
                  <a:pt x="0" y="646331"/>
                </a:cubicBezTo>
                <a:cubicBezTo>
                  <a:pt x="-6805" y="388062"/>
                  <a:pt x="6970" y="142418"/>
                  <a:pt x="0" y="0"/>
                </a:cubicBezTo>
                <a:close/>
              </a:path>
              <a:path w="8109824" h="646331" stroke="0" extrusionOk="0">
                <a:moveTo>
                  <a:pt x="0" y="0"/>
                </a:moveTo>
                <a:cubicBezTo>
                  <a:pt x="276803" y="-8872"/>
                  <a:pt x="524553" y="979"/>
                  <a:pt x="675819" y="0"/>
                </a:cubicBezTo>
                <a:cubicBezTo>
                  <a:pt x="827085" y="-979"/>
                  <a:pt x="1086271" y="5169"/>
                  <a:pt x="1270539" y="0"/>
                </a:cubicBezTo>
                <a:cubicBezTo>
                  <a:pt x="1454807" y="-5169"/>
                  <a:pt x="1802353" y="39950"/>
                  <a:pt x="2108554" y="0"/>
                </a:cubicBezTo>
                <a:cubicBezTo>
                  <a:pt x="2414756" y="-39950"/>
                  <a:pt x="2764441" y="-30838"/>
                  <a:pt x="2946569" y="0"/>
                </a:cubicBezTo>
                <a:cubicBezTo>
                  <a:pt x="3128697" y="30838"/>
                  <a:pt x="3484061" y="-4790"/>
                  <a:pt x="3703486" y="0"/>
                </a:cubicBezTo>
                <a:cubicBezTo>
                  <a:pt x="3922911" y="4790"/>
                  <a:pt x="4243459" y="15963"/>
                  <a:pt x="4460403" y="0"/>
                </a:cubicBezTo>
                <a:cubicBezTo>
                  <a:pt x="4677347" y="-15963"/>
                  <a:pt x="4826469" y="5075"/>
                  <a:pt x="5055124" y="0"/>
                </a:cubicBezTo>
                <a:cubicBezTo>
                  <a:pt x="5283779" y="-5075"/>
                  <a:pt x="5429877" y="-846"/>
                  <a:pt x="5649844" y="0"/>
                </a:cubicBezTo>
                <a:cubicBezTo>
                  <a:pt x="5869811" y="846"/>
                  <a:pt x="6037229" y="-9555"/>
                  <a:pt x="6163466" y="0"/>
                </a:cubicBezTo>
                <a:cubicBezTo>
                  <a:pt x="6289703" y="9555"/>
                  <a:pt x="6469320" y="-12578"/>
                  <a:pt x="6677088" y="0"/>
                </a:cubicBezTo>
                <a:cubicBezTo>
                  <a:pt x="6884856" y="12578"/>
                  <a:pt x="7296037" y="2311"/>
                  <a:pt x="7515104" y="0"/>
                </a:cubicBezTo>
                <a:cubicBezTo>
                  <a:pt x="7734171" y="-2311"/>
                  <a:pt x="7955212" y="19544"/>
                  <a:pt x="8109824" y="0"/>
                </a:cubicBezTo>
                <a:cubicBezTo>
                  <a:pt x="8103724" y="134729"/>
                  <a:pt x="8080263" y="476961"/>
                  <a:pt x="8109824" y="646331"/>
                </a:cubicBezTo>
                <a:cubicBezTo>
                  <a:pt x="7820286" y="666604"/>
                  <a:pt x="7719511" y="640253"/>
                  <a:pt x="7434005" y="646331"/>
                </a:cubicBezTo>
                <a:cubicBezTo>
                  <a:pt x="7148499" y="652409"/>
                  <a:pt x="7144992" y="658480"/>
                  <a:pt x="6920383" y="646331"/>
                </a:cubicBezTo>
                <a:cubicBezTo>
                  <a:pt x="6695774" y="634182"/>
                  <a:pt x="6274691" y="673586"/>
                  <a:pt x="6082368" y="646331"/>
                </a:cubicBezTo>
                <a:cubicBezTo>
                  <a:pt x="5890045" y="619076"/>
                  <a:pt x="5762215" y="644573"/>
                  <a:pt x="5487648" y="646331"/>
                </a:cubicBezTo>
                <a:cubicBezTo>
                  <a:pt x="5213081" y="648089"/>
                  <a:pt x="5135457" y="624920"/>
                  <a:pt x="4892927" y="646331"/>
                </a:cubicBezTo>
                <a:cubicBezTo>
                  <a:pt x="4650397" y="667742"/>
                  <a:pt x="4583350" y="651522"/>
                  <a:pt x="4460403" y="646331"/>
                </a:cubicBezTo>
                <a:cubicBezTo>
                  <a:pt x="4337456" y="641140"/>
                  <a:pt x="3941596" y="613699"/>
                  <a:pt x="3622388" y="646331"/>
                </a:cubicBezTo>
                <a:cubicBezTo>
                  <a:pt x="3303181" y="678963"/>
                  <a:pt x="3193310" y="655396"/>
                  <a:pt x="3027668" y="646331"/>
                </a:cubicBezTo>
                <a:cubicBezTo>
                  <a:pt x="2862026" y="637266"/>
                  <a:pt x="2556256" y="628342"/>
                  <a:pt x="2270751" y="646331"/>
                </a:cubicBezTo>
                <a:cubicBezTo>
                  <a:pt x="1985246" y="664320"/>
                  <a:pt x="1862947" y="638574"/>
                  <a:pt x="1757129" y="646331"/>
                </a:cubicBezTo>
                <a:cubicBezTo>
                  <a:pt x="1651311" y="654088"/>
                  <a:pt x="1374663" y="679748"/>
                  <a:pt x="1081310" y="646331"/>
                </a:cubicBezTo>
                <a:cubicBezTo>
                  <a:pt x="787957" y="612914"/>
                  <a:pt x="509625" y="646338"/>
                  <a:pt x="0" y="646331"/>
                </a:cubicBezTo>
                <a:cubicBezTo>
                  <a:pt x="-14756" y="375382"/>
                  <a:pt x="8063" y="234791"/>
                  <a:pt x="0" y="0"/>
                </a:cubicBezTo>
                <a:close/>
              </a:path>
            </a:pathLst>
          </a:custGeom>
          <a:solidFill>
            <a:srgbClr val="C5D8FF"/>
          </a:solidFill>
          <a:ln>
            <a:solidFill>
              <a:srgbClr val="003CB4"/>
            </a:solidFill>
            <a:extLst>
              <a:ext uri="{C807C97D-BFC1-408E-A445-0C87EB9F89A2}">
                <ask:lineSketchStyleProps xmlns:ask="http://schemas.microsoft.com/office/drawing/2018/sketchyshapes" sd="3621754562">
                  <a:prstGeom prst="rect">
                    <a:avLst/>
                  </a:prstGeom>
                  <ask:type>
                    <ask:lineSketchFreehand/>
                  </ask:type>
                </ask:lineSketchStyleProps>
              </a:ext>
            </a:extLst>
          </a:ln>
        </p:spPr>
        <p:txBody>
          <a:bodyPr wrap="square" rtlCol="0">
            <a:spAutoFit/>
          </a:bodyPr>
          <a:lstStyle/>
          <a:p>
            <a:r>
              <a:rPr lang="de-AT" b="1" dirty="0"/>
              <a:t>Thomas Klee erhält auf Anfrage von der Bank zwei Angebote für die Finanzierung seines Autos. Für welches sollte er sich entscheiden?</a:t>
            </a:r>
          </a:p>
        </p:txBody>
      </p:sp>
      <p:sp>
        <p:nvSpPr>
          <p:cNvPr id="26" name="Textfeld 25">
            <a:extLst>
              <a:ext uri="{FF2B5EF4-FFF2-40B4-BE49-F238E27FC236}">
                <a16:creationId xmlns:a16="http://schemas.microsoft.com/office/drawing/2014/main" id="{8544F407-E9C4-3331-D37A-00FFB356E424}"/>
              </a:ext>
            </a:extLst>
          </p:cNvPr>
          <p:cNvSpPr txBox="1"/>
          <p:nvPr/>
        </p:nvSpPr>
        <p:spPr>
          <a:xfrm>
            <a:off x="2960003" y="5896315"/>
            <a:ext cx="9144914" cy="369332"/>
          </a:xfrm>
          <a:custGeom>
            <a:avLst/>
            <a:gdLst>
              <a:gd name="connsiteX0" fmla="*/ 0 w 9144914"/>
              <a:gd name="connsiteY0" fmla="*/ 0 h 369332"/>
              <a:gd name="connsiteX1" fmla="*/ 836106 w 9144914"/>
              <a:gd name="connsiteY1" fmla="*/ 0 h 369332"/>
              <a:gd name="connsiteX2" fmla="*/ 1489315 w 9144914"/>
              <a:gd name="connsiteY2" fmla="*/ 0 h 369332"/>
              <a:gd name="connsiteX3" fmla="*/ 2325421 w 9144914"/>
              <a:gd name="connsiteY3" fmla="*/ 0 h 369332"/>
              <a:gd name="connsiteX4" fmla="*/ 2887180 w 9144914"/>
              <a:gd name="connsiteY4" fmla="*/ 0 h 369332"/>
              <a:gd name="connsiteX5" fmla="*/ 3357490 w 9144914"/>
              <a:gd name="connsiteY5" fmla="*/ 0 h 369332"/>
              <a:gd name="connsiteX6" fmla="*/ 4102147 w 9144914"/>
              <a:gd name="connsiteY6" fmla="*/ 0 h 369332"/>
              <a:gd name="connsiteX7" fmla="*/ 4846804 w 9144914"/>
              <a:gd name="connsiteY7" fmla="*/ 0 h 369332"/>
              <a:gd name="connsiteX8" fmla="*/ 5500013 w 9144914"/>
              <a:gd name="connsiteY8" fmla="*/ 0 h 369332"/>
              <a:gd name="connsiteX9" fmla="*/ 6061772 w 9144914"/>
              <a:gd name="connsiteY9" fmla="*/ 0 h 369332"/>
              <a:gd name="connsiteX10" fmla="*/ 6806429 w 9144914"/>
              <a:gd name="connsiteY10" fmla="*/ 0 h 369332"/>
              <a:gd name="connsiteX11" fmla="*/ 7642535 w 9144914"/>
              <a:gd name="connsiteY11" fmla="*/ 0 h 369332"/>
              <a:gd name="connsiteX12" fmla="*/ 8295743 w 9144914"/>
              <a:gd name="connsiteY12" fmla="*/ 0 h 369332"/>
              <a:gd name="connsiteX13" fmla="*/ 9144914 w 9144914"/>
              <a:gd name="connsiteY13" fmla="*/ 0 h 369332"/>
              <a:gd name="connsiteX14" fmla="*/ 9144914 w 9144914"/>
              <a:gd name="connsiteY14" fmla="*/ 369332 h 369332"/>
              <a:gd name="connsiteX15" fmla="*/ 8583155 w 9144914"/>
              <a:gd name="connsiteY15" fmla="*/ 369332 h 369332"/>
              <a:gd name="connsiteX16" fmla="*/ 7929947 w 9144914"/>
              <a:gd name="connsiteY16" fmla="*/ 369332 h 369332"/>
              <a:gd name="connsiteX17" fmla="*/ 7459637 w 9144914"/>
              <a:gd name="connsiteY17" fmla="*/ 369332 h 369332"/>
              <a:gd name="connsiteX18" fmla="*/ 7080776 w 9144914"/>
              <a:gd name="connsiteY18" fmla="*/ 369332 h 369332"/>
              <a:gd name="connsiteX19" fmla="*/ 6336119 w 9144914"/>
              <a:gd name="connsiteY19" fmla="*/ 369332 h 369332"/>
              <a:gd name="connsiteX20" fmla="*/ 5957258 w 9144914"/>
              <a:gd name="connsiteY20" fmla="*/ 369332 h 369332"/>
              <a:gd name="connsiteX21" fmla="*/ 5304050 w 9144914"/>
              <a:gd name="connsiteY21" fmla="*/ 369332 h 369332"/>
              <a:gd name="connsiteX22" fmla="*/ 4467944 w 9144914"/>
              <a:gd name="connsiteY22" fmla="*/ 369332 h 369332"/>
              <a:gd name="connsiteX23" fmla="*/ 4089083 w 9144914"/>
              <a:gd name="connsiteY23" fmla="*/ 369332 h 369332"/>
              <a:gd name="connsiteX24" fmla="*/ 3710222 w 9144914"/>
              <a:gd name="connsiteY24" fmla="*/ 369332 h 369332"/>
              <a:gd name="connsiteX25" fmla="*/ 3239912 w 9144914"/>
              <a:gd name="connsiteY25" fmla="*/ 369332 h 369332"/>
              <a:gd name="connsiteX26" fmla="*/ 2861052 w 9144914"/>
              <a:gd name="connsiteY26" fmla="*/ 369332 h 369332"/>
              <a:gd name="connsiteX27" fmla="*/ 2482191 w 9144914"/>
              <a:gd name="connsiteY27" fmla="*/ 369332 h 369332"/>
              <a:gd name="connsiteX28" fmla="*/ 2011881 w 9144914"/>
              <a:gd name="connsiteY28" fmla="*/ 369332 h 369332"/>
              <a:gd name="connsiteX29" fmla="*/ 1358673 w 9144914"/>
              <a:gd name="connsiteY29" fmla="*/ 369332 h 369332"/>
              <a:gd name="connsiteX30" fmla="*/ 979812 w 9144914"/>
              <a:gd name="connsiteY30" fmla="*/ 369332 h 369332"/>
              <a:gd name="connsiteX31" fmla="*/ 600951 w 9144914"/>
              <a:gd name="connsiteY31" fmla="*/ 369332 h 369332"/>
              <a:gd name="connsiteX32" fmla="*/ 0 w 9144914"/>
              <a:gd name="connsiteY32" fmla="*/ 369332 h 369332"/>
              <a:gd name="connsiteX33" fmla="*/ 0 w 9144914"/>
              <a:gd name="connsiteY33" fmla="*/ 0 h 369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144914" h="369332" fill="none" extrusionOk="0">
                <a:moveTo>
                  <a:pt x="0" y="0"/>
                </a:moveTo>
                <a:cubicBezTo>
                  <a:pt x="311487" y="3943"/>
                  <a:pt x="600650" y="-35106"/>
                  <a:pt x="836106" y="0"/>
                </a:cubicBezTo>
                <a:cubicBezTo>
                  <a:pt x="1071562" y="35106"/>
                  <a:pt x="1204109" y="-3872"/>
                  <a:pt x="1489315" y="0"/>
                </a:cubicBezTo>
                <a:cubicBezTo>
                  <a:pt x="1774521" y="3872"/>
                  <a:pt x="2089800" y="18799"/>
                  <a:pt x="2325421" y="0"/>
                </a:cubicBezTo>
                <a:cubicBezTo>
                  <a:pt x="2561042" y="-18799"/>
                  <a:pt x="2699848" y="-25106"/>
                  <a:pt x="2887180" y="0"/>
                </a:cubicBezTo>
                <a:cubicBezTo>
                  <a:pt x="3074512" y="25106"/>
                  <a:pt x="3181189" y="22019"/>
                  <a:pt x="3357490" y="0"/>
                </a:cubicBezTo>
                <a:cubicBezTo>
                  <a:pt x="3533791" y="-22019"/>
                  <a:pt x="3858235" y="2632"/>
                  <a:pt x="4102147" y="0"/>
                </a:cubicBezTo>
                <a:cubicBezTo>
                  <a:pt x="4346059" y="-2632"/>
                  <a:pt x="4649801" y="-18158"/>
                  <a:pt x="4846804" y="0"/>
                </a:cubicBezTo>
                <a:cubicBezTo>
                  <a:pt x="5043807" y="18158"/>
                  <a:pt x="5279730" y="14660"/>
                  <a:pt x="5500013" y="0"/>
                </a:cubicBezTo>
                <a:cubicBezTo>
                  <a:pt x="5720296" y="-14660"/>
                  <a:pt x="5947091" y="8031"/>
                  <a:pt x="6061772" y="0"/>
                </a:cubicBezTo>
                <a:cubicBezTo>
                  <a:pt x="6176453" y="-8031"/>
                  <a:pt x="6647104" y="18587"/>
                  <a:pt x="6806429" y="0"/>
                </a:cubicBezTo>
                <a:cubicBezTo>
                  <a:pt x="6965754" y="-18587"/>
                  <a:pt x="7240406" y="-11062"/>
                  <a:pt x="7642535" y="0"/>
                </a:cubicBezTo>
                <a:cubicBezTo>
                  <a:pt x="8044664" y="11062"/>
                  <a:pt x="8066854" y="-21296"/>
                  <a:pt x="8295743" y="0"/>
                </a:cubicBezTo>
                <a:cubicBezTo>
                  <a:pt x="8524632" y="21296"/>
                  <a:pt x="8817047" y="-30402"/>
                  <a:pt x="9144914" y="0"/>
                </a:cubicBezTo>
                <a:cubicBezTo>
                  <a:pt x="9131133" y="165653"/>
                  <a:pt x="9162341" y="199880"/>
                  <a:pt x="9144914" y="369332"/>
                </a:cubicBezTo>
                <a:cubicBezTo>
                  <a:pt x="8896750" y="366818"/>
                  <a:pt x="8704567" y="388712"/>
                  <a:pt x="8583155" y="369332"/>
                </a:cubicBezTo>
                <a:cubicBezTo>
                  <a:pt x="8461743" y="349952"/>
                  <a:pt x="8116592" y="362326"/>
                  <a:pt x="7929947" y="369332"/>
                </a:cubicBezTo>
                <a:cubicBezTo>
                  <a:pt x="7743302" y="376338"/>
                  <a:pt x="7630687" y="375250"/>
                  <a:pt x="7459637" y="369332"/>
                </a:cubicBezTo>
                <a:cubicBezTo>
                  <a:pt x="7288587" y="363415"/>
                  <a:pt x="7234253" y="370555"/>
                  <a:pt x="7080776" y="369332"/>
                </a:cubicBezTo>
                <a:cubicBezTo>
                  <a:pt x="6927299" y="368109"/>
                  <a:pt x="6656219" y="337984"/>
                  <a:pt x="6336119" y="369332"/>
                </a:cubicBezTo>
                <a:cubicBezTo>
                  <a:pt x="6016019" y="400680"/>
                  <a:pt x="6097303" y="386248"/>
                  <a:pt x="5957258" y="369332"/>
                </a:cubicBezTo>
                <a:cubicBezTo>
                  <a:pt x="5817213" y="352416"/>
                  <a:pt x="5466831" y="370655"/>
                  <a:pt x="5304050" y="369332"/>
                </a:cubicBezTo>
                <a:cubicBezTo>
                  <a:pt x="5141269" y="368009"/>
                  <a:pt x="4656620" y="401061"/>
                  <a:pt x="4467944" y="369332"/>
                </a:cubicBezTo>
                <a:cubicBezTo>
                  <a:pt x="4279268" y="337603"/>
                  <a:pt x="4237233" y="375880"/>
                  <a:pt x="4089083" y="369332"/>
                </a:cubicBezTo>
                <a:cubicBezTo>
                  <a:pt x="3940933" y="362784"/>
                  <a:pt x="3851082" y="374363"/>
                  <a:pt x="3710222" y="369332"/>
                </a:cubicBezTo>
                <a:cubicBezTo>
                  <a:pt x="3569362" y="364301"/>
                  <a:pt x="3366000" y="383613"/>
                  <a:pt x="3239912" y="369332"/>
                </a:cubicBezTo>
                <a:cubicBezTo>
                  <a:pt x="3113824" y="355052"/>
                  <a:pt x="3027294" y="381633"/>
                  <a:pt x="2861052" y="369332"/>
                </a:cubicBezTo>
                <a:cubicBezTo>
                  <a:pt x="2694810" y="357031"/>
                  <a:pt x="2588581" y="382409"/>
                  <a:pt x="2482191" y="369332"/>
                </a:cubicBezTo>
                <a:cubicBezTo>
                  <a:pt x="2375801" y="356255"/>
                  <a:pt x="2195396" y="373647"/>
                  <a:pt x="2011881" y="369332"/>
                </a:cubicBezTo>
                <a:cubicBezTo>
                  <a:pt x="1828366" y="365018"/>
                  <a:pt x="1537117" y="356198"/>
                  <a:pt x="1358673" y="369332"/>
                </a:cubicBezTo>
                <a:cubicBezTo>
                  <a:pt x="1180229" y="382466"/>
                  <a:pt x="1155390" y="359551"/>
                  <a:pt x="979812" y="369332"/>
                </a:cubicBezTo>
                <a:cubicBezTo>
                  <a:pt x="804234" y="379113"/>
                  <a:pt x="789800" y="378516"/>
                  <a:pt x="600951" y="369332"/>
                </a:cubicBezTo>
                <a:cubicBezTo>
                  <a:pt x="412102" y="360148"/>
                  <a:pt x="235943" y="366988"/>
                  <a:pt x="0" y="369332"/>
                </a:cubicBezTo>
                <a:cubicBezTo>
                  <a:pt x="-5188" y="238113"/>
                  <a:pt x="17425" y="86207"/>
                  <a:pt x="0" y="0"/>
                </a:cubicBezTo>
                <a:close/>
              </a:path>
              <a:path w="9144914" h="369332" stroke="0" extrusionOk="0">
                <a:moveTo>
                  <a:pt x="0" y="0"/>
                </a:moveTo>
                <a:cubicBezTo>
                  <a:pt x="194340" y="-27425"/>
                  <a:pt x="342245" y="19507"/>
                  <a:pt x="653208" y="0"/>
                </a:cubicBezTo>
                <a:cubicBezTo>
                  <a:pt x="964171" y="-19507"/>
                  <a:pt x="1060705" y="26754"/>
                  <a:pt x="1214967" y="0"/>
                </a:cubicBezTo>
                <a:cubicBezTo>
                  <a:pt x="1369229" y="-26754"/>
                  <a:pt x="1791131" y="4355"/>
                  <a:pt x="2051074" y="0"/>
                </a:cubicBezTo>
                <a:cubicBezTo>
                  <a:pt x="2311017" y="-4355"/>
                  <a:pt x="2569219" y="-12866"/>
                  <a:pt x="2887180" y="0"/>
                </a:cubicBezTo>
                <a:cubicBezTo>
                  <a:pt x="3205141" y="12866"/>
                  <a:pt x="3479435" y="10565"/>
                  <a:pt x="3631837" y="0"/>
                </a:cubicBezTo>
                <a:cubicBezTo>
                  <a:pt x="3784239" y="-10565"/>
                  <a:pt x="4040682" y="18192"/>
                  <a:pt x="4376495" y="0"/>
                </a:cubicBezTo>
                <a:cubicBezTo>
                  <a:pt x="4712308" y="-18192"/>
                  <a:pt x="4668662" y="4538"/>
                  <a:pt x="4938254" y="0"/>
                </a:cubicBezTo>
                <a:cubicBezTo>
                  <a:pt x="5207846" y="-4538"/>
                  <a:pt x="5374887" y="15851"/>
                  <a:pt x="5500013" y="0"/>
                </a:cubicBezTo>
                <a:cubicBezTo>
                  <a:pt x="5625139" y="-15851"/>
                  <a:pt x="5834651" y="6430"/>
                  <a:pt x="5970322" y="0"/>
                </a:cubicBezTo>
                <a:cubicBezTo>
                  <a:pt x="6105993" y="-6430"/>
                  <a:pt x="6257858" y="16096"/>
                  <a:pt x="6440632" y="0"/>
                </a:cubicBezTo>
                <a:cubicBezTo>
                  <a:pt x="6623406" y="-16096"/>
                  <a:pt x="6944735" y="-34170"/>
                  <a:pt x="7276739" y="0"/>
                </a:cubicBezTo>
                <a:cubicBezTo>
                  <a:pt x="7608743" y="34170"/>
                  <a:pt x="7831222" y="-31124"/>
                  <a:pt x="8021396" y="0"/>
                </a:cubicBezTo>
                <a:cubicBezTo>
                  <a:pt x="8211570" y="31124"/>
                  <a:pt x="8770940" y="-36255"/>
                  <a:pt x="9144914" y="0"/>
                </a:cubicBezTo>
                <a:cubicBezTo>
                  <a:pt x="9132654" y="116983"/>
                  <a:pt x="9143817" y="208701"/>
                  <a:pt x="9144914" y="369332"/>
                </a:cubicBezTo>
                <a:cubicBezTo>
                  <a:pt x="9025530" y="378165"/>
                  <a:pt x="8897359" y="386074"/>
                  <a:pt x="8674604" y="369332"/>
                </a:cubicBezTo>
                <a:cubicBezTo>
                  <a:pt x="8451849" y="352591"/>
                  <a:pt x="8097763" y="379520"/>
                  <a:pt x="7838498" y="369332"/>
                </a:cubicBezTo>
                <a:cubicBezTo>
                  <a:pt x="7579233" y="359144"/>
                  <a:pt x="7531830" y="376757"/>
                  <a:pt x="7276739" y="369332"/>
                </a:cubicBezTo>
                <a:cubicBezTo>
                  <a:pt x="7021648" y="361907"/>
                  <a:pt x="6892407" y="362051"/>
                  <a:pt x="6714980" y="369332"/>
                </a:cubicBezTo>
                <a:cubicBezTo>
                  <a:pt x="6537553" y="376613"/>
                  <a:pt x="6444894" y="379379"/>
                  <a:pt x="6336119" y="369332"/>
                </a:cubicBezTo>
                <a:cubicBezTo>
                  <a:pt x="6227344" y="359285"/>
                  <a:pt x="5838599" y="398510"/>
                  <a:pt x="5500013" y="369332"/>
                </a:cubicBezTo>
                <a:cubicBezTo>
                  <a:pt x="5161427" y="340154"/>
                  <a:pt x="5086559" y="359992"/>
                  <a:pt x="4938254" y="369332"/>
                </a:cubicBezTo>
                <a:cubicBezTo>
                  <a:pt x="4789949" y="378672"/>
                  <a:pt x="4441625" y="395795"/>
                  <a:pt x="4193596" y="369332"/>
                </a:cubicBezTo>
                <a:cubicBezTo>
                  <a:pt x="3945567" y="342869"/>
                  <a:pt x="3947431" y="364825"/>
                  <a:pt x="3723286" y="369332"/>
                </a:cubicBezTo>
                <a:cubicBezTo>
                  <a:pt x="3499141" y="373840"/>
                  <a:pt x="3389681" y="397880"/>
                  <a:pt x="3070078" y="369332"/>
                </a:cubicBezTo>
                <a:cubicBezTo>
                  <a:pt x="2750475" y="340784"/>
                  <a:pt x="2601461" y="392039"/>
                  <a:pt x="2233972" y="369332"/>
                </a:cubicBezTo>
                <a:cubicBezTo>
                  <a:pt x="1866483" y="346625"/>
                  <a:pt x="1836006" y="348541"/>
                  <a:pt x="1580764" y="369332"/>
                </a:cubicBezTo>
                <a:cubicBezTo>
                  <a:pt x="1325522" y="390123"/>
                  <a:pt x="1352404" y="366596"/>
                  <a:pt x="1201903" y="369332"/>
                </a:cubicBezTo>
                <a:cubicBezTo>
                  <a:pt x="1051402" y="372068"/>
                  <a:pt x="1002613" y="361213"/>
                  <a:pt x="823042" y="369332"/>
                </a:cubicBezTo>
                <a:cubicBezTo>
                  <a:pt x="643471" y="377451"/>
                  <a:pt x="245695" y="355660"/>
                  <a:pt x="0" y="369332"/>
                </a:cubicBezTo>
                <a:cubicBezTo>
                  <a:pt x="-11723" y="186401"/>
                  <a:pt x="7920" y="97822"/>
                  <a:pt x="0" y="0"/>
                </a:cubicBezTo>
                <a:close/>
              </a:path>
            </a:pathLst>
          </a:custGeom>
          <a:solidFill>
            <a:srgbClr val="C5D8FF"/>
          </a:solidFill>
          <a:ln>
            <a:solidFill>
              <a:srgbClr val="003CB4"/>
            </a:solidFill>
            <a:extLst>
              <a:ext uri="{C807C97D-BFC1-408E-A445-0C87EB9F89A2}">
                <ask:lineSketchStyleProps xmlns:ask="http://schemas.microsoft.com/office/drawing/2018/sketchyshapes" sd="3621754562">
                  <a:prstGeom prst="rect">
                    <a:avLst/>
                  </a:prstGeom>
                  <ask:type>
                    <ask:lineSketchFreehand/>
                  </ask:type>
                </ask:lineSketchStyleProps>
              </a:ext>
            </a:extLst>
          </a:ln>
        </p:spPr>
        <p:txBody>
          <a:bodyPr wrap="square" rtlCol="0">
            <a:spAutoFit/>
          </a:bodyPr>
          <a:lstStyle/>
          <a:p>
            <a:r>
              <a:rPr lang="de-AT" b="1" dirty="0"/>
              <a:t>Thomas Klee </a:t>
            </a:r>
            <a:r>
              <a:rPr lang="de-DE" dirty="0"/>
              <a:t>wählt Angebot </a:t>
            </a:r>
            <a:r>
              <a:rPr lang="de-DE" b="1" dirty="0"/>
              <a:t>B</a:t>
            </a:r>
            <a:r>
              <a:rPr lang="de-DE" dirty="0"/>
              <a:t>, da der Kredit trotz höherem Nominalzins insgesamt günstiger ist.</a:t>
            </a:r>
            <a:endParaRPr lang="de-AT" b="1" dirty="0"/>
          </a:p>
        </p:txBody>
      </p:sp>
    </p:spTree>
    <p:extLst>
      <p:ext uri="{BB962C8B-B14F-4D97-AF65-F5344CB8AC3E}">
        <p14:creationId xmlns:p14="http://schemas.microsoft.com/office/powerpoint/2010/main" val="1844200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302CD3-DA14-38F9-4F76-70EBC784B23A}"/>
              </a:ext>
            </a:extLst>
          </p:cNvPr>
          <p:cNvSpPr>
            <a:spLocks noGrp="1"/>
          </p:cNvSpPr>
          <p:nvPr>
            <p:ph type="title"/>
          </p:nvPr>
        </p:nvSpPr>
        <p:spPr>
          <a:xfrm>
            <a:off x="-1905000" y="578678"/>
            <a:ext cx="10515600" cy="1622257"/>
          </a:xfrm>
        </p:spPr>
        <p:txBody>
          <a:bodyPr>
            <a:normAutofit fontScale="90000"/>
          </a:bodyPr>
          <a:lstStyle/>
          <a:p>
            <a:pPr algn="ctr"/>
            <a:r>
              <a:rPr lang="de-AT" sz="12500" b="1" dirty="0">
                <a:solidFill>
                  <a:srgbClr val="FFA500"/>
                </a:solidFill>
                <a:latin typeface="Fave Script Bold Pro" pitchFamily="2" charset="0"/>
              </a:rPr>
              <a:t>Gruppenarbeit</a:t>
            </a:r>
          </a:p>
        </p:txBody>
      </p:sp>
      <p:sp>
        <p:nvSpPr>
          <p:cNvPr id="5" name="Foliennummernplatzhalter 4">
            <a:extLst>
              <a:ext uri="{FF2B5EF4-FFF2-40B4-BE49-F238E27FC236}">
                <a16:creationId xmlns:a16="http://schemas.microsoft.com/office/drawing/2014/main" id="{5F33F151-E55A-2F41-5A59-2FDB82AFEBD7}"/>
              </a:ext>
            </a:extLst>
          </p:cNvPr>
          <p:cNvSpPr>
            <a:spLocks noGrp="1"/>
          </p:cNvSpPr>
          <p:nvPr>
            <p:ph type="sldNum" sz="quarter" idx="12"/>
          </p:nvPr>
        </p:nvSpPr>
        <p:spPr>
          <a:xfrm>
            <a:off x="9192303" y="6361952"/>
            <a:ext cx="2743200" cy="365125"/>
          </a:xfrm>
        </p:spPr>
        <p:txBody>
          <a:bodyPr/>
          <a:lstStyle/>
          <a:p>
            <a:fld id="{4C23FFEC-42AF-4C5F-8FEB-D69D9B6A7C04}" type="slidenum">
              <a:rPr lang="de-AT" smtClean="0"/>
              <a:t>14</a:t>
            </a:fld>
            <a:endParaRPr lang="de-AT"/>
          </a:p>
        </p:txBody>
      </p:sp>
      <p:sp>
        <p:nvSpPr>
          <p:cNvPr id="12" name="Ellipse 11">
            <a:extLst>
              <a:ext uri="{FF2B5EF4-FFF2-40B4-BE49-F238E27FC236}">
                <a16:creationId xmlns:a16="http://schemas.microsoft.com/office/drawing/2014/main" id="{41597363-3B23-2CE1-0805-5ADCAF85EE36}"/>
              </a:ext>
            </a:extLst>
          </p:cNvPr>
          <p:cNvSpPr/>
          <p:nvPr/>
        </p:nvSpPr>
        <p:spPr>
          <a:xfrm>
            <a:off x="655973" y="2414745"/>
            <a:ext cx="1468877" cy="1459149"/>
          </a:xfrm>
          <a:prstGeom prst="ellipse">
            <a:avLst/>
          </a:prstGeom>
          <a:solidFill>
            <a:srgbClr val="FFA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a:t>Haushaltsplan</a:t>
            </a:r>
            <a:endParaRPr lang="en-AU" sz="1600" b="1" dirty="0"/>
          </a:p>
        </p:txBody>
      </p:sp>
      <p:pic>
        <p:nvPicPr>
          <p:cNvPr id="1026" name="Picture 2" descr="Flip Chart Pad Stock Illustrations – 174 Flip Chart Pad ...">
            <a:extLst>
              <a:ext uri="{FF2B5EF4-FFF2-40B4-BE49-F238E27FC236}">
                <a16:creationId xmlns:a16="http://schemas.microsoft.com/office/drawing/2014/main" id="{BDB6B752-15D8-A541-A8F2-C2DFCA1231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4686" y="3703495"/>
            <a:ext cx="1745176" cy="2462169"/>
          </a:xfrm>
          <a:prstGeom prst="rect">
            <a:avLst/>
          </a:prstGeom>
          <a:noFill/>
          <a:extLst>
            <a:ext uri="{909E8E84-426E-40DD-AFC4-6F175D3DCCD1}">
              <a14:hiddenFill xmlns:a14="http://schemas.microsoft.com/office/drawing/2010/main">
                <a:solidFill>
                  <a:srgbClr val="FFFFFF"/>
                </a:solidFill>
              </a14:hiddenFill>
            </a:ext>
          </a:extLst>
        </p:spPr>
      </p:pic>
      <p:sp>
        <p:nvSpPr>
          <p:cNvPr id="13" name="Titel 1">
            <a:extLst>
              <a:ext uri="{FF2B5EF4-FFF2-40B4-BE49-F238E27FC236}">
                <a16:creationId xmlns:a16="http://schemas.microsoft.com/office/drawing/2014/main" id="{A2F717C9-373C-A804-8DCA-8C93A3685ECB}"/>
              </a:ext>
            </a:extLst>
          </p:cNvPr>
          <p:cNvSpPr txBox="1">
            <a:spLocks/>
          </p:cNvSpPr>
          <p:nvPr/>
        </p:nvSpPr>
        <p:spPr>
          <a:xfrm>
            <a:off x="1968228" y="1522063"/>
            <a:ext cx="9138796" cy="10096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1096B6"/>
                </a:solidFill>
                <a:latin typeface="+mj-lt"/>
                <a:ea typeface="+mj-ea"/>
                <a:cs typeface="+mj-cs"/>
              </a:defRPr>
            </a:lvl1pPr>
          </a:lstStyle>
          <a:p>
            <a:pPr algn="ctr"/>
            <a:r>
              <a:rPr lang="de-AT" b="1" dirty="0">
                <a:solidFill>
                  <a:schemeClr val="tx1"/>
                </a:solidFill>
              </a:rPr>
              <a:t>Fallbeispiel</a:t>
            </a:r>
          </a:p>
        </p:txBody>
      </p:sp>
      <p:sp>
        <p:nvSpPr>
          <p:cNvPr id="14" name="Ellipse 13">
            <a:extLst>
              <a:ext uri="{FF2B5EF4-FFF2-40B4-BE49-F238E27FC236}">
                <a16:creationId xmlns:a16="http://schemas.microsoft.com/office/drawing/2014/main" id="{224F4258-B1B8-D4C6-6676-0ACEBE519D3C}"/>
              </a:ext>
            </a:extLst>
          </p:cNvPr>
          <p:cNvSpPr/>
          <p:nvPr/>
        </p:nvSpPr>
        <p:spPr>
          <a:xfrm>
            <a:off x="5898530" y="3053358"/>
            <a:ext cx="1798339" cy="1835683"/>
          </a:xfrm>
          <a:prstGeom prst="ellipse">
            <a:avLst/>
          </a:prstGeom>
          <a:solidFill>
            <a:srgbClr val="FFD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Angebot auswählen</a:t>
            </a:r>
            <a:endParaRPr lang="en-AU" b="1" dirty="0"/>
          </a:p>
        </p:txBody>
      </p:sp>
      <p:sp>
        <p:nvSpPr>
          <p:cNvPr id="16" name="Ellipse 15">
            <a:extLst>
              <a:ext uri="{FF2B5EF4-FFF2-40B4-BE49-F238E27FC236}">
                <a16:creationId xmlns:a16="http://schemas.microsoft.com/office/drawing/2014/main" id="{7AA95F5D-A13F-4A39-AD11-DBDBA91FE71D}"/>
              </a:ext>
            </a:extLst>
          </p:cNvPr>
          <p:cNvSpPr/>
          <p:nvPr/>
        </p:nvSpPr>
        <p:spPr>
          <a:xfrm>
            <a:off x="8742830" y="4051883"/>
            <a:ext cx="2003467" cy="1917493"/>
          </a:xfrm>
          <a:prstGeom prst="ellipse">
            <a:avLst/>
          </a:prstGeom>
          <a:solidFill>
            <a:srgbClr val="FFA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Präsentation</a:t>
            </a:r>
            <a:endParaRPr lang="en-AU" b="1" dirty="0"/>
          </a:p>
        </p:txBody>
      </p:sp>
      <p:sp>
        <p:nvSpPr>
          <p:cNvPr id="17" name="Ellipse 16">
            <a:extLst>
              <a:ext uri="{FF2B5EF4-FFF2-40B4-BE49-F238E27FC236}">
                <a16:creationId xmlns:a16="http://schemas.microsoft.com/office/drawing/2014/main" id="{2A827F76-5912-8BF8-9239-DBE6DA9EF8F4}"/>
              </a:ext>
            </a:extLst>
          </p:cNvPr>
          <p:cNvSpPr/>
          <p:nvPr/>
        </p:nvSpPr>
        <p:spPr>
          <a:xfrm>
            <a:off x="3042574" y="3251456"/>
            <a:ext cx="1507297" cy="1459150"/>
          </a:xfrm>
          <a:prstGeom prst="ellipse">
            <a:avLst/>
          </a:prstGeom>
          <a:solidFill>
            <a:srgbClr val="FFB9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Kredit-angebot</a:t>
            </a:r>
            <a:endParaRPr lang="en-AU" b="1" dirty="0"/>
          </a:p>
        </p:txBody>
      </p:sp>
      <p:pic>
        <p:nvPicPr>
          <p:cNvPr id="18" name="Picture 2" descr="Pfeil Symbol Geschenk Lustig Ich bin das Clipart' Thermobecher | Spreadshirt">
            <a:extLst>
              <a:ext uri="{FF2B5EF4-FFF2-40B4-BE49-F238E27FC236}">
                <a16:creationId xmlns:a16="http://schemas.microsoft.com/office/drawing/2014/main" id="{52FFF83F-06B0-A88C-6E29-4883A8CBCEA1}"/>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283070">
            <a:off x="4905314" y="2804717"/>
            <a:ext cx="893480" cy="89348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Pfeil Symbol Geschenk Lustig Ich bin das Clipart' Thermobecher | Spreadshirt">
            <a:extLst>
              <a:ext uri="{FF2B5EF4-FFF2-40B4-BE49-F238E27FC236}">
                <a16:creationId xmlns:a16="http://schemas.microsoft.com/office/drawing/2014/main" id="{3323DFDA-5C79-4A47-FF57-4B3A4E8C01A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808660">
            <a:off x="7916705" y="3617741"/>
            <a:ext cx="893480" cy="89348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Pfeil Symbol Geschenk Lustig Ich bin das Clipart' Thermobecher | Spreadshirt">
            <a:extLst>
              <a:ext uri="{FF2B5EF4-FFF2-40B4-BE49-F238E27FC236}">
                <a16:creationId xmlns:a16="http://schemas.microsoft.com/office/drawing/2014/main" id="{AE1B55EE-D6AE-CDA4-804D-5AE26F7D13D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flipV="1">
            <a:off x="1687315" y="3938382"/>
            <a:ext cx="893480" cy="893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84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0DEB9-5ECD-4865-94DC-4B40C75BB73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12F931-6E29-D5EB-5076-E44576B8FCB6}"/>
              </a:ext>
            </a:extLst>
          </p:cNvPr>
          <p:cNvSpPr>
            <a:spLocks noGrp="1"/>
          </p:cNvSpPr>
          <p:nvPr>
            <p:ph type="title"/>
          </p:nvPr>
        </p:nvSpPr>
        <p:spPr>
          <a:xfrm>
            <a:off x="-1905000" y="578678"/>
            <a:ext cx="10515600" cy="1622257"/>
          </a:xfrm>
        </p:spPr>
        <p:txBody>
          <a:bodyPr>
            <a:normAutofit fontScale="90000"/>
          </a:bodyPr>
          <a:lstStyle/>
          <a:p>
            <a:pPr algn="ctr"/>
            <a:r>
              <a:rPr lang="de-AT" sz="12500" b="1" dirty="0">
                <a:solidFill>
                  <a:srgbClr val="FFA500"/>
                </a:solidFill>
                <a:latin typeface="Fave Script Bold Pro" pitchFamily="2" charset="0"/>
              </a:rPr>
              <a:t>Gruppenarbeit</a:t>
            </a:r>
          </a:p>
        </p:txBody>
      </p:sp>
      <p:sp>
        <p:nvSpPr>
          <p:cNvPr id="5" name="Foliennummernplatzhalter 4">
            <a:extLst>
              <a:ext uri="{FF2B5EF4-FFF2-40B4-BE49-F238E27FC236}">
                <a16:creationId xmlns:a16="http://schemas.microsoft.com/office/drawing/2014/main" id="{57EA1303-32CC-66D6-FF68-FC025D35B735}"/>
              </a:ext>
            </a:extLst>
          </p:cNvPr>
          <p:cNvSpPr>
            <a:spLocks noGrp="1"/>
          </p:cNvSpPr>
          <p:nvPr>
            <p:ph type="sldNum" sz="quarter" idx="12"/>
          </p:nvPr>
        </p:nvSpPr>
        <p:spPr>
          <a:xfrm>
            <a:off x="9192303" y="6361952"/>
            <a:ext cx="2743200" cy="365125"/>
          </a:xfrm>
        </p:spPr>
        <p:txBody>
          <a:bodyPr/>
          <a:lstStyle/>
          <a:p>
            <a:fld id="{4C23FFEC-42AF-4C5F-8FEB-D69D9B6A7C04}" type="slidenum">
              <a:rPr lang="de-AT" smtClean="0"/>
              <a:t>15</a:t>
            </a:fld>
            <a:endParaRPr lang="de-AT"/>
          </a:p>
        </p:txBody>
      </p:sp>
      <p:sp>
        <p:nvSpPr>
          <p:cNvPr id="13" name="Titel 1">
            <a:extLst>
              <a:ext uri="{FF2B5EF4-FFF2-40B4-BE49-F238E27FC236}">
                <a16:creationId xmlns:a16="http://schemas.microsoft.com/office/drawing/2014/main" id="{4614277A-A823-729D-A4C9-50AA79A39EE1}"/>
              </a:ext>
            </a:extLst>
          </p:cNvPr>
          <p:cNvSpPr txBox="1">
            <a:spLocks/>
          </p:cNvSpPr>
          <p:nvPr/>
        </p:nvSpPr>
        <p:spPr>
          <a:xfrm>
            <a:off x="1968228" y="1522063"/>
            <a:ext cx="9138796" cy="10096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1096B6"/>
                </a:solidFill>
                <a:latin typeface="+mj-lt"/>
                <a:ea typeface="+mj-ea"/>
                <a:cs typeface="+mj-cs"/>
              </a:defRPr>
            </a:lvl1pPr>
          </a:lstStyle>
          <a:p>
            <a:pPr algn="ctr"/>
            <a:r>
              <a:rPr lang="de-AT" b="1" dirty="0">
                <a:solidFill>
                  <a:schemeClr val="tx1"/>
                </a:solidFill>
              </a:rPr>
              <a:t>Fallbeispiel</a:t>
            </a:r>
          </a:p>
        </p:txBody>
      </p:sp>
      <p:graphicFrame>
        <p:nvGraphicFramePr>
          <p:cNvPr id="6" name="Diagramm 5">
            <a:extLst>
              <a:ext uri="{FF2B5EF4-FFF2-40B4-BE49-F238E27FC236}">
                <a16:creationId xmlns:a16="http://schemas.microsoft.com/office/drawing/2014/main" id="{67305F6D-A706-1D32-7315-0E68A4F1AD2E}"/>
              </a:ext>
            </a:extLst>
          </p:cNvPr>
          <p:cNvGraphicFramePr/>
          <p:nvPr>
            <p:extLst>
              <p:ext uri="{D42A27DB-BD31-4B8C-83A1-F6EECF244321}">
                <p14:modId xmlns:p14="http://schemas.microsoft.com/office/powerpoint/2010/main" val="1546316322"/>
              </p:ext>
            </p:extLst>
          </p:nvPr>
        </p:nvGraphicFramePr>
        <p:xfrm>
          <a:off x="1144248" y="2448357"/>
          <a:ext cx="9903503" cy="37558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223444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61D81-2CF3-D09C-5CA5-A6596C179309}"/>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D5B84BFC-5167-4A56-96EA-30AB8CC82C39}"/>
              </a:ext>
            </a:extLst>
          </p:cNvPr>
          <p:cNvSpPr>
            <a:spLocks noGrp="1"/>
          </p:cNvSpPr>
          <p:nvPr>
            <p:ph type="sldNum" sz="quarter" idx="12"/>
          </p:nvPr>
        </p:nvSpPr>
        <p:spPr/>
        <p:txBody>
          <a:bodyPr/>
          <a:lstStyle/>
          <a:p>
            <a:fld id="{4C23FFEC-42AF-4C5F-8FEB-D69D9B6A7C04}" type="slidenum">
              <a:rPr lang="de-AT" smtClean="0"/>
              <a:t>16</a:t>
            </a:fld>
            <a:endParaRPr lang="de-AT"/>
          </a:p>
        </p:txBody>
      </p:sp>
      <p:sp>
        <p:nvSpPr>
          <p:cNvPr id="6" name="Titel 5">
            <a:extLst>
              <a:ext uri="{FF2B5EF4-FFF2-40B4-BE49-F238E27FC236}">
                <a16:creationId xmlns:a16="http://schemas.microsoft.com/office/drawing/2014/main" id="{39D0DF8F-3201-9ED0-0599-203EC22BA3B7}"/>
              </a:ext>
            </a:extLst>
          </p:cNvPr>
          <p:cNvSpPr>
            <a:spLocks noGrp="1"/>
          </p:cNvSpPr>
          <p:nvPr>
            <p:ph type="title"/>
          </p:nvPr>
        </p:nvSpPr>
        <p:spPr>
          <a:xfrm>
            <a:off x="838200" y="691799"/>
            <a:ext cx="10515600" cy="1009651"/>
          </a:xfrm>
        </p:spPr>
        <p:txBody>
          <a:bodyPr/>
          <a:lstStyle/>
          <a:p>
            <a:r>
              <a:rPr lang="de-DE" dirty="0"/>
              <a:t>Kreditgespräch</a:t>
            </a:r>
          </a:p>
        </p:txBody>
      </p:sp>
      <p:sp>
        <p:nvSpPr>
          <p:cNvPr id="10" name="Inhaltsplatzhalter 2">
            <a:extLst>
              <a:ext uri="{FF2B5EF4-FFF2-40B4-BE49-F238E27FC236}">
                <a16:creationId xmlns:a16="http://schemas.microsoft.com/office/drawing/2014/main" id="{37BE6DC7-7849-3D9F-4169-ADBBE6593DEB}"/>
              </a:ext>
            </a:extLst>
          </p:cNvPr>
          <p:cNvSpPr txBox="1">
            <a:spLocks/>
          </p:cNvSpPr>
          <p:nvPr/>
        </p:nvSpPr>
        <p:spPr>
          <a:xfrm>
            <a:off x="2612264" y="5306603"/>
            <a:ext cx="8269488" cy="6990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0850" indent="0">
              <a:buFont typeface="Arial" panose="020B0604020202020204" pitchFamily="34" charset="0"/>
              <a:buNone/>
            </a:pPr>
            <a:r>
              <a:rPr lang="de-DE" sz="2000" dirty="0"/>
              <a:t>Ziel des Kreditgesprächs ist es, eine </a:t>
            </a:r>
            <a:r>
              <a:rPr lang="de-DE" sz="2000" b="1" dirty="0"/>
              <a:t>faire Finanzierungslösung </a:t>
            </a:r>
            <a:r>
              <a:rPr lang="de-DE" sz="2000" dirty="0"/>
              <a:t>für die Beteiligten zu finden.</a:t>
            </a:r>
          </a:p>
        </p:txBody>
      </p:sp>
      <p:grpSp>
        <p:nvGrpSpPr>
          <p:cNvPr id="17" name="Gruppieren 16">
            <a:extLst>
              <a:ext uri="{FF2B5EF4-FFF2-40B4-BE49-F238E27FC236}">
                <a16:creationId xmlns:a16="http://schemas.microsoft.com/office/drawing/2014/main" id="{6FA7EED2-648E-9DFA-EEA3-1339664EC3AA}"/>
              </a:ext>
            </a:extLst>
          </p:cNvPr>
          <p:cNvGrpSpPr/>
          <p:nvPr/>
        </p:nvGrpSpPr>
        <p:grpSpPr>
          <a:xfrm>
            <a:off x="886933" y="1690688"/>
            <a:ext cx="6093416" cy="3324576"/>
            <a:chOff x="935664" y="754799"/>
            <a:chExt cx="10418135" cy="2026935"/>
          </a:xfrm>
        </p:grpSpPr>
        <p:sp>
          <p:nvSpPr>
            <p:cNvPr id="18" name="Rechteck 17">
              <a:extLst>
                <a:ext uri="{FF2B5EF4-FFF2-40B4-BE49-F238E27FC236}">
                  <a16:creationId xmlns:a16="http://schemas.microsoft.com/office/drawing/2014/main" id="{E189D4EC-12EE-CE52-C4EB-1DEFF468B025}"/>
                </a:ext>
              </a:extLst>
            </p:cNvPr>
            <p:cNvSpPr/>
            <p:nvPr/>
          </p:nvSpPr>
          <p:spPr>
            <a:xfrm>
              <a:off x="935664" y="754799"/>
              <a:ext cx="10418135" cy="2026935"/>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9" name="Rechteck 18">
              <a:extLst>
                <a:ext uri="{FF2B5EF4-FFF2-40B4-BE49-F238E27FC236}">
                  <a16:creationId xmlns:a16="http://schemas.microsoft.com/office/drawing/2014/main" id="{9E496012-6EC9-1190-2594-0F5659951533}"/>
                </a:ext>
              </a:extLst>
            </p:cNvPr>
            <p:cNvSpPr/>
            <p:nvPr/>
          </p:nvSpPr>
          <p:spPr>
            <a:xfrm>
              <a:off x="1244009" y="950459"/>
              <a:ext cx="9832039" cy="1665670"/>
            </a:xfrm>
            <a:custGeom>
              <a:avLst/>
              <a:gdLst>
                <a:gd name="connsiteX0" fmla="*/ 0 w 9832039"/>
                <a:gd name="connsiteY0" fmla="*/ 0 h 1665670"/>
                <a:gd name="connsiteX1" fmla="*/ 676676 w 9832039"/>
                <a:gd name="connsiteY1" fmla="*/ 0 h 1665670"/>
                <a:gd name="connsiteX2" fmla="*/ 1451672 w 9832039"/>
                <a:gd name="connsiteY2" fmla="*/ 0 h 1665670"/>
                <a:gd name="connsiteX3" fmla="*/ 2226668 w 9832039"/>
                <a:gd name="connsiteY3" fmla="*/ 0 h 1665670"/>
                <a:gd name="connsiteX4" fmla="*/ 2510062 w 9832039"/>
                <a:gd name="connsiteY4" fmla="*/ 0 h 1665670"/>
                <a:gd name="connsiteX5" fmla="*/ 2793456 w 9832039"/>
                <a:gd name="connsiteY5" fmla="*/ 0 h 1665670"/>
                <a:gd name="connsiteX6" fmla="*/ 3371811 w 9832039"/>
                <a:gd name="connsiteY6" fmla="*/ 0 h 1665670"/>
                <a:gd name="connsiteX7" fmla="*/ 3851846 w 9832039"/>
                <a:gd name="connsiteY7" fmla="*/ 0 h 1665670"/>
                <a:gd name="connsiteX8" fmla="*/ 4528521 w 9832039"/>
                <a:gd name="connsiteY8" fmla="*/ 0 h 1665670"/>
                <a:gd name="connsiteX9" fmla="*/ 5205197 w 9832039"/>
                <a:gd name="connsiteY9" fmla="*/ 0 h 1665670"/>
                <a:gd name="connsiteX10" fmla="*/ 5783552 w 9832039"/>
                <a:gd name="connsiteY10" fmla="*/ 0 h 1665670"/>
                <a:gd name="connsiteX11" fmla="*/ 6361908 w 9832039"/>
                <a:gd name="connsiteY11" fmla="*/ 0 h 1665670"/>
                <a:gd name="connsiteX12" fmla="*/ 6940263 w 9832039"/>
                <a:gd name="connsiteY12" fmla="*/ 0 h 1665670"/>
                <a:gd name="connsiteX13" fmla="*/ 7420298 w 9832039"/>
                <a:gd name="connsiteY13" fmla="*/ 0 h 1665670"/>
                <a:gd name="connsiteX14" fmla="*/ 8195294 w 9832039"/>
                <a:gd name="connsiteY14" fmla="*/ 0 h 1665670"/>
                <a:gd name="connsiteX15" fmla="*/ 8478688 w 9832039"/>
                <a:gd name="connsiteY15" fmla="*/ 0 h 1665670"/>
                <a:gd name="connsiteX16" fmla="*/ 9155363 w 9832039"/>
                <a:gd name="connsiteY16" fmla="*/ 0 h 1665670"/>
                <a:gd name="connsiteX17" fmla="*/ 9832039 w 9832039"/>
                <a:gd name="connsiteY17" fmla="*/ 0 h 1665670"/>
                <a:gd name="connsiteX18" fmla="*/ 9832039 w 9832039"/>
                <a:gd name="connsiteY18" fmla="*/ 538567 h 1665670"/>
                <a:gd name="connsiteX19" fmla="*/ 9832039 w 9832039"/>
                <a:gd name="connsiteY19" fmla="*/ 1110447 h 1665670"/>
                <a:gd name="connsiteX20" fmla="*/ 9832039 w 9832039"/>
                <a:gd name="connsiteY20" fmla="*/ 1665670 h 1665670"/>
                <a:gd name="connsiteX21" fmla="*/ 9548645 w 9832039"/>
                <a:gd name="connsiteY21" fmla="*/ 1665670 h 1665670"/>
                <a:gd name="connsiteX22" fmla="*/ 9068610 w 9832039"/>
                <a:gd name="connsiteY22" fmla="*/ 1665670 h 1665670"/>
                <a:gd name="connsiteX23" fmla="*/ 8686896 w 9832039"/>
                <a:gd name="connsiteY23" fmla="*/ 1665670 h 1665670"/>
                <a:gd name="connsiteX24" fmla="*/ 8403502 w 9832039"/>
                <a:gd name="connsiteY24" fmla="*/ 1665670 h 1665670"/>
                <a:gd name="connsiteX25" fmla="*/ 7726826 w 9832039"/>
                <a:gd name="connsiteY25" fmla="*/ 1665670 h 1665670"/>
                <a:gd name="connsiteX26" fmla="*/ 6951830 w 9832039"/>
                <a:gd name="connsiteY26" fmla="*/ 1665670 h 1665670"/>
                <a:gd name="connsiteX27" fmla="*/ 6275154 w 9832039"/>
                <a:gd name="connsiteY27" fmla="*/ 1665670 h 1665670"/>
                <a:gd name="connsiteX28" fmla="*/ 5500158 w 9832039"/>
                <a:gd name="connsiteY28" fmla="*/ 1665670 h 1665670"/>
                <a:gd name="connsiteX29" fmla="*/ 4921803 w 9832039"/>
                <a:gd name="connsiteY29" fmla="*/ 1665670 h 1665670"/>
                <a:gd name="connsiteX30" fmla="*/ 4540089 w 9832039"/>
                <a:gd name="connsiteY30" fmla="*/ 1665670 h 1665670"/>
                <a:gd name="connsiteX31" fmla="*/ 4158374 w 9832039"/>
                <a:gd name="connsiteY31" fmla="*/ 1665670 h 1665670"/>
                <a:gd name="connsiteX32" fmla="*/ 3580019 w 9832039"/>
                <a:gd name="connsiteY32" fmla="*/ 1665670 h 1665670"/>
                <a:gd name="connsiteX33" fmla="*/ 3198304 w 9832039"/>
                <a:gd name="connsiteY33" fmla="*/ 1665670 h 1665670"/>
                <a:gd name="connsiteX34" fmla="*/ 2914910 w 9832039"/>
                <a:gd name="connsiteY34" fmla="*/ 1665670 h 1665670"/>
                <a:gd name="connsiteX35" fmla="*/ 2336555 w 9832039"/>
                <a:gd name="connsiteY35" fmla="*/ 1665670 h 1665670"/>
                <a:gd name="connsiteX36" fmla="*/ 1856520 w 9832039"/>
                <a:gd name="connsiteY36" fmla="*/ 1665670 h 1665670"/>
                <a:gd name="connsiteX37" fmla="*/ 1179845 w 9832039"/>
                <a:gd name="connsiteY37" fmla="*/ 1665670 h 1665670"/>
                <a:gd name="connsiteX38" fmla="*/ 896451 w 9832039"/>
                <a:gd name="connsiteY38" fmla="*/ 1665670 h 1665670"/>
                <a:gd name="connsiteX39" fmla="*/ 514736 w 9832039"/>
                <a:gd name="connsiteY39" fmla="*/ 1665670 h 1665670"/>
                <a:gd name="connsiteX40" fmla="*/ 0 w 9832039"/>
                <a:gd name="connsiteY40" fmla="*/ 1665670 h 1665670"/>
                <a:gd name="connsiteX41" fmla="*/ 0 w 9832039"/>
                <a:gd name="connsiteY41" fmla="*/ 1110447 h 1665670"/>
                <a:gd name="connsiteX42" fmla="*/ 0 w 9832039"/>
                <a:gd name="connsiteY42" fmla="*/ 588537 h 1665670"/>
                <a:gd name="connsiteX43" fmla="*/ 0 w 9832039"/>
                <a:gd name="connsiteY43" fmla="*/ 0 h 1665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832039" h="1665670" fill="none" extrusionOk="0">
                  <a:moveTo>
                    <a:pt x="0" y="0"/>
                  </a:moveTo>
                  <a:cubicBezTo>
                    <a:pt x="317204" y="-41159"/>
                    <a:pt x="405709" y="9818"/>
                    <a:pt x="676676" y="0"/>
                  </a:cubicBezTo>
                  <a:cubicBezTo>
                    <a:pt x="947643" y="-9818"/>
                    <a:pt x="1251875" y="89240"/>
                    <a:pt x="1451672" y="0"/>
                  </a:cubicBezTo>
                  <a:cubicBezTo>
                    <a:pt x="1651469" y="-89240"/>
                    <a:pt x="1934633" y="76970"/>
                    <a:pt x="2226668" y="0"/>
                  </a:cubicBezTo>
                  <a:cubicBezTo>
                    <a:pt x="2518703" y="-76970"/>
                    <a:pt x="2403959" y="25452"/>
                    <a:pt x="2510062" y="0"/>
                  </a:cubicBezTo>
                  <a:cubicBezTo>
                    <a:pt x="2616165" y="-25452"/>
                    <a:pt x="2712690" y="11875"/>
                    <a:pt x="2793456" y="0"/>
                  </a:cubicBezTo>
                  <a:cubicBezTo>
                    <a:pt x="2874222" y="-11875"/>
                    <a:pt x="3167697" y="51663"/>
                    <a:pt x="3371811" y="0"/>
                  </a:cubicBezTo>
                  <a:cubicBezTo>
                    <a:pt x="3575925" y="-51663"/>
                    <a:pt x="3709715" y="44557"/>
                    <a:pt x="3851846" y="0"/>
                  </a:cubicBezTo>
                  <a:cubicBezTo>
                    <a:pt x="3993977" y="-44557"/>
                    <a:pt x="4216803" y="20371"/>
                    <a:pt x="4528521" y="0"/>
                  </a:cubicBezTo>
                  <a:cubicBezTo>
                    <a:pt x="4840239" y="-20371"/>
                    <a:pt x="4994540" y="51635"/>
                    <a:pt x="5205197" y="0"/>
                  </a:cubicBezTo>
                  <a:cubicBezTo>
                    <a:pt x="5415854" y="-51635"/>
                    <a:pt x="5505288" y="69379"/>
                    <a:pt x="5783552" y="0"/>
                  </a:cubicBezTo>
                  <a:cubicBezTo>
                    <a:pt x="6061816" y="-69379"/>
                    <a:pt x="6091383" y="10458"/>
                    <a:pt x="6361908" y="0"/>
                  </a:cubicBezTo>
                  <a:cubicBezTo>
                    <a:pt x="6632433" y="-10458"/>
                    <a:pt x="6694441" y="18443"/>
                    <a:pt x="6940263" y="0"/>
                  </a:cubicBezTo>
                  <a:cubicBezTo>
                    <a:pt x="7186085" y="-18443"/>
                    <a:pt x="7251784" y="6897"/>
                    <a:pt x="7420298" y="0"/>
                  </a:cubicBezTo>
                  <a:cubicBezTo>
                    <a:pt x="7588813" y="-6897"/>
                    <a:pt x="7874255" y="38786"/>
                    <a:pt x="8195294" y="0"/>
                  </a:cubicBezTo>
                  <a:cubicBezTo>
                    <a:pt x="8516333" y="-38786"/>
                    <a:pt x="8384231" y="10746"/>
                    <a:pt x="8478688" y="0"/>
                  </a:cubicBezTo>
                  <a:cubicBezTo>
                    <a:pt x="8573145" y="-10746"/>
                    <a:pt x="8911308" y="42554"/>
                    <a:pt x="9155363" y="0"/>
                  </a:cubicBezTo>
                  <a:cubicBezTo>
                    <a:pt x="9399418" y="-42554"/>
                    <a:pt x="9544248" y="14645"/>
                    <a:pt x="9832039" y="0"/>
                  </a:cubicBezTo>
                  <a:cubicBezTo>
                    <a:pt x="9862539" y="219638"/>
                    <a:pt x="9783466" y="274554"/>
                    <a:pt x="9832039" y="538567"/>
                  </a:cubicBezTo>
                  <a:cubicBezTo>
                    <a:pt x="9880612" y="802580"/>
                    <a:pt x="9797885" y="975773"/>
                    <a:pt x="9832039" y="1110447"/>
                  </a:cubicBezTo>
                  <a:cubicBezTo>
                    <a:pt x="9866193" y="1245121"/>
                    <a:pt x="9800530" y="1443327"/>
                    <a:pt x="9832039" y="1665670"/>
                  </a:cubicBezTo>
                  <a:cubicBezTo>
                    <a:pt x="9694109" y="1682781"/>
                    <a:pt x="9628226" y="1660882"/>
                    <a:pt x="9548645" y="1665670"/>
                  </a:cubicBezTo>
                  <a:cubicBezTo>
                    <a:pt x="9469064" y="1670458"/>
                    <a:pt x="9223125" y="1634450"/>
                    <a:pt x="9068610" y="1665670"/>
                  </a:cubicBezTo>
                  <a:cubicBezTo>
                    <a:pt x="8914096" y="1696890"/>
                    <a:pt x="8763971" y="1659536"/>
                    <a:pt x="8686896" y="1665670"/>
                  </a:cubicBezTo>
                  <a:cubicBezTo>
                    <a:pt x="8609821" y="1671804"/>
                    <a:pt x="8484634" y="1665536"/>
                    <a:pt x="8403502" y="1665670"/>
                  </a:cubicBezTo>
                  <a:cubicBezTo>
                    <a:pt x="8322370" y="1665804"/>
                    <a:pt x="8019599" y="1602182"/>
                    <a:pt x="7726826" y="1665670"/>
                  </a:cubicBezTo>
                  <a:cubicBezTo>
                    <a:pt x="7434053" y="1729158"/>
                    <a:pt x="7211729" y="1657979"/>
                    <a:pt x="6951830" y="1665670"/>
                  </a:cubicBezTo>
                  <a:cubicBezTo>
                    <a:pt x="6691931" y="1673361"/>
                    <a:pt x="6507949" y="1604321"/>
                    <a:pt x="6275154" y="1665670"/>
                  </a:cubicBezTo>
                  <a:cubicBezTo>
                    <a:pt x="6042359" y="1727019"/>
                    <a:pt x="5666746" y="1639496"/>
                    <a:pt x="5500158" y="1665670"/>
                  </a:cubicBezTo>
                  <a:cubicBezTo>
                    <a:pt x="5333570" y="1691844"/>
                    <a:pt x="5063577" y="1642021"/>
                    <a:pt x="4921803" y="1665670"/>
                  </a:cubicBezTo>
                  <a:cubicBezTo>
                    <a:pt x="4780030" y="1689319"/>
                    <a:pt x="4648743" y="1650243"/>
                    <a:pt x="4540089" y="1665670"/>
                  </a:cubicBezTo>
                  <a:cubicBezTo>
                    <a:pt x="4431435" y="1681097"/>
                    <a:pt x="4260597" y="1651061"/>
                    <a:pt x="4158374" y="1665670"/>
                  </a:cubicBezTo>
                  <a:cubicBezTo>
                    <a:pt x="4056151" y="1680279"/>
                    <a:pt x="3731759" y="1625724"/>
                    <a:pt x="3580019" y="1665670"/>
                  </a:cubicBezTo>
                  <a:cubicBezTo>
                    <a:pt x="3428280" y="1705616"/>
                    <a:pt x="3354925" y="1663781"/>
                    <a:pt x="3198304" y="1665670"/>
                  </a:cubicBezTo>
                  <a:cubicBezTo>
                    <a:pt x="3041684" y="1667559"/>
                    <a:pt x="2971798" y="1661455"/>
                    <a:pt x="2914910" y="1665670"/>
                  </a:cubicBezTo>
                  <a:cubicBezTo>
                    <a:pt x="2858022" y="1669885"/>
                    <a:pt x="2597954" y="1649779"/>
                    <a:pt x="2336555" y="1665670"/>
                  </a:cubicBezTo>
                  <a:cubicBezTo>
                    <a:pt x="2075156" y="1681561"/>
                    <a:pt x="2020415" y="1635963"/>
                    <a:pt x="1856520" y="1665670"/>
                  </a:cubicBezTo>
                  <a:cubicBezTo>
                    <a:pt x="1692626" y="1695377"/>
                    <a:pt x="1390935" y="1664101"/>
                    <a:pt x="1179845" y="1665670"/>
                  </a:cubicBezTo>
                  <a:cubicBezTo>
                    <a:pt x="968755" y="1667239"/>
                    <a:pt x="1035786" y="1665356"/>
                    <a:pt x="896451" y="1665670"/>
                  </a:cubicBezTo>
                  <a:cubicBezTo>
                    <a:pt x="757116" y="1665984"/>
                    <a:pt x="610191" y="1632865"/>
                    <a:pt x="514736" y="1665670"/>
                  </a:cubicBezTo>
                  <a:cubicBezTo>
                    <a:pt x="419281" y="1698475"/>
                    <a:pt x="170137" y="1640760"/>
                    <a:pt x="0" y="1665670"/>
                  </a:cubicBezTo>
                  <a:cubicBezTo>
                    <a:pt x="-13559" y="1400001"/>
                    <a:pt x="16493" y="1308364"/>
                    <a:pt x="0" y="1110447"/>
                  </a:cubicBezTo>
                  <a:cubicBezTo>
                    <a:pt x="-16493" y="912530"/>
                    <a:pt x="41020" y="743785"/>
                    <a:pt x="0" y="588537"/>
                  </a:cubicBezTo>
                  <a:cubicBezTo>
                    <a:pt x="-41020" y="433289"/>
                    <a:pt x="17203" y="177235"/>
                    <a:pt x="0" y="0"/>
                  </a:cubicBezTo>
                  <a:close/>
                </a:path>
                <a:path w="9832039" h="1665670" stroke="0" extrusionOk="0">
                  <a:moveTo>
                    <a:pt x="0" y="0"/>
                  </a:moveTo>
                  <a:cubicBezTo>
                    <a:pt x="254111" y="-55700"/>
                    <a:pt x="419677" y="38936"/>
                    <a:pt x="676676" y="0"/>
                  </a:cubicBezTo>
                  <a:cubicBezTo>
                    <a:pt x="933675" y="-38936"/>
                    <a:pt x="1118459" y="45919"/>
                    <a:pt x="1353351" y="0"/>
                  </a:cubicBezTo>
                  <a:cubicBezTo>
                    <a:pt x="1588244" y="-45919"/>
                    <a:pt x="1505875" y="20854"/>
                    <a:pt x="1636745" y="0"/>
                  </a:cubicBezTo>
                  <a:cubicBezTo>
                    <a:pt x="1767615" y="-20854"/>
                    <a:pt x="2135527" y="51390"/>
                    <a:pt x="2411741" y="0"/>
                  </a:cubicBezTo>
                  <a:cubicBezTo>
                    <a:pt x="2687955" y="-51390"/>
                    <a:pt x="2732885" y="9564"/>
                    <a:pt x="2891776" y="0"/>
                  </a:cubicBezTo>
                  <a:cubicBezTo>
                    <a:pt x="3050667" y="-9564"/>
                    <a:pt x="3263467" y="48786"/>
                    <a:pt x="3371811" y="0"/>
                  </a:cubicBezTo>
                  <a:cubicBezTo>
                    <a:pt x="3480156" y="-48786"/>
                    <a:pt x="3744427" y="52653"/>
                    <a:pt x="3851846" y="0"/>
                  </a:cubicBezTo>
                  <a:cubicBezTo>
                    <a:pt x="3959265" y="-52653"/>
                    <a:pt x="4332073" y="50198"/>
                    <a:pt x="4528521" y="0"/>
                  </a:cubicBezTo>
                  <a:cubicBezTo>
                    <a:pt x="4724969" y="-50198"/>
                    <a:pt x="4737765" y="41745"/>
                    <a:pt x="4910236" y="0"/>
                  </a:cubicBezTo>
                  <a:cubicBezTo>
                    <a:pt x="5082708" y="-41745"/>
                    <a:pt x="5255695" y="21832"/>
                    <a:pt x="5390271" y="0"/>
                  </a:cubicBezTo>
                  <a:cubicBezTo>
                    <a:pt x="5524847" y="-21832"/>
                    <a:pt x="5981001" y="40325"/>
                    <a:pt x="6165267" y="0"/>
                  </a:cubicBezTo>
                  <a:cubicBezTo>
                    <a:pt x="6349533" y="-40325"/>
                    <a:pt x="6342041" y="3628"/>
                    <a:pt x="6448661" y="0"/>
                  </a:cubicBezTo>
                  <a:cubicBezTo>
                    <a:pt x="6555281" y="-3628"/>
                    <a:pt x="6850834" y="58898"/>
                    <a:pt x="7027016" y="0"/>
                  </a:cubicBezTo>
                  <a:cubicBezTo>
                    <a:pt x="7203199" y="-58898"/>
                    <a:pt x="7303916" y="36458"/>
                    <a:pt x="7408731" y="0"/>
                  </a:cubicBezTo>
                  <a:cubicBezTo>
                    <a:pt x="7513547" y="-36458"/>
                    <a:pt x="7674729" y="12677"/>
                    <a:pt x="7888765" y="0"/>
                  </a:cubicBezTo>
                  <a:cubicBezTo>
                    <a:pt x="8102801" y="-12677"/>
                    <a:pt x="8084365" y="2239"/>
                    <a:pt x="8172159" y="0"/>
                  </a:cubicBezTo>
                  <a:cubicBezTo>
                    <a:pt x="8259953" y="-2239"/>
                    <a:pt x="8613441" y="48615"/>
                    <a:pt x="8750515" y="0"/>
                  </a:cubicBezTo>
                  <a:cubicBezTo>
                    <a:pt x="8887589" y="-48615"/>
                    <a:pt x="8921739" y="15573"/>
                    <a:pt x="9033909" y="0"/>
                  </a:cubicBezTo>
                  <a:cubicBezTo>
                    <a:pt x="9146079" y="-15573"/>
                    <a:pt x="9176588" y="21322"/>
                    <a:pt x="9317303" y="0"/>
                  </a:cubicBezTo>
                  <a:cubicBezTo>
                    <a:pt x="9458018" y="-21322"/>
                    <a:pt x="9725078" y="22840"/>
                    <a:pt x="9832039" y="0"/>
                  </a:cubicBezTo>
                  <a:cubicBezTo>
                    <a:pt x="9854826" y="204564"/>
                    <a:pt x="9783189" y="288260"/>
                    <a:pt x="9832039" y="538567"/>
                  </a:cubicBezTo>
                  <a:cubicBezTo>
                    <a:pt x="9880889" y="788874"/>
                    <a:pt x="9819203" y="864022"/>
                    <a:pt x="9832039" y="1127103"/>
                  </a:cubicBezTo>
                  <a:cubicBezTo>
                    <a:pt x="9844875" y="1390184"/>
                    <a:pt x="9770179" y="1439733"/>
                    <a:pt x="9832039" y="1665670"/>
                  </a:cubicBezTo>
                  <a:cubicBezTo>
                    <a:pt x="9774505" y="1685913"/>
                    <a:pt x="9668051" y="1662863"/>
                    <a:pt x="9548645" y="1665670"/>
                  </a:cubicBezTo>
                  <a:cubicBezTo>
                    <a:pt x="9429239" y="1668477"/>
                    <a:pt x="9248663" y="1644502"/>
                    <a:pt x="9166930" y="1665670"/>
                  </a:cubicBezTo>
                  <a:cubicBezTo>
                    <a:pt x="9085198" y="1686838"/>
                    <a:pt x="8716559" y="1613497"/>
                    <a:pt x="8490255" y="1665670"/>
                  </a:cubicBezTo>
                  <a:cubicBezTo>
                    <a:pt x="8263951" y="1717843"/>
                    <a:pt x="7967725" y="1617625"/>
                    <a:pt x="7813579" y="1665670"/>
                  </a:cubicBezTo>
                  <a:cubicBezTo>
                    <a:pt x="7659433" y="1713715"/>
                    <a:pt x="7350343" y="1649273"/>
                    <a:pt x="7038583" y="1665670"/>
                  </a:cubicBezTo>
                  <a:cubicBezTo>
                    <a:pt x="6726823" y="1682067"/>
                    <a:pt x="6561998" y="1654693"/>
                    <a:pt x="6361908" y="1665670"/>
                  </a:cubicBezTo>
                  <a:cubicBezTo>
                    <a:pt x="6161819" y="1676647"/>
                    <a:pt x="5888766" y="1599750"/>
                    <a:pt x="5586912" y="1665670"/>
                  </a:cubicBezTo>
                  <a:cubicBezTo>
                    <a:pt x="5285058" y="1731590"/>
                    <a:pt x="5063488" y="1628581"/>
                    <a:pt x="4910236" y="1665670"/>
                  </a:cubicBezTo>
                  <a:cubicBezTo>
                    <a:pt x="4756984" y="1702759"/>
                    <a:pt x="4715690" y="1633665"/>
                    <a:pt x="4528521" y="1665670"/>
                  </a:cubicBezTo>
                  <a:cubicBezTo>
                    <a:pt x="4341353" y="1697675"/>
                    <a:pt x="4312959" y="1660953"/>
                    <a:pt x="4245127" y="1665670"/>
                  </a:cubicBezTo>
                  <a:cubicBezTo>
                    <a:pt x="4177295" y="1670387"/>
                    <a:pt x="3962976" y="1655184"/>
                    <a:pt x="3863413" y="1665670"/>
                  </a:cubicBezTo>
                  <a:cubicBezTo>
                    <a:pt x="3763850" y="1676156"/>
                    <a:pt x="3496427" y="1627310"/>
                    <a:pt x="3186737" y="1665670"/>
                  </a:cubicBezTo>
                  <a:cubicBezTo>
                    <a:pt x="2877047" y="1704030"/>
                    <a:pt x="2991623" y="1639729"/>
                    <a:pt x="2903343" y="1665670"/>
                  </a:cubicBezTo>
                  <a:cubicBezTo>
                    <a:pt x="2815063" y="1691611"/>
                    <a:pt x="2559278" y="1617597"/>
                    <a:pt x="2324988" y="1665670"/>
                  </a:cubicBezTo>
                  <a:cubicBezTo>
                    <a:pt x="2090698" y="1713743"/>
                    <a:pt x="2094111" y="1665441"/>
                    <a:pt x="1943274" y="1665670"/>
                  </a:cubicBezTo>
                  <a:cubicBezTo>
                    <a:pt x="1792437" y="1665899"/>
                    <a:pt x="1589424" y="1664806"/>
                    <a:pt x="1364918" y="1665670"/>
                  </a:cubicBezTo>
                  <a:cubicBezTo>
                    <a:pt x="1140412" y="1666534"/>
                    <a:pt x="1007974" y="1639949"/>
                    <a:pt x="884884" y="1665670"/>
                  </a:cubicBezTo>
                  <a:cubicBezTo>
                    <a:pt x="761794" y="1691391"/>
                    <a:pt x="202923" y="1630524"/>
                    <a:pt x="0" y="1665670"/>
                  </a:cubicBezTo>
                  <a:cubicBezTo>
                    <a:pt x="-8674" y="1455374"/>
                    <a:pt x="31754" y="1346614"/>
                    <a:pt x="0" y="1127103"/>
                  </a:cubicBezTo>
                  <a:cubicBezTo>
                    <a:pt x="-31754" y="907592"/>
                    <a:pt x="29944" y="851011"/>
                    <a:pt x="0" y="588537"/>
                  </a:cubicBezTo>
                  <a:cubicBezTo>
                    <a:pt x="-29944" y="326063"/>
                    <a:pt x="473" y="251090"/>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de-AT" sz="2000" b="0" i="0" u="none" strike="noStrike" dirty="0">
                  <a:solidFill>
                    <a:srgbClr val="000000"/>
                  </a:solidFill>
                  <a:effectLst/>
                  <a:latin typeface="-webkit-standard"/>
                </a:rPr>
                <a:t>Ein Kreditgespräch ist ein Gespräch zwischen </a:t>
              </a:r>
              <a:r>
                <a:rPr lang="de-AT" sz="2000" b="1" i="0" u="none" strike="noStrike" dirty="0">
                  <a:solidFill>
                    <a:srgbClr val="000000"/>
                  </a:solidFill>
                  <a:effectLst/>
                  <a:latin typeface="-webkit-standard"/>
                </a:rPr>
                <a:t>einer Person </a:t>
              </a:r>
              <a:r>
                <a:rPr lang="de-AT" sz="2000" b="0" i="0" u="none" strike="noStrike" dirty="0">
                  <a:solidFill>
                    <a:srgbClr val="000000"/>
                  </a:solidFill>
                  <a:effectLst/>
                  <a:latin typeface="-webkit-standard"/>
                </a:rPr>
                <a:t>(Privatperson oder Unternehmer:in) und </a:t>
              </a:r>
              <a:r>
                <a:rPr lang="de-AT" sz="2000" b="1" i="0" u="none" strike="noStrike" dirty="0">
                  <a:solidFill>
                    <a:srgbClr val="000000"/>
                  </a:solidFill>
                  <a:effectLst/>
                  <a:latin typeface="-webkit-standard"/>
                </a:rPr>
                <a:t>einer Bank</a:t>
              </a:r>
              <a:r>
                <a:rPr lang="de-AT" sz="2000" b="0" i="0" u="none" strike="noStrike" dirty="0">
                  <a:solidFill>
                    <a:srgbClr val="000000"/>
                  </a:solidFill>
                  <a:effectLst/>
                  <a:latin typeface="-webkit-standard"/>
                </a:rPr>
                <a:t>, in dem es um die </a:t>
              </a:r>
              <a:r>
                <a:rPr lang="de-AT" sz="2000" b="1" i="0" u="none" strike="noStrike" dirty="0">
                  <a:solidFill>
                    <a:srgbClr val="000000"/>
                  </a:solidFill>
                  <a:effectLst/>
                  <a:latin typeface="-webkit-standard"/>
                </a:rPr>
                <a:t>Aufnahme eines Kredits </a:t>
              </a:r>
              <a:r>
                <a:rPr lang="de-AT" sz="2000" b="0" i="0" u="none" strike="noStrike" dirty="0">
                  <a:solidFill>
                    <a:srgbClr val="000000"/>
                  </a:solidFill>
                  <a:effectLst/>
                  <a:latin typeface="-webkit-standard"/>
                </a:rPr>
                <a:t>geht. </a:t>
              </a:r>
              <a:br>
                <a:rPr lang="de-AT" sz="2000" b="0" i="0" u="none" strike="noStrike" dirty="0">
                  <a:solidFill>
                    <a:srgbClr val="000000"/>
                  </a:solidFill>
                  <a:effectLst/>
                  <a:latin typeface="-webkit-standard"/>
                </a:rPr>
              </a:br>
              <a:r>
                <a:rPr lang="de-AT" sz="2000" b="0" i="0" u="none" strike="noStrike" dirty="0">
                  <a:solidFill>
                    <a:srgbClr val="000000"/>
                  </a:solidFill>
                  <a:effectLst/>
                  <a:latin typeface="-webkit-standard"/>
                </a:rPr>
                <a:t>Dabei werden die finanziellen Voraussetzungen, die geplante Verwendung des Kredits und die Rückzahlungsbedingungen besprochen.</a:t>
              </a:r>
              <a:endParaRPr lang="de-DE" sz="2000" dirty="0"/>
            </a:p>
          </p:txBody>
        </p:sp>
      </p:grpSp>
      <p:pic>
        <p:nvPicPr>
          <p:cNvPr id="26" name="Picture 2" descr="Pfeil Symbol Geschenk Lustig Ich bin das Clipart' Thermobecher | Spreadshirt">
            <a:extLst>
              <a:ext uri="{FF2B5EF4-FFF2-40B4-BE49-F238E27FC236}">
                <a16:creationId xmlns:a16="http://schemas.microsoft.com/office/drawing/2014/main" id="{8F862A26-816D-4F54-3853-0E226324384A}"/>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021557" flipH="1">
            <a:off x="1982931" y="4954054"/>
            <a:ext cx="760263" cy="106109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Banken Bilder - Kostenloser Download auf Freepik">
            <a:extLst>
              <a:ext uri="{FF2B5EF4-FFF2-40B4-BE49-F238E27FC236}">
                <a16:creationId xmlns:a16="http://schemas.microsoft.com/office/drawing/2014/main" id="{EFCE8036-6B86-B3BF-98DE-6DBEDA01305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10891181" y="2197541"/>
            <a:ext cx="1344976" cy="948175"/>
          </a:xfrm>
          <a:prstGeom prst="rect">
            <a:avLst/>
          </a:prstGeom>
          <a:noFill/>
          <a:extLst>
            <a:ext uri="{909E8E84-426E-40DD-AFC4-6F175D3DCCD1}">
              <a14:hiddenFill xmlns:a14="http://schemas.microsoft.com/office/drawing/2010/main">
                <a:solidFill>
                  <a:srgbClr val="FFFFFF"/>
                </a:solidFill>
              </a14:hiddenFill>
            </a:ext>
          </a:extLst>
        </p:spPr>
      </p:pic>
      <p:pic>
        <p:nvPicPr>
          <p:cNvPr id="3" name="Grafik 2" descr="Kind mit kurzen Haaren">
            <a:extLst>
              <a:ext uri="{FF2B5EF4-FFF2-40B4-BE49-F238E27FC236}">
                <a16:creationId xmlns:a16="http://schemas.microsoft.com/office/drawing/2014/main" id="{8560C4CC-1C8E-9BFF-E0C4-304AA8C1666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58844" y="2826076"/>
            <a:ext cx="806307" cy="938233"/>
          </a:xfrm>
          <a:prstGeom prst="rect">
            <a:avLst/>
          </a:prstGeom>
        </p:spPr>
      </p:pic>
      <p:pic>
        <p:nvPicPr>
          <p:cNvPr id="5" name="Grafik 4" descr="Mann im Polohemd">
            <a:extLst>
              <a:ext uri="{FF2B5EF4-FFF2-40B4-BE49-F238E27FC236}">
                <a16:creationId xmlns:a16="http://schemas.microsoft.com/office/drawing/2014/main" id="{F43891E4-0BFC-DFB6-B464-DFB9AB55621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7713" y="3562807"/>
            <a:ext cx="1597018" cy="1551076"/>
          </a:xfrm>
          <a:prstGeom prst="rect">
            <a:avLst/>
          </a:prstGeom>
        </p:spPr>
      </p:pic>
      <p:pic>
        <p:nvPicPr>
          <p:cNvPr id="7" name="Grafik 6" descr="Ein lächelndes Gesicht">
            <a:extLst>
              <a:ext uri="{FF2B5EF4-FFF2-40B4-BE49-F238E27FC236}">
                <a16:creationId xmlns:a16="http://schemas.microsoft.com/office/drawing/2014/main" id="{A4322EB5-A24F-4510-8307-FC4D4669BE0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7690869" y="3125444"/>
            <a:ext cx="527136" cy="543609"/>
          </a:xfrm>
          <a:prstGeom prst="rect">
            <a:avLst/>
          </a:prstGeom>
        </p:spPr>
      </p:pic>
      <p:grpSp>
        <p:nvGrpSpPr>
          <p:cNvPr id="13" name="Grafik 11" descr="Mann in Geschäftskleidung">
            <a:extLst>
              <a:ext uri="{FF2B5EF4-FFF2-40B4-BE49-F238E27FC236}">
                <a16:creationId xmlns:a16="http://schemas.microsoft.com/office/drawing/2014/main" id="{CEE6136F-8392-462E-D50F-F8DFD41E288D}"/>
              </a:ext>
            </a:extLst>
          </p:cNvPr>
          <p:cNvGrpSpPr/>
          <p:nvPr/>
        </p:nvGrpSpPr>
        <p:grpSpPr>
          <a:xfrm flipH="1">
            <a:off x="9874139" y="2826076"/>
            <a:ext cx="1547168" cy="2189187"/>
            <a:chOff x="9655894" y="2003138"/>
            <a:chExt cx="1822285" cy="2516671"/>
          </a:xfrm>
        </p:grpSpPr>
        <p:grpSp>
          <p:nvGrpSpPr>
            <p:cNvPr id="14" name="Grafik 11" descr="Mann in Geschäftskleidung">
              <a:extLst>
                <a:ext uri="{FF2B5EF4-FFF2-40B4-BE49-F238E27FC236}">
                  <a16:creationId xmlns:a16="http://schemas.microsoft.com/office/drawing/2014/main" id="{62EC5431-2D3A-7F27-68D3-D2036909BD31}"/>
                </a:ext>
              </a:extLst>
            </p:cNvPr>
            <p:cNvGrpSpPr/>
            <p:nvPr/>
          </p:nvGrpSpPr>
          <p:grpSpPr>
            <a:xfrm>
              <a:off x="9655894" y="2780443"/>
              <a:ext cx="1822285" cy="1739366"/>
              <a:chOff x="9655894" y="2780443"/>
              <a:chExt cx="1822285" cy="1739366"/>
            </a:xfrm>
          </p:grpSpPr>
          <p:sp>
            <p:nvSpPr>
              <p:cNvPr id="15" name="Freihandform: Form 14">
                <a:extLst>
                  <a:ext uri="{FF2B5EF4-FFF2-40B4-BE49-F238E27FC236}">
                    <a16:creationId xmlns:a16="http://schemas.microsoft.com/office/drawing/2014/main" id="{5180F767-E8C3-DADD-3A90-433DD8E99482}"/>
                  </a:ext>
                </a:extLst>
              </p:cNvPr>
              <p:cNvSpPr/>
              <p:nvPr/>
            </p:nvSpPr>
            <p:spPr>
              <a:xfrm>
                <a:off x="9668996" y="2807180"/>
                <a:ext cx="1789749" cy="1682797"/>
              </a:xfrm>
              <a:custGeom>
                <a:avLst/>
                <a:gdLst>
                  <a:gd name="connsiteX0" fmla="*/ 579316 w 1789749"/>
                  <a:gd name="connsiteY0" fmla="*/ 0 h 1682797"/>
                  <a:gd name="connsiteX1" fmla="*/ 597745 w 1789749"/>
                  <a:gd name="connsiteY1" fmla="*/ 94637 h 1682797"/>
                  <a:gd name="connsiteX2" fmla="*/ 578083 w 1789749"/>
                  <a:gd name="connsiteY2" fmla="*/ 166529 h 1682797"/>
                  <a:gd name="connsiteX3" fmla="*/ 557188 w 1789749"/>
                  <a:gd name="connsiteY3" fmla="*/ 146867 h 1682797"/>
                  <a:gd name="connsiteX4" fmla="*/ 492309 w 1789749"/>
                  <a:gd name="connsiteY4" fmla="*/ 251615 h 1682797"/>
                  <a:gd name="connsiteX5" fmla="*/ 158835 w 1789749"/>
                  <a:gd name="connsiteY5" fmla="*/ 386765 h 1682797"/>
                  <a:gd name="connsiteX6" fmla="*/ 2790 w 1789749"/>
                  <a:gd name="connsiteY6" fmla="*/ 813241 h 1682797"/>
                  <a:gd name="connsiteX7" fmla="*/ 53902 w 1789749"/>
                  <a:gd name="connsiteY7" fmla="*/ 1282496 h 1682797"/>
                  <a:gd name="connsiteX8" fmla="*/ 150374 w 1789749"/>
                  <a:gd name="connsiteY8" fmla="*/ 1450875 h 1682797"/>
                  <a:gd name="connsiteX9" fmla="*/ 164515 w 1789749"/>
                  <a:gd name="connsiteY9" fmla="*/ 1652439 h 1682797"/>
                  <a:gd name="connsiteX10" fmla="*/ 1375319 w 1789749"/>
                  <a:gd name="connsiteY10" fmla="*/ 1650187 h 1682797"/>
                  <a:gd name="connsiteX11" fmla="*/ 1383737 w 1789749"/>
                  <a:gd name="connsiteY11" fmla="*/ 1637911 h 1682797"/>
                  <a:gd name="connsiteX12" fmla="*/ 1373110 w 1789749"/>
                  <a:gd name="connsiteY12" fmla="*/ 1578238 h 1682797"/>
                  <a:gd name="connsiteX13" fmla="*/ 1759345 w 1789749"/>
                  <a:gd name="connsiteY13" fmla="*/ 1447662 h 1682797"/>
                  <a:gd name="connsiteX14" fmla="*/ 1724152 w 1789749"/>
                  <a:gd name="connsiteY14" fmla="*/ 1009656 h 1682797"/>
                  <a:gd name="connsiteX15" fmla="*/ 1646107 w 1789749"/>
                  <a:gd name="connsiteY15" fmla="*/ 825302 h 1682797"/>
                  <a:gd name="connsiteX16" fmla="*/ 1402151 w 1789749"/>
                  <a:gd name="connsiteY16" fmla="*/ 389002 h 1682797"/>
                  <a:gd name="connsiteX17" fmla="*/ 1059256 w 1789749"/>
                  <a:gd name="connsiteY17" fmla="*/ 276539 h 1682797"/>
                  <a:gd name="connsiteX18" fmla="*/ 1025453 w 1789749"/>
                  <a:gd name="connsiteY18" fmla="*/ 221240 h 1682797"/>
                  <a:gd name="connsiteX19" fmla="*/ 998420 w 1789749"/>
                  <a:gd name="connsiteY19" fmla="*/ 238449 h 1682797"/>
                  <a:gd name="connsiteX20" fmla="*/ 1016247 w 1789749"/>
                  <a:gd name="connsiteY20" fmla="*/ 117396 h 1682797"/>
                  <a:gd name="connsiteX21" fmla="*/ 593041 w 1789749"/>
                  <a:gd name="connsiteY21" fmla="*/ 717 h 1682797"/>
                  <a:gd name="connsiteX22" fmla="*/ 579316 w 1789749"/>
                  <a:gd name="connsiteY22" fmla="*/ 0 h 1682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789749" h="1682797">
                    <a:moveTo>
                      <a:pt x="579316" y="0"/>
                    </a:moveTo>
                    <a:cubicBezTo>
                      <a:pt x="579316" y="0"/>
                      <a:pt x="594059" y="54697"/>
                      <a:pt x="597745" y="94637"/>
                    </a:cubicBezTo>
                    <a:cubicBezTo>
                      <a:pt x="601430" y="134577"/>
                      <a:pt x="580449" y="169813"/>
                      <a:pt x="578083" y="166529"/>
                    </a:cubicBezTo>
                    <a:cubicBezTo>
                      <a:pt x="572002" y="158082"/>
                      <a:pt x="562867" y="143899"/>
                      <a:pt x="557188" y="146867"/>
                    </a:cubicBezTo>
                    <a:cubicBezTo>
                      <a:pt x="515986" y="168451"/>
                      <a:pt x="493298" y="251371"/>
                      <a:pt x="492309" y="251615"/>
                    </a:cubicBezTo>
                    <a:cubicBezTo>
                      <a:pt x="472848" y="256261"/>
                      <a:pt x="236951" y="311618"/>
                      <a:pt x="158835" y="386765"/>
                    </a:cubicBezTo>
                    <a:cubicBezTo>
                      <a:pt x="76016" y="466430"/>
                      <a:pt x="19583" y="543972"/>
                      <a:pt x="2790" y="813241"/>
                    </a:cubicBezTo>
                    <a:cubicBezTo>
                      <a:pt x="-7679" y="981146"/>
                      <a:pt x="11739" y="1155577"/>
                      <a:pt x="53902" y="1282496"/>
                    </a:cubicBezTo>
                    <a:cubicBezTo>
                      <a:pt x="79357" y="1359106"/>
                      <a:pt x="116845" y="1415595"/>
                      <a:pt x="150374" y="1450875"/>
                    </a:cubicBezTo>
                    <a:lnTo>
                      <a:pt x="164515" y="1652439"/>
                    </a:lnTo>
                    <a:cubicBezTo>
                      <a:pt x="164515" y="1652439"/>
                      <a:pt x="1004214" y="1722222"/>
                      <a:pt x="1375319" y="1650187"/>
                    </a:cubicBezTo>
                    <a:cubicBezTo>
                      <a:pt x="1381012" y="1649083"/>
                      <a:pt x="1384755" y="1643619"/>
                      <a:pt x="1383737" y="1637911"/>
                    </a:cubicBezTo>
                    <a:lnTo>
                      <a:pt x="1373110" y="1578238"/>
                    </a:lnTo>
                    <a:cubicBezTo>
                      <a:pt x="1373110" y="1578238"/>
                      <a:pt x="1675607" y="1634010"/>
                      <a:pt x="1759345" y="1447662"/>
                    </a:cubicBezTo>
                    <a:cubicBezTo>
                      <a:pt x="1823421" y="1305069"/>
                      <a:pt x="1773844" y="1137464"/>
                      <a:pt x="1724152" y="1009656"/>
                    </a:cubicBezTo>
                    <a:cubicBezTo>
                      <a:pt x="1683538" y="905196"/>
                      <a:pt x="1646107" y="825302"/>
                      <a:pt x="1646107" y="825302"/>
                    </a:cubicBezTo>
                    <a:cubicBezTo>
                      <a:pt x="1646107" y="825302"/>
                      <a:pt x="1523964" y="523909"/>
                      <a:pt x="1402151" y="389002"/>
                    </a:cubicBezTo>
                    <a:cubicBezTo>
                      <a:pt x="1347053" y="327981"/>
                      <a:pt x="1185687" y="305723"/>
                      <a:pt x="1059256" y="276539"/>
                    </a:cubicBezTo>
                    <a:cubicBezTo>
                      <a:pt x="1046148" y="273513"/>
                      <a:pt x="1039034" y="223692"/>
                      <a:pt x="1025453" y="221240"/>
                    </a:cubicBezTo>
                    <a:cubicBezTo>
                      <a:pt x="1025453" y="221240"/>
                      <a:pt x="1004143" y="252289"/>
                      <a:pt x="998420" y="238449"/>
                    </a:cubicBezTo>
                    <a:cubicBezTo>
                      <a:pt x="988726" y="215030"/>
                      <a:pt x="1003956" y="183150"/>
                      <a:pt x="1016247" y="117396"/>
                    </a:cubicBezTo>
                    <a:cubicBezTo>
                      <a:pt x="1036195" y="10655"/>
                      <a:pt x="593041" y="717"/>
                      <a:pt x="593041" y="717"/>
                    </a:cubicBezTo>
                    <a:lnTo>
                      <a:pt x="579316" y="0"/>
                    </a:lnTo>
                    <a:close/>
                  </a:path>
                </a:pathLst>
              </a:custGeom>
              <a:solidFill>
                <a:srgbClr val="FFFFFF"/>
              </a:solidFill>
              <a:ln w="14322" cap="flat">
                <a:noFill/>
                <a:prstDash val="solid"/>
                <a:miter/>
              </a:ln>
            </p:spPr>
            <p:txBody>
              <a:bodyPr rtlCol="0" anchor="ctr"/>
              <a:lstStyle/>
              <a:p>
                <a:endParaRPr lang="de-AT"/>
              </a:p>
            </p:txBody>
          </p:sp>
          <p:grpSp>
            <p:nvGrpSpPr>
              <p:cNvPr id="16" name="Grafik 11" descr="Mann in Geschäftskleidung">
                <a:extLst>
                  <a:ext uri="{FF2B5EF4-FFF2-40B4-BE49-F238E27FC236}">
                    <a16:creationId xmlns:a16="http://schemas.microsoft.com/office/drawing/2014/main" id="{01D0763C-0B1F-6C08-C2F7-9DA9D42D75FC}"/>
                  </a:ext>
                </a:extLst>
              </p:cNvPr>
              <p:cNvGrpSpPr/>
              <p:nvPr/>
            </p:nvGrpSpPr>
            <p:grpSpPr>
              <a:xfrm>
                <a:off x="10432010" y="3181951"/>
                <a:ext cx="314351" cy="1323016"/>
                <a:chOff x="10432010" y="3181951"/>
                <a:chExt cx="314351" cy="1323016"/>
              </a:xfrm>
              <a:solidFill>
                <a:srgbClr val="FFFFFF"/>
              </a:solidFill>
            </p:grpSpPr>
            <p:sp>
              <p:nvSpPr>
                <p:cNvPr id="20" name="Freihandform: Form 19">
                  <a:extLst>
                    <a:ext uri="{FF2B5EF4-FFF2-40B4-BE49-F238E27FC236}">
                      <a16:creationId xmlns:a16="http://schemas.microsoft.com/office/drawing/2014/main" id="{6D097AA0-1D18-FED5-1CBC-91185DDA9BF2}"/>
                    </a:ext>
                  </a:extLst>
                </p:cNvPr>
                <p:cNvSpPr/>
                <p:nvPr/>
              </p:nvSpPr>
              <p:spPr>
                <a:xfrm>
                  <a:off x="10518706" y="3839199"/>
                  <a:ext cx="155169" cy="144626"/>
                </a:xfrm>
                <a:custGeom>
                  <a:avLst/>
                  <a:gdLst>
                    <a:gd name="connsiteX0" fmla="*/ 151163 w 155169"/>
                    <a:gd name="connsiteY0" fmla="*/ 119270 h 144626"/>
                    <a:gd name="connsiteX1" fmla="*/ 25463 w 155169"/>
                    <a:gd name="connsiteY1" fmla="*/ 3250 h 144626"/>
                    <a:gd name="connsiteX2" fmla="*/ 6160 w 155169"/>
                    <a:gd name="connsiteY2" fmla="*/ 49127 h 144626"/>
                    <a:gd name="connsiteX3" fmla="*/ 151 w 155169"/>
                    <a:gd name="connsiteY3" fmla="*/ 132005 h 144626"/>
                    <a:gd name="connsiteX4" fmla="*/ 9917 w 155169"/>
                    <a:gd name="connsiteY4" fmla="*/ 144008 h 144626"/>
                    <a:gd name="connsiteX5" fmla="*/ 146000 w 155169"/>
                    <a:gd name="connsiteY5" fmla="*/ 137827 h 144626"/>
                    <a:gd name="connsiteX6" fmla="*/ 151163 w 155169"/>
                    <a:gd name="connsiteY6" fmla="*/ 119270 h 144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169" h="144626">
                      <a:moveTo>
                        <a:pt x="151163" y="119270"/>
                      </a:moveTo>
                      <a:cubicBezTo>
                        <a:pt x="110893" y="88465"/>
                        <a:pt x="70939" y="51594"/>
                        <a:pt x="25463" y="3250"/>
                      </a:cubicBezTo>
                      <a:cubicBezTo>
                        <a:pt x="-437" y="-12941"/>
                        <a:pt x="8655" y="35948"/>
                        <a:pt x="6160" y="49127"/>
                      </a:cubicBezTo>
                      <a:cubicBezTo>
                        <a:pt x="5328" y="76648"/>
                        <a:pt x="4453" y="105101"/>
                        <a:pt x="151" y="132005"/>
                      </a:cubicBezTo>
                      <a:cubicBezTo>
                        <a:pt x="-925" y="137913"/>
                        <a:pt x="3894" y="143865"/>
                        <a:pt x="9917" y="144008"/>
                      </a:cubicBezTo>
                      <a:cubicBezTo>
                        <a:pt x="55493" y="145844"/>
                        <a:pt x="92594" y="143535"/>
                        <a:pt x="146000" y="137827"/>
                      </a:cubicBezTo>
                      <a:cubicBezTo>
                        <a:pt x="155035" y="137096"/>
                        <a:pt x="158577" y="124547"/>
                        <a:pt x="151163" y="119270"/>
                      </a:cubicBezTo>
                      <a:close/>
                    </a:path>
                  </a:pathLst>
                </a:custGeom>
                <a:solidFill>
                  <a:srgbClr val="FFFFFF"/>
                </a:solidFill>
                <a:ln w="14322" cap="flat">
                  <a:noFill/>
                  <a:prstDash val="solid"/>
                  <a:miter/>
                </a:ln>
              </p:spPr>
              <p:txBody>
                <a:bodyPr rtlCol="0" anchor="ctr"/>
                <a:lstStyle/>
                <a:p>
                  <a:endParaRPr lang="de-AT"/>
                </a:p>
              </p:txBody>
            </p:sp>
            <p:sp>
              <p:nvSpPr>
                <p:cNvPr id="24" name="Freihandform: Form 23">
                  <a:extLst>
                    <a:ext uri="{FF2B5EF4-FFF2-40B4-BE49-F238E27FC236}">
                      <a16:creationId xmlns:a16="http://schemas.microsoft.com/office/drawing/2014/main" id="{3C745263-7245-5490-20A3-FB0B5C0C7454}"/>
                    </a:ext>
                  </a:extLst>
                </p:cNvPr>
                <p:cNvSpPr/>
                <p:nvPr/>
              </p:nvSpPr>
              <p:spPr>
                <a:xfrm>
                  <a:off x="10511670" y="3392078"/>
                  <a:ext cx="217551" cy="450334"/>
                </a:xfrm>
                <a:custGeom>
                  <a:avLst/>
                  <a:gdLst>
                    <a:gd name="connsiteX0" fmla="*/ 217355 w 217551"/>
                    <a:gd name="connsiteY0" fmla="*/ 438353 h 450334"/>
                    <a:gd name="connsiteX1" fmla="*/ 184041 w 217551"/>
                    <a:gd name="connsiteY1" fmla="*/ 257110 h 450334"/>
                    <a:gd name="connsiteX2" fmla="*/ 19764 w 217551"/>
                    <a:gd name="connsiteY2" fmla="*/ 5969 h 450334"/>
                    <a:gd name="connsiteX3" fmla="*/ 7516 w 217551"/>
                    <a:gd name="connsiteY3" fmla="*/ 405 h 450334"/>
                    <a:gd name="connsiteX4" fmla="*/ 73 w 217551"/>
                    <a:gd name="connsiteY4" fmla="*/ 11605 h 450334"/>
                    <a:gd name="connsiteX5" fmla="*/ 14343 w 217551"/>
                    <a:gd name="connsiteY5" fmla="*/ 197609 h 450334"/>
                    <a:gd name="connsiteX6" fmla="*/ 106327 w 217551"/>
                    <a:gd name="connsiteY6" fmla="*/ 333347 h 450334"/>
                    <a:gd name="connsiteX7" fmla="*/ 198798 w 217551"/>
                    <a:gd name="connsiteY7" fmla="*/ 446212 h 450334"/>
                    <a:gd name="connsiteX8" fmla="*/ 217355 w 217551"/>
                    <a:gd name="connsiteY8" fmla="*/ 438353 h 450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7551" h="450334">
                      <a:moveTo>
                        <a:pt x="217355" y="438353"/>
                      </a:moveTo>
                      <a:cubicBezTo>
                        <a:pt x="204907" y="378364"/>
                        <a:pt x="200619" y="315249"/>
                        <a:pt x="184041" y="257110"/>
                      </a:cubicBezTo>
                      <a:cubicBezTo>
                        <a:pt x="128986" y="174161"/>
                        <a:pt x="63275" y="96777"/>
                        <a:pt x="19764" y="5969"/>
                      </a:cubicBezTo>
                      <a:cubicBezTo>
                        <a:pt x="17598" y="1351"/>
                        <a:pt x="12407" y="-1001"/>
                        <a:pt x="7516" y="405"/>
                      </a:cubicBezTo>
                      <a:cubicBezTo>
                        <a:pt x="2626" y="1810"/>
                        <a:pt x="-529" y="6557"/>
                        <a:pt x="73" y="11605"/>
                      </a:cubicBezTo>
                      <a:cubicBezTo>
                        <a:pt x="6986" y="69457"/>
                        <a:pt x="11661" y="130306"/>
                        <a:pt x="14343" y="197609"/>
                      </a:cubicBezTo>
                      <a:cubicBezTo>
                        <a:pt x="38536" y="245394"/>
                        <a:pt x="73141" y="289593"/>
                        <a:pt x="106327" y="333347"/>
                      </a:cubicBezTo>
                      <a:cubicBezTo>
                        <a:pt x="136615" y="371581"/>
                        <a:pt x="169700" y="407061"/>
                        <a:pt x="198798" y="446212"/>
                      </a:cubicBezTo>
                      <a:cubicBezTo>
                        <a:pt x="204850" y="454860"/>
                        <a:pt x="219406" y="448779"/>
                        <a:pt x="217355" y="438353"/>
                      </a:cubicBezTo>
                      <a:close/>
                    </a:path>
                  </a:pathLst>
                </a:custGeom>
                <a:solidFill>
                  <a:srgbClr val="FFFFFF"/>
                </a:solidFill>
                <a:ln w="14322" cap="flat">
                  <a:noFill/>
                  <a:prstDash val="solid"/>
                  <a:miter/>
                </a:ln>
              </p:spPr>
              <p:txBody>
                <a:bodyPr rtlCol="0" anchor="ctr"/>
                <a:lstStyle/>
                <a:p>
                  <a:endParaRPr lang="de-AT"/>
                </a:p>
              </p:txBody>
            </p:sp>
            <p:sp>
              <p:nvSpPr>
                <p:cNvPr id="27" name="Freihandform: Form 26">
                  <a:extLst>
                    <a:ext uri="{FF2B5EF4-FFF2-40B4-BE49-F238E27FC236}">
                      <a16:creationId xmlns:a16="http://schemas.microsoft.com/office/drawing/2014/main" id="{C6EB2A0B-E2D4-1590-9587-D3569CFAD78E}"/>
                    </a:ext>
                  </a:extLst>
                </p:cNvPr>
                <p:cNvSpPr/>
                <p:nvPr/>
              </p:nvSpPr>
              <p:spPr>
                <a:xfrm>
                  <a:off x="10432010" y="3181951"/>
                  <a:ext cx="199138" cy="162862"/>
                </a:xfrm>
                <a:custGeom>
                  <a:avLst/>
                  <a:gdLst>
                    <a:gd name="connsiteX0" fmla="*/ 84996 w 199138"/>
                    <a:gd name="connsiteY0" fmla="*/ 162862 h 162862"/>
                    <a:gd name="connsiteX1" fmla="*/ 92554 w 199138"/>
                    <a:gd name="connsiteY1" fmla="*/ 159592 h 162862"/>
                    <a:gd name="connsiteX2" fmla="*/ 158394 w 199138"/>
                    <a:gd name="connsiteY2" fmla="*/ 145409 h 162862"/>
                    <a:gd name="connsiteX3" fmla="*/ 167271 w 199138"/>
                    <a:gd name="connsiteY3" fmla="*/ 128142 h 162862"/>
                    <a:gd name="connsiteX4" fmla="*/ 168462 w 199138"/>
                    <a:gd name="connsiteY4" fmla="*/ 119265 h 162862"/>
                    <a:gd name="connsiteX5" fmla="*/ 168863 w 199138"/>
                    <a:gd name="connsiteY5" fmla="*/ 105957 h 162862"/>
                    <a:gd name="connsiteX6" fmla="*/ 184538 w 199138"/>
                    <a:gd name="connsiteY6" fmla="*/ 62632 h 162862"/>
                    <a:gd name="connsiteX7" fmla="*/ 181082 w 199138"/>
                    <a:gd name="connsiteY7" fmla="*/ 177 h 162862"/>
                    <a:gd name="connsiteX8" fmla="*/ 140296 w 199138"/>
                    <a:gd name="connsiteY8" fmla="*/ 19078 h 162862"/>
                    <a:gd name="connsiteX9" fmla="*/ 106193 w 199138"/>
                    <a:gd name="connsiteY9" fmla="*/ 38209 h 162862"/>
                    <a:gd name="connsiteX10" fmla="*/ 100298 w 199138"/>
                    <a:gd name="connsiteY10" fmla="*/ 40045 h 162862"/>
                    <a:gd name="connsiteX11" fmla="*/ 87650 w 199138"/>
                    <a:gd name="connsiteY11" fmla="*/ 38998 h 162862"/>
                    <a:gd name="connsiteX12" fmla="*/ 38660 w 199138"/>
                    <a:gd name="connsiteY12" fmla="*/ 2816 h 162862"/>
                    <a:gd name="connsiteX13" fmla="*/ 1431 w 199138"/>
                    <a:gd name="connsiteY13" fmla="*/ 43186 h 162862"/>
                    <a:gd name="connsiteX14" fmla="*/ 45587 w 199138"/>
                    <a:gd name="connsiteY14" fmla="*/ 107104 h 162862"/>
                    <a:gd name="connsiteX15" fmla="*/ 77855 w 199138"/>
                    <a:gd name="connsiteY15" fmla="*/ 156652 h 162862"/>
                    <a:gd name="connsiteX16" fmla="*/ 84996 w 199138"/>
                    <a:gd name="connsiteY16" fmla="*/ 162862 h 162862"/>
                    <a:gd name="connsiteX17" fmla="*/ 180451 w 199138"/>
                    <a:gd name="connsiteY17" fmla="*/ 6128 h 162862"/>
                    <a:gd name="connsiteX18" fmla="*/ 180451 w 199138"/>
                    <a:gd name="connsiteY18" fmla="*/ 6128 h 162862"/>
                    <a:gd name="connsiteX19" fmla="*/ 180451 w 199138"/>
                    <a:gd name="connsiteY19" fmla="*/ 6128 h 162862"/>
                    <a:gd name="connsiteX20" fmla="*/ 180451 w 199138"/>
                    <a:gd name="connsiteY20" fmla="*/ 6128 h 162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99138" h="162862">
                      <a:moveTo>
                        <a:pt x="84996" y="162862"/>
                      </a:moveTo>
                      <a:cubicBezTo>
                        <a:pt x="87822" y="162862"/>
                        <a:pt x="90575" y="161701"/>
                        <a:pt x="92554" y="159592"/>
                      </a:cubicBezTo>
                      <a:cubicBezTo>
                        <a:pt x="111542" y="139343"/>
                        <a:pt x="138833" y="143731"/>
                        <a:pt x="158394" y="145409"/>
                      </a:cubicBezTo>
                      <a:cubicBezTo>
                        <a:pt x="169896" y="145380"/>
                        <a:pt x="170799" y="136087"/>
                        <a:pt x="167271" y="128142"/>
                      </a:cubicBezTo>
                      <a:cubicBezTo>
                        <a:pt x="165966" y="125202"/>
                        <a:pt x="166339" y="121675"/>
                        <a:pt x="168462" y="119265"/>
                      </a:cubicBezTo>
                      <a:cubicBezTo>
                        <a:pt x="170943" y="116454"/>
                        <a:pt x="171072" y="110818"/>
                        <a:pt x="168863" y="105957"/>
                      </a:cubicBezTo>
                      <a:cubicBezTo>
                        <a:pt x="161291" y="87701"/>
                        <a:pt x="167544" y="79082"/>
                        <a:pt x="184538" y="62632"/>
                      </a:cubicBezTo>
                      <a:cubicBezTo>
                        <a:pt x="206337" y="43673"/>
                        <a:pt x="202522" y="-626"/>
                        <a:pt x="181082" y="177"/>
                      </a:cubicBezTo>
                      <a:cubicBezTo>
                        <a:pt x="164604" y="-1644"/>
                        <a:pt x="152686" y="11019"/>
                        <a:pt x="140296" y="19078"/>
                      </a:cubicBezTo>
                      <a:cubicBezTo>
                        <a:pt x="129784" y="26564"/>
                        <a:pt x="118196" y="35700"/>
                        <a:pt x="106193" y="38209"/>
                      </a:cubicBezTo>
                      <a:cubicBezTo>
                        <a:pt x="104128" y="38611"/>
                        <a:pt x="102019" y="39156"/>
                        <a:pt x="100298" y="40045"/>
                      </a:cubicBezTo>
                      <a:cubicBezTo>
                        <a:pt x="96168" y="42168"/>
                        <a:pt x="91221" y="41981"/>
                        <a:pt x="87650" y="38998"/>
                      </a:cubicBezTo>
                      <a:cubicBezTo>
                        <a:pt x="58494" y="14647"/>
                        <a:pt x="48412" y="1310"/>
                        <a:pt x="38660" y="2816"/>
                      </a:cubicBezTo>
                      <a:cubicBezTo>
                        <a:pt x="30156" y="4135"/>
                        <a:pt x="21896" y="16741"/>
                        <a:pt x="1431" y="43186"/>
                      </a:cubicBezTo>
                      <a:cubicBezTo>
                        <a:pt x="-8723" y="56580"/>
                        <a:pt x="38230" y="92677"/>
                        <a:pt x="45587" y="107104"/>
                      </a:cubicBezTo>
                      <a:cubicBezTo>
                        <a:pt x="58150" y="123740"/>
                        <a:pt x="71960" y="137751"/>
                        <a:pt x="77855" y="156652"/>
                      </a:cubicBezTo>
                      <a:cubicBezTo>
                        <a:pt x="79160" y="160912"/>
                        <a:pt x="80536" y="162891"/>
                        <a:pt x="84996" y="162862"/>
                      </a:cubicBezTo>
                      <a:close/>
                      <a:moveTo>
                        <a:pt x="180451" y="6128"/>
                      </a:moveTo>
                      <a:lnTo>
                        <a:pt x="180451" y="6128"/>
                      </a:lnTo>
                      <a:lnTo>
                        <a:pt x="180451" y="6128"/>
                      </a:lnTo>
                      <a:lnTo>
                        <a:pt x="180451" y="6128"/>
                      </a:lnTo>
                      <a:close/>
                    </a:path>
                  </a:pathLst>
                </a:custGeom>
                <a:solidFill>
                  <a:srgbClr val="FFFFFF"/>
                </a:solidFill>
                <a:ln w="14322" cap="flat">
                  <a:noFill/>
                  <a:prstDash val="solid"/>
                  <a:miter/>
                </a:ln>
              </p:spPr>
              <p:txBody>
                <a:bodyPr rtlCol="0" anchor="ctr"/>
                <a:lstStyle/>
                <a:p>
                  <a:endParaRPr lang="de-AT"/>
                </a:p>
              </p:txBody>
            </p:sp>
            <p:sp>
              <p:nvSpPr>
                <p:cNvPr id="28" name="Freihandform: Form 27">
                  <a:extLst>
                    <a:ext uri="{FF2B5EF4-FFF2-40B4-BE49-F238E27FC236}">
                      <a16:creationId xmlns:a16="http://schemas.microsoft.com/office/drawing/2014/main" id="{1CCB9C0F-F22F-D7ED-B2C6-A1F2CF3BBC6C}"/>
                    </a:ext>
                  </a:extLst>
                </p:cNvPr>
                <p:cNvSpPr/>
                <p:nvPr/>
              </p:nvSpPr>
              <p:spPr>
                <a:xfrm>
                  <a:off x="10497318" y="4301127"/>
                  <a:ext cx="249043" cy="203839"/>
                </a:xfrm>
                <a:custGeom>
                  <a:avLst/>
                  <a:gdLst>
                    <a:gd name="connsiteX0" fmla="*/ 248085 w 249043"/>
                    <a:gd name="connsiteY0" fmla="*/ 46186 h 203839"/>
                    <a:gd name="connsiteX1" fmla="*/ 241230 w 249043"/>
                    <a:gd name="connsiteY1" fmla="*/ 41066 h 203839"/>
                    <a:gd name="connsiteX2" fmla="*/ 121295 w 249043"/>
                    <a:gd name="connsiteY2" fmla="*/ 7408 h 203839"/>
                    <a:gd name="connsiteX3" fmla="*/ 106395 w 249043"/>
                    <a:gd name="connsiteY3" fmla="*/ 782 h 203839"/>
                    <a:gd name="connsiteX4" fmla="*/ 7240 w 249043"/>
                    <a:gd name="connsiteY4" fmla="*/ 35086 h 203839"/>
                    <a:gd name="connsiteX5" fmla="*/ 141 w 249043"/>
                    <a:gd name="connsiteY5" fmla="*/ 46659 h 203839"/>
                    <a:gd name="connsiteX6" fmla="*/ 56846 w 249043"/>
                    <a:gd name="connsiteY6" fmla="*/ 157631 h 203839"/>
                    <a:gd name="connsiteX7" fmla="*/ 196069 w 249043"/>
                    <a:gd name="connsiteY7" fmla="*/ 161847 h 203839"/>
                    <a:gd name="connsiteX8" fmla="*/ 248357 w 249043"/>
                    <a:gd name="connsiteY8" fmla="*/ 97269 h 203839"/>
                    <a:gd name="connsiteX9" fmla="*/ 248085 w 249043"/>
                    <a:gd name="connsiteY9" fmla="*/ 46186 h 20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9043" h="203839">
                      <a:moveTo>
                        <a:pt x="248085" y="46186"/>
                      </a:moveTo>
                      <a:cubicBezTo>
                        <a:pt x="246636" y="43576"/>
                        <a:pt x="244141" y="41712"/>
                        <a:pt x="241230" y="41066"/>
                      </a:cubicBezTo>
                      <a:cubicBezTo>
                        <a:pt x="197360" y="31472"/>
                        <a:pt x="158152" y="20472"/>
                        <a:pt x="121295" y="7408"/>
                      </a:cubicBezTo>
                      <a:cubicBezTo>
                        <a:pt x="116964" y="3335"/>
                        <a:pt x="113278" y="-2029"/>
                        <a:pt x="106395" y="782"/>
                      </a:cubicBezTo>
                      <a:cubicBezTo>
                        <a:pt x="71359" y="13847"/>
                        <a:pt x="38920" y="25061"/>
                        <a:pt x="7240" y="35086"/>
                      </a:cubicBezTo>
                      <a:cubicBezTo>
                        <a:pt x="2321" y="36649"/>
                        <a:pt x="-705" y="41583"/>
                        <a:pt x="141" y="46659"/>
                      </a:cubicBezTo>
                      <a:cubicBezTo>
                        <a:pt x="3454" y="131272"/>
                        <a:pt x="-12221" y="105343"/>
                        <a:pt x="56846" y="157631"/>
                      </a:cubicBezTo>
                      <a:cubicBezTo>
                        <a:pt x="113809" y="201557"/>
                        <a:pt x="143237" y="232878"/>
                        <a:pt x="196069" y="161847"/>
                      </a:cubicBezTo>
                      <a:cubicBezTo>
                        <a:pt x="216104" y="138284"/>
                        <a:pt x="237530" y="120674"/>
                        <a:pt x="248357" y="97269"/>
                      </a:cubicBezTo>
                      <a:cubicBezTo>
                        <a:pt x="247597" y="80547"/>
                        <a:pt x="250451" y="62520"/>
                        <a:pt x="248085" y="46186"/>
                      </a:cubicBezTo>
                      <a:close/>
                    </a:path>
                  </a:pathLst>
                </a:custGeom>
                <a:solidFill>
                  <a:srgbClr val="FFFFFF"/>
                </a:solidFill>
                <a:ln w="14322" cap="flat">
                  <a:noFill/>
                  <a:prstDash val="solid"/>
                  <a:miter/>
                </a:ln>
              </p:spPr>
              <p:txBody>
                <a:bodyPr rtlCol="0" anchor="ctr"/>
                <a:lstStyle/>
                <a:p>
                  <a:endParaRPr lang="de-AT"/>
                </a:p>
              </p:txBody>
            </p:sp>
          </p:grpSp>
          <p:grpSp>
            <p:nvGrpSpPr>
              <p:cNvPr id="29" name="Grafik 11" descr="Mann in Geschäftskleidung">
                <a:extLst>
                  <a:ext uri="{FF2B5EF4-FFF2-40B4-BE49-F238E27FC236}">
                    <a16:creationId xmlns:a16="http://schemas.microsoft.com/office/drawing/2014/main" id="{BB958718-6E21-BB12-7859-DE710E0011AE}"/>
                  </a:ext>
                </a:extLst>
              </p:cNvPr>
              <p:cNvGrpSpPr/>
              <p:nvPr/>
            </p:nvGrpSpPr>
            <p:grpSpPr>
              <a:xfrm>
                <a:off x="10384127" y="3140854"/>
                <a:ext cx="359525" cy="831720"/>
                <a:chOff x="10384127" y="3140854"/>
                <a:chExt cx="359525" cy="831720"/>
              </a:xfrm>
              <a:solidFill>
                <a:srgbClr val="FFFFFF"/>
              </a:solidFill>
            </p:grpSpPr>
            <p:sp>
              <p:nvSpPr>
                <p:cNvPr id="30" name="Freihandform: Form 29">
                  <a:extLst>
                    <a:ext uri="{FF2B5EF4-FFF2-40B4-BE49-F238E27FC236}">
                      <a16:creationId xmlns:a16="http://schemas.microsoft.com/office/drawing/2014/main" id="{13404663-CA5B-2A0D-83F4-2DAA6337A755}"/>
                    </a:ext>
                  </a:extLst>
                </p:cNvPr>
                <p:cNvSpPr/>
                <p:nvPr/>
              </p:nvSpPr>
              <p:spPr>
                <a:xfrm>
                  <a:off x="10526965" y="3613498"/>
                  <a:ext cx="216687" cy="359076"/>
                </a:xfrm>
                <a:custGeom>
                  <a:avLst/>
                  <a:gdLst>
                    <a:gd name="connsiteX0" fmla="*/ 86801 w 216687"/>
                    <a:gd name="connsiteY0" fmla="*/ 108845 h 359076"/>
                    <a:gd name="connsiteX1" fmla="*/ 20000 w 216687"/>
                    <a:gd name="connsiteY1" fmla="*/ 5947 h 359076"/>
                    <a:gd name="connsiteX2" fmla="*/ 8197 w 216687"/>
                    <a:gd name="connsiteY2" fmla="*/ 283 h 359076"/>
                    <a:gd name="connsiteX3" fmla="*/ 252 w 216687"/>
                    <a:gd name="connsiteY3" fmla="*/ 10680 h 359076"/>
                    <a:gd name="connsiteX4" fmla="*/ 4325 w 216687"/>
                    <a:gd name="connsiteY4" fmla="*/ 227245 h 359076"/>
                    <a:gd name="connsiteX5" fmla="*/ 167383 w 216687"/>
                    <a:gd name="connsiteY5" fmla="*/ 358007 h 359076"/>
                    <a:gd name="connsiteX6" fmla="*/ 207854 w 216687"/>
                    <a:gd name="connsiteY6" fmla="*/ 354723 h 359076"/>
                    <a:gd name="connsiteX7" fmla="*/ 216631 w 216687"/>
                    <a:gd name="connsiteY7" fmla="*/ 343379 h 359076"/>
                    <a:gd name="connsiteX8" fmla="*/ 208872 w 216687"/>
                    <a:gd name="connsiteY8" fmla="*/ 261262 h 359076"/>
                    <a:gd name="connsiteX9" fmla="*/ 86801 w 216687"/>
                    <a:gd name="connsiteY9" fmla="*/ 108845 h 359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6687" h="359076">
                      <a:moveTo>
                        <a:pt x="86801" y="108845"/>
                      </a:moveTo>
                      <a:cubicBezTo>
                        <a:pt x="62579" y="77581"/>
                        <a:pt x="37726" y="43478"/>
                        <a:pt x="20000" y="5947"/>
                      </a:cubicBezTo>
                      <a:cubicBezTo>
                        <a:pt x="17906" y="1502"/>
                        <a:pt x="12973" y="-850"/>
                        <a:pt x="8197" y="283"/>
                      </a:cubicBezTo>
                      <a:cubicBezTo>
                        <a:pt x="3422" y="1430"/>
                        <a:pt x="109" y="5761"/>
                        <a:pt x="252" y="10680"/>
                      </a:cubicBezTo>
                      <a:cubicBezTo>
                        <a:pt x="6691" y="81611"/>
                        <a:pt x="-6230" y="160931"/>
                        <a:pt x="4325" y="227245"/>
                      </a:cubicBezTo>
                      <a:cubicBezTo>
                        <a:pt x="61532" y="267601"/>
                        <a:pt x="106276" y="322025"/>
                        <a:pt x="167383" y="358007"/>
                      </a:cubicBezTo>
                      <a:cubicBezTo>
                        <a:pt x="180405" y="361535"/>
                        <a:pt x="195535" y="355253"/>
                        <a:pt x="207854" y="354723"/>
                      </a:cubicBezTo>
                      <a:cubicBezTo>
                        <a:pt x="213347" y="353891"/>
                        <a:pt x="217204" y="348900"/>
                        <a:pt x="216631" y="343379"/>
                      </a:cubicBezTo>
                      <a:cubicBezTo>
                        <a:pt x="213734" y="315858"/>
                        <a:pt x="212500" y="288897"/>
                        <a:pt x="208872" y="261262"/>
                      </a:cubicBezTo>
                      <a:cubicBezTo>
                        <a:pt x="169090" y="211283"/>
                        <a:pt x="125938" y="160372"/>
                        <a:pt x="86801" y="108845"/>
                      </a:cubicBezTo>
                      <a:close/>
                    </a:path>
                  </a:pathLst>
                </a:custGeom>
                <a:solidFill>
                  <a:srgbClr val="FFFFFF"/>
                </a:solidFill>
                <a:ln w="14322" cap="flat">
                  <a:noFill/>
                  <a:prstDash val="solid"/>
                  <a:miter/>
                </a:ln>
              </p:spPr>
              <p:txBody>
                <a:bodyPr rtlCol="0" anchor="ctr"/>
                <a:lstStyle/>
                <a:p>
                  <a:endParaRPr lang="de-AT"/>
                </a:p>
              </p:txBody>
            </p:sp>
            <p:sp>
              <p:nvSpPr>
                <p:cNvPr id="31" name="Freihandform: Form 30">
                  <a:extLst>
                    <a:ext uri="{FF2B5EF4-FFF2-40B4-BE49-F238E27FC236}">
                      <a16:creationId xmlns:a16="http://schemas.microsoft.com/office/drawing/2014/main" id="{330FBE4E-D28A-F4FD-83B0-225A9386A4C7}"/>
                    </a:ext>
                  </a:extLst>
                </p:cNvPr>
                <p:cNvSpPr/>
                <p:nvPr/>
              </p:nvSpPr>
              <p:spPr>
                <a:xfrm>
                  <a:off x="10508821" y="3321582"/>
                  <a:ext cx="181390" cy="290037"/>
                </a:xfrm>
                <a:custGeom>
                  <a:avLst/>
                  <a:gdLst>
                    <a:gd name="connsiteX0" fmla="*/ 12115 w 181390"/>
                    <a:gd name="connsiteY0" fmla="*/ 55169 h 290037"/>
                    <a:gd name="connsiteX1" fmla="*/ 123689 w 181390"/>
                    <a:gd name="connsiteY1" fmla="*/ 232153 h 290037"/>
                    <a:gd name="connsiteX2" fmla="*/ 162453 w 181390"/>
                    <a:gd name="connsiteY2" fmla="*/ 285674 h 290037"/>
                    <a:gd name="connsiteX3" fmla="*/ 181168 w 181390"/>
                    <a:gd name="connsiteY3" fmla="*/ 277929 h 290037"/>
                    <a:gd name="connsiteX4" fmla="*/ 118540 w 181390"/>
                    <a:gd name="connsiteY4" fmla="*/ 56661 h 290037"/>
                    <a:gd name="connsiteX5" fmla="*/ 108516 w 181390"/>
                    <a:gd name="connsiteY5" fmla="*/ 22371 h 290037"/>
                    <a:gd name="connsiteX6" fmla="*/ 90690 w 181390"/>
                    <a:gd name="connsiteY6" fmla="*/ 4244 h 290037"/>
                    <a:gd name="connsiteX7" fmla="*/ 6508 w 181390"/>
                    <a:gd name="connsiteY7" fmla="*/ 23604 h 290037"/>
                    <a:gd name="connsiteX8" fmla="*/ 12115 w 181390"/>
                    <a:gd name="connsiteY8" fmla="*/ 55169 h 290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390" h="290037">
                      <a:moveTo>
                        <a:pt x="12115" y="55169"/>
                      </a:moveTo>
                      <a:cubicBezTo>
                        <a:pt x="40209" y="118643"/>
                        <a:pt x="82974" y="177183"/>
                        <a:pt x="123689" y="232153"/>
                      </a:cubicBezTo>
                      <a:cubicBezTo>
                        <a:pt x="136624" y="249706"/>
                        <a:pt x="149947" y="267690"/>
                        <a:pt x="162453" y="285674"/>
                      </a:cubicBezTo>
                      <a:cubicBezTo>
                        <a:pt x="168390" y="294694"/>
                        <a:pt x="183391" y="288556"/>
                        <a:pt x="181168" y="277929"/>
                      </a:cubicBezTo>
                      <a:cubicBezTo>
                        <a:pt x="169437" y="205062"/>
                        <a:pt x="142992" y="127879"/>
                        <a:pt x="118540" y="56661"/>
                      </a:cubicBezTo>
                      <a:cubicBezTo>
                        <a:pt x="114769" y="45245"/>
                        <a:pt x="105232" y="32439"/>
                        <a:pt x="108516" y="22371"/>
                      </a:cubicBezTo>
                      <a:cubicBezTo>
                        <a:pt x="111915" y="9450"/>
                        <a:pt x="99624" y="7585"/>
                        <a:pt x="90690" y="4244"/>
                      </a:cubicBezTo>
                      <a:cubicBezTo>
                        <a:pt x="60731" y="-9423"/>
                        <a:pt x="33225" y="13408"/>
                        <a:pt x="6508" y="23604"/>
                      </a:cubicBezTo>
                      <a:cubicBezTo>
                        <a:pt x="-9640" y="31836"/>
                        <a:pt x="8960" y="43868"/>
                        <a:pt x="12115" y="55169"/>
                      </a:cubicBezTo>
                      <a:close/>
                    </a:path>
                  </a:pathLst>
                </a:custGeom>
                <a:solidFill>
                  <a:srgbClr val="FFFFFF"/>
                </a:solidFill>
                <a:ln w="14322" cap="flat">
                  <a:noFill/>
                  <a:prstDash val="solid"/>
                  <a:miter/>
                </a:ln>
              </p:spPr>
              <p:txBody>
                <a:bodyPr rtlCol="0" anchor="ctr"/>
                <a:lstStyle/>
                <a:p>
                  <a:endParaRPr lang="de-AT"/>
                </a:p>
              </p:txBody>
            </p:sp>
            <p:sp>
              <p:nvSpPr>
                <p:cNvPr id="32" name="Freihandform: Form 31">
                  <a:extLst>
                    <a:ext uri="{FF2B5EF4-FFF2-40B4-BE49-F238E27FC236}">
                      <a16:creationId xmlns:a16="http://schemas.microsoft.com/office/drawing/2014/main" id="{76A54D6F-8A60-2B36-D56C-18F312E6E2EC}"/>
                    </a:ext>
                  </a:extLst>
                </p:cNvPr>
                <p:cNvSpPr/>
                <p:nvPr/>
              </p:nvSpPr>
              <p:spPr>
                <a:xfrm>
                  <a:off x="10602657" y="3144554"/>
                  <a:ext cx="57606" cy="78191"/>
                </a:xfrm>
                <a:custGeom>
                  <a:avLst/>
                  <a:gdLst>
                    <a:gd name="connsiteX0" fmla="*/ 9689 w 57606"/>
                    <a:gd name="connsiteY0" fmla="*/ 40829 h 78191"/>
                    <a:gd name="connsiteX1" fmla="*/ 28404 w 57606"/>
                    <a:gd name="connsiteY1" fmla="*/ 77241 h 78191"/>
                    <a:gd name="connsiteX2" fmla="*/ 57215 w 57606"/>
                    <a:gd name="connsiteY2" fmla="*/ 40973 h 78191"/>
                    <a:gd name="connsiteX3" fmla="*/ 31330 w 57606"/>
                    <a:gd name="connsiteY3" fmla="*/ 0 h 78191"/>
                    <a:gd name="connsiteX4" fmla="*/ 13231 w 57606"/>
                    <a:gd name="connsiteY4" fmla="*/ 15044 h 78191"/>
                    <a:gd name="connsiteX5" fmla="*/ 9689 w 57606"/>
                    <a:gd name="connsiteY5" fmla="*/ 40829 h 78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606" h="78191">
                      <a:moveTo>
                        <a:pt x="9689" y="40829"/>
                      </a:moveTo>
                      <a:cubicBezTo>
                        <a:pt x="32721" y="41403"/>
                        <a:pt x="17662" y="69124"/>
                        <a:pt x="28404" y="77241"/>
                      </a:cubicBezTo>
                      <a:cubicBezTo>
                        <a:pt x="42602" y="83809"/>
                        <a:pt x="60485" y="54654"/>
                        <a:pt x="57215" y="40973"/>
                      </a:cubicBezTo>
                      <a:cubicBezTo>
                        <a:pt x="50590" y="31565"/>
                        <a:pt x="42645" y="72"/>
                        <a:pt x="31330" y="0"/>
                      </a:cubicBezTo>
                      <a:cubicBezTo>
                        <a:pt x="22409" y="674"/>
                        <a:pt x="21319" y="10727"/>
                        <a:pt x="13231" y="15044"/>
                      </a:cubicBezTo>
                      <a:cubicBezTo>
                        <a:pt x="3666" y="20422"/>
                        <a:pt x="-9170" y="38735"/>
                        <a:pt x="9689" y="40829"/>
                      </a:cubicBezTo>
                      <a:close/>
                    </a:path>
                  </a:pathLst>
                </a:custGeom>
                <a:solidFill>
                  <a:srgbClr val="FFFFFF"/>
                </a:solidFill>
                <a:ln w="14322" cap="flat">
                  <a:noFill/>
                  <a:prstDash val="solid"/>
                  <a:miter/>
                </a:ln>
              </p:spPr>
              <p:txBody>
                <a:bodyPr rtlCol="0" anchor="ctr"/>
                <a:lstStyle/>
                <a:p>
                  <a:endParaRPr lang="de-AT"/>
                </a:p>
              </p:txBody>
            </p:sp>
            <p:sp>
              <p:nvSpPr>
                <p:cNvPr id="33" name="Freihandform: Form 32">
                  <a:extLst>
                    <a:ext uri="{FF2B5EF4-FFF2-40B4-BE49-F238E27FC236}">
                      <a16:creationId xmlns:a16="http://schemas.microsoft.com/office/drawing/2014/main" id="{5F5CAD9E-9755-3A58-C95F-7885FD1DFDB2}"/>
                    </a:ext>
                  </a:extLst>
                </p:cNvPr>
                <p:cNvSpPr/>
                <p:nvPr/>
              </p:nvSpPr>
              <p:spPr>
                <a:xfrm>
                  <a:off x="10384127" y="3140854"/>
                  <a:ext cx="80654" cy="84566"/>
                </a:xfrm>
                <a:custGeom>
                  <a:avLst/>
                  <a:gdLst>
                    <a:gd name="connsiteX0" fmla="*/ 77293 w 80654"/>
                    <a:gd name="connsiteY0" fmla="*/ 32167 h 84566"/>
                    <a:gd name="connsiteX1" fmla="*/ 6434 w 80654"/>
                    <a:gd name="connsiteY1" fmla="*/ 38305 h 84566"/>
                    <a:gd name="connsiteX2" fmla="*/ 382 w 80654"/>
                    <a:gd name="connsiteY2" fmla="*/ 53134 h 84566"/>
                    <a:gd name="connsiteX3" fmla="*/ 36149 w 80654"/>
                    <a:gd name="connsiteY3" fmla="*/ 78446 h 84566"/>
                    <a:gd name="connsiteX4" fmla="*/ 52383 w 80654"/>
                    <a:gd name="connsiteY4" fmla="*/ 80927 h 84566"/>
                    <a:gd name="connsiteX5" fmla="*/ 77293 w 80654"/>
                    <a:gd name="connsiteY5" fmla="*/ 32167 h 845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654" h="84566">
                      <a:moveTo>
                        <a:pt x="77293" y="32167"/>
                      </a:moveTo>
                      <a:cubicBezTo>
                        <a:pt x="30126" y="-3456"/>
                        <a:pt x="43735" y="-19762"/>
                        <a:pt x="6434" y="38305"/>
                      </a:cubicBezTo>
                      <a:cubicBezTo>
                        <a:pt x="4125" y="42249"/>
                        <a:pt x="-1511" y="48072"/>
                        <a:pt x="382" y="53134"/>
                      </a:cubicBezTo>
                      <a:cubicBezTo>
                        <a:pt x="8227" y="64951"/>
                        <a:pt x="25924" y="68206"/>
                        <a:pt x="36149" y="78446"/>
                      </a:cubicBezTo>
                      <a:cubicBezTo>
                        <a:pt x="38357" y="85244"/>
                        <a:pt x="48195" y="86821"/>
                        <a:pt x="52383" y="80927"/>
                      </a:cubicBezTo>
                      <a:cubicBezTo>
                        <a:pt x="57847" y="69010"/>
                        <a:pt x="91190" y="43181"/>
                        <a:pt x="77293" y="32167"/>
                      </a:cubicBezTo>
                      <a:close/>
                    </a:path>
                  </a:pathLst>
                </a:custGeom>
                <a:solidFill>
                  <a:srgbClr val="FFFFFF"/>
                </a:solidFill>
                <a:ln w="14322" cap="flat">
                  <a:noFill/>
                  <a:prstDash val="solid"/>
                  <a:miter/>
                </a:ln>
              </p:spPr>
              <p:txBody>
                <a:bodyPr rtlCol="0" anchor="ctr"/>
                <a:lstStyle/>
                <a:p>
                  <a:endParaRPr lang="de-AT"/>
                </a:p>
              </p:txBody>
            </p:sp>
          </p:grpSp>
          <p:grpSp>
            <p:nvGrpSpPr>
              <p:cNvPr id="34" name="Grafik 11" descr="Mann in Geschäftskleidung">
                <a:extLst>
                  <a:ext uri="{FF2B5EF4-FFF2-40B4-BE49-F238E27FC236}">
                    <a16:creationId xmlns:a16="http://schemas.microsoft.com/office/drawing/2014/main" id="{16D37165-C60A-EC12-8D6E-78942D7AB052}"/>
                  </a:ext>
                </a:extLst>
              </p:cNvPr>
              <p:cNvGrpSpPr/>
              <p:nvPr/>
            </p:nvGrpSpPr>
            <p:grpSpPr>
              <a:xfrm>
                <a:off x="9820176" y="4274411"/>
                <a:ext cx="1228864" cy="224454"/>
                <a:chOff x="9820176" y="4274411"/>
                <a:chExt cx="1228864" cy="224454"/>
              </a:xfrm>
              <a:solidFill>
                <a:srgbClr val="FFFFFF"/>
              </a:solidFill>
            </p:grpSpPr>
            <p:sp>
              <p:nvSpPr>
                <p:cNvPr id="35" name="Freihandform: Form 34">
                  <a:extLst>
                    <a:ext uri="{FF2B5EF4-FFF2-40B4-BE49-F238E27FC236}">
                      <a16:creationId xmlns:a16="http://schemas.microsoft.com/office/drawing/2014/main" id="{DF2B359B-2C61-089C-8BC4-59112FBA6ABE}"/>
                    </a:ext>
                  </a:extLst>
                </p:cNvPr>
                <p:cNvSpPr/>
                <p:nvPr/>
              </p:nvSpPr>
              <p:spPr>
                <a:xfrm>
                  <a:off x="10677560" y="4348833"/>
                  <a:ext cx="371480" cy="150032"/>
                </a:xfrm>
                <a:custGeom>
                  <a:avLst/>
                  <a:gdLst>
                    <a:gd name="connsiteX0" fmla="*/ 370956 w 371480"/>
                    <a:gd name="connsiteY0" fmla="*/ 98738 h 150032"/>
                    <a:gd name="connsiteX1" fmla="*/ 366080 w 371480"/>
                    <a:gd name="connsiteY1" fmla="*/ 48100 h 150032"/>
                    <a:gd name="connsiteX2" fmla="*/ 357002 w 371480"/>
                    <a:gd name="connsiteY2" fmla="*/ 37688 h 150032"/>
                    <a:gd name="connsiteX3" fmla="*/ 73751 w 371480"/>
                    <a:gd name="connsiteY3" fmla="*/ 0 h 150032"/>
                    <a:gd name="connsiteX4" fmla="*/ 65735 w 371480"/>
                    <a:gd name="connsiteY4" fmla="*/ 59501 h 150032"/>
                    <a:gd name="connsiteX5" fmla="*/ 5961 w 371480"/>
                    <a:gd name="connsiteY5" fmla="*/ 129758 h 150032"/>
                    <a:gd name="connsiteX6" fmla="*/ 296 w 371480"/>
                    <a:gd name="connsiteY6" fmla="*/ 140586 h 150032"/>
                    <a:gd name="connsiteX7" fmla="*/ 370956 w 371480"/>
                    <a:gd name="connsiteY7" fmla="*/ 98738 h 150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1480" h="150032">
                      <a:moveTo>
                        <a:pt x="370956" y="98738"/>
                      </a:moveTo>
                      <a:cubicBezTo>
                        <a:pt x="370655" y="81070"/>
                        <a:pt x="366037" y="65610"/>
                        <a:pt x="366080" y="48100"/>
                      </a:cubicBezTo>
                      <a:cubicBezTo>
                        <a:pt x="366152" y="42822"/>
                        <a:pt x="362237" y="38334"/>
                        <a:pt x="357002" y="37688"/>
                      </a:cubicBezTo>
                      <a:cubicBezTo>
                        <a:pt x="263326" y="29557"/>
                        <a:pt x="166366" y="7945"/>
                        <a:pt x="73751" y="0"/>
                      </a:cubicBezTo>
                      <a:cubicBezTo>
                        <a:pt x="62580" y="16277"/>
                        <a:pt x="77752" y="43324"/>
                        <a:pt x="65735" y="59501"/>
                      </a:cubicBezTo>
                      <a:cubicBezTo>
                        <a:pt x="47952" y="85057"/>
                        <a:pt x="25651" y="108806"/>
                        <a:pt x="5961" y="129758"/>
                      </a:cubicBezTo>
                      <a:cubicBezTo>
                        <a:pt x="3207" y="132684"/>
                        <a:pt x="-1181" y="136857"/>
                        <a:pt x="296" y="140586"/>
                      </a:cubicBezTo>
                      <a:cubicBezTo>
                        <a:pt x="16961" y="165310"/>
                        <a:pt x="387291" y="138047"/>
                        <a:pt x="370956" y="98738"/>
                      </a:cubicBezTo>
                      <a:close/>
                    </a:path>
                  </a:pathLst>
                </a:custGeom>
                <a:solidFill>
                  <a:srgbClr val="FFFFFF"/>
                </a:solidFill>
                <a:ln w="14322" cap="flat">
                  <a:noFill/>
                  <a:prstDash val="solid"/>
                  <a:miter/>
                </a:ln>
              </p:spPr>
              <p:txBody>
                <a:bodyPr rtlCol="0" anchor="ctr"/>
                <a:lstStyle/>
                <a:p>
                  <a:endParaRPr lang="de-AT"/>
                </a:p>
              </p:txBody>
            </p:sp>
            <p:sp>
              <p:nvSpPr>
                <p:cNvPr id="36" name="Freihandform: Form 35">
                  <a:extLst>
                    <a:ext uri="{FF2B5EF4-FFF2-40B4-BE49-F238E27FC236}">
                      <a16:creationId xmlns:a16="http://schemas.microsoft.com/office/drawing/2014/main" id="{40914DA6-0815-DFE1-B029-6D2C0016AA98}"/>
                    </a:ext>
                  </a:extLst>
                </p:cNvPr>
                <p:cNvSpPr/>
                <p:nvPr/>
              </p:nvSpPr>
              <p:spPr>
                <a:xfrm>
                  <a:off x="9820176" y="4274411"/>
                  <a:ext cx="766374" cy="220522"/>
                </a:xfrm>
                <a:custGeom>
                  <a:avLst/>
                  <a:gdLst>
                    <a:gd name="connsiteX0" fmla="*/ 746823 w 766374"/>
                    <a:gd name="connsiteY0" fmla="*/ 198358 h 220522"/>
                    <a:gd name="connsiteX1" fmla="*/ 694765 w 766374"/>
                    <a:gd name="connsiteY1" fmla="*/ 157701 h 220522"/>
                    <a:gd name="connsiteX2" fmla="*/ 676136 w 766374"/>
                    <a:gd name="connsiteY2" fmla="*/ 115108 h 220522"/>
                    <a:gd name="connsiteX3" fmla="*/ 679578 w 766374"/>
                    <a:gd name="connsiteY3" fmla="*/ 79213 h 220522"/>
                    <a:gd name="connsiteX4" fmla="*/ 666241 w 766374"/>
                    <a:gd name="connsiteY4" fmla="*/ 67453 h 220522"/>
                    <a:gd name="connsiteX5" fmla="*/ 17120 w 766374"/>
                    <a:gd name="connsiteY5" fmla="*/ 2330 h 220522"/>
                    <a:gd name="connsiteX6" fmla="*/ 1889 w 766374"/>
                    <a:gd name="connsiteY6" fmla="*/ 46328 h 220522"/>
                    <a:gd name="connsiteX7" fmla="*/ 22584 w 766374"/>
                    <a:gd name="connsiteY7" fmla="*/ 192866 h 220522"/>
                    <a:gd name="connsiteX8" fmla="*/ 763688 w 766374"/>
                    <a:gd name="connsiteY8" fmla="*/ 220515 h 220522"/>
                    <a:gd name="connsiteX9" fmla="*/ 746823 w 766374"/>
                    <a:gd name="connsiteY9" fmla="*/ 198358 h 220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66374" h="220522">
                      <a:moveTo>
                        <a:pt x="746823" y="198358"/>
                      </a:moveTo>
                      <a:cubicBezTo>
                        <a:pt x="729212" y="185007"/>
                        <a:pt x="712562" y="170866"/>
                        <a:pt x="694765" y="157701"/>
                      </a:cubicBezTo>
                      <a:cubicBezTo>
                        <a:pt x="674329" y="144579"/>
                        <a:pt x="674057" y="139029"/>
                        <a:pt x="676136" y="115108"/>
                      </a:cubicBezTo>
                      <a:cubicBezTo>
                        <a:pt x="677255" y="103435"/>
                        <a:pt x="677556" y="90499"/>
                        <a:pt x="679578" y="79213"/>
                      </a:cubicBezTo>
                      <a:cubicBezTo>
                        <a:pt x="681141" y="71798"/>
                        <a:pt x="673426" y="64929"/>
                        <a:pt x="666241" y="67453"/>
                      </a:cubicBezTo>
                      <a:cubicBezTo>
                        <a:pt x="509593" y="117188"/>
                        <a:pt x="216934" y="174853"/>
                        <a:pt x="17120" y="2330"/>
                      </a:cubicBezTo>
                      <a:cubicBezTo>
                        <a:pt x="-9383" y="-10505"/>
                        <a:pt x="3123" y="33278"/>
                        <a:pt x="1889" y="46328"/>
                      </a:cubicBezTo>
                      <a:cubicBezTo>
                        <a:pt x="5575" y="68270"/>
                        <a:pt x="-133" y="190801"/>
                        <a:pt x="22584" y="192866"/>
                      </a:cubicBezTo>
                      <a:cubicBezTo>
                        <a:pt x="262166" y="208870"/>
                        <a:pt x="521998" y="217948"/>
                        <a:pt x="763688" y="220515"/>
                      </a:cubicBezTo>
                      <a:cubicBezTo>
                        <a:pt x="773254" y="220931"/>
                        <a:pt x="754811" y="203994"/>
                        <a:pt x="746823" y="198358"/>
                      </a:cubicBezTo>
                      <a:close/>
                    </a:path>
                  </a:pathLst>
                </a:custGeom>
                <a:solidFill>
                  <a:srgbClr val="FFFFFF"/>
                </a:solidFill>
                <a:ln w="14322" cap="flat">
                  <a:noFill/>
                  <a:prstDash val="solid"/>
                  <a:miter/>
                </a:ln>
              </p:spPr>
              <p:txBody>
                <a:bodyPr rtlCol="0" anchor="ctr"/>
                <a:lstStyle/>
                <a:p>
                  <a:endParaRPr lang="de-AT"/>
                </a:p>
              </p:txBody>
            </p:sp>
          </p:grpSp>
          <p:sp>
            <p:nvSpPr>
              <p:cNvPr id="38" name="Freihandform: Form 37">
                <a:extLst>
                  <a:ext uri="{FF2B5EF4-FFF2-40B4-BE49-F238E27FC236}">
                    <a16:creationId xmlns:a16="http://schemas.microsoft.com/office/drawing/2014/main" id="{DC1CFCC5-826D-8828-09A0-A8660BB9F3A7}"/>
                  </a:ext>
                </a:extLst>
              </p:cNvPr>
              <p:cNvSpPr/>
              <p:nvPr/>
            </p:nvSpPr>
            <p:spPr>
              <a:xfrm>
                <a:off x="10911188" y="3905125"/>
                <a:ext cx="169285" cy="194865"/>
              </a:xfrm>
              <a:custGeom>
                <a:avLst/>
                <a:gdLst>
                  <a:gd name="connsiteX0" fmla="*/ 33987 w 169285"/>
                  <a:gd name="connsiteY0" fmla="*/ 9417 h 194865"/>
                  <a:gd name="connsiteX1" fmla="*/ 99741 w 169285"/>
                  <a:gd name="connsiteY1" fmla="*/ 9417 h 194865"/>
                  <a:gd name="connsiteX2" fmla="*/ 163042 w 169285"/>
                  <a:gd name="connsiteY2" fmla="*/ 64716 h 194865"/>
                  <a:gd name="connsiteX3" fmla="*/ 163659 w 169285"/>
                  <a:gd name="connsiteY3" fmla="*/ 118796 h 194865"/>
                  <a:gd name="connsiteX4" fmla="*/ 169195 w 169285"/>
                  <a:gd name="connsiteY4" fmla="*/ 151365 h 194865"/>
                  <a:gd name="connsiteX5" fmla="*/ 159973 w 169285"/>
                  <a:gd name="connsiteY5" fmla="*/ 183317 h 194865"/>
                  <a:gd name="connsiteX6" fmla="*/ 97288 w 169285"/>
                  <a:gd name="connsiteY6" fmla="*/ 193757 h 194865"/>
                  <a:gd name="connsiteX7" fmla="*/ 54882 w 169285"/>
                  <a:gd name="connsiteY7" fmla="*/ 143362 h 194865"/>
                  <a:gd name="connsiteX8" fmla="*/ 3569 w 169285"/>
                  <a:gd name="connsiteY8" fmla="*/ 84363 h 194865"/>
                  <a:gd name="connsiteX9" fmla="*/ 33987 w 169285"/>
                  <a:gd name="connsiteY9" fmla="*/ 9417 h 194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9285" h="194865">
                    <a:moveTo>
                      <a:pt x="33987" y="9417"/>
                    </a:moveTo>
                    <a:cubicBezTo>
                      <a:pt x="67244" y="-6559"/>
                      <a:pt x="81915" y="812"/>
                      <a:pt x="99741" y="9417"/>
                    </a:cubicBezTo>
                    <a:cubicBezTo>
                      <a:pt x="117567" y="18021"/>
                      <a:pt x="155657" y="41985"/>
                      <a:pt x="163042" y="64716"/>
                    </a:cubicBezTo>
                    <a:cubicBezTo>
                      <a:pt x="170414" y="87446"/>
                      <a:pt x="163042" y="108958"/>
                      <a:pt x="163659" y="118796"/>
                    </a:cubicBezTo>
                    <a:cubicBezTo>
                      <a:pt x="164276" y="128634"/>
                      <a:pt x="168578" y="134772"/>
                      <a:pt x="169195" y="151365"/>
                    </a:cubicBezTo>
                    <a:cubicBezTo>
                      <a:pt x="169811" y="167957"/>
                      <a:pt x="167345" y="180864"/>
                      <a:pt x="159973" y="183317"/>
                    </a:cubicBezTo>
                    <a:cubicBezTo>
                      <a:pt x="152602" y="185769"/>
                      <a:pt x="113881" y="198676"/>
                      <a:pt x="97288" y="193757"/>
                    </a:cubicBezTo>
                    <a:cubicBezTo>
                      <a:pt x="80696" y="188838"/>
                      <a:pt x="71474" y="157503"/>
                      <a:pt x="54882" y="143362"/>
                    </a:cubicBezTo>
                    <a:cubicBezTo>
                      <a:pt x="38289" y="129222"/>
                      <a:pt x="10855" y="107280"/>
                      <a:pt x="3569" y="84363"/>
                    </a:cubicBezTo>
                    <a:cubicBezTo>
                      <a:pt x="-5035" y="57344"/>
                      <a:pt x="730" y="25392"/>
                      <a:pt x="33987" y="9417"/>
                    </a:cubicBezTo>
                    <a:close/>
                  </a:path>
                </a:pathLst>
              </a:custGeom>
              <a:solidFill>
                <a:srgbClr val="FFFFFF"/>
              </a:solidFill>
              <a:ln w="14322" cap="flat">
                <a:noFill/>
                <a:prstDash val="solid"/>
                <a:miter/>
              </a:ln>
            </p:spPr>
            <p:txBody>
              <a:bodyPr rtlCol="0" anchor="ctr"/>
              <a:lstStyle/>
              <a:p>
                <a:endParaRPr lang="de-AT"/>
              </a:p>
            </p:txBody>
          </p:sp>
          <p:sp>
            <p:nvSpPr>
              <p:cNvPr id="39" name="Freihandform: Form 38">
                <a:extLst>
                  <a:ext uri="{FF2B5EF4-FFF2-40B4-BE49-F238E27FC236}">
                    <a16:creationId xmlns:a16="http://schemas.microsoft.com/office/drawing/2014/main" id="{EA8EFE2C-2465-65C6-BB3B-3485766B152D}"/>
                  </a:ext>
                </a:extLst>
              </p:cNvPr>
              <p:cNvSpPr/>
              <p:nvPr/>
            </p:nvSpPr>
            <p:spPr>
              <a:xfrm>
                <a:off x="10950255" y="3928920"/>
                <a:ext cx="98959" cy="94667"/>
              </a:xfrm>
              <a:custGeom>
                <a:avLst/>
                <a:gdLst>
                  <a:gd name="connsiteX0" fmla="*/ 8443 w 98959"/>
                  <a:gd name="connsiteY0" fmla="*/ 7435 h 94667"/>
                  <a:gd name="connsiteX1" fmla="*/ 74814 w 98959"/>
                  <a:gd name="connsiteY1" fmla="*/ 19725 h 94667"/>
                  <a:gd name="connsiteX2" fmla="*/ 89255 w 98959"/>
                  <a:gd name="connsiteY2" fmla="*/ 89165 h 94667"/>
                  <a:gd name="connsiteX3" fmla="*/ 20117 w 98959"/>
                  <a:gd name="connsiteY3" fmla="*/ 71654 h 94667"/>
                  <a:gd name="connsiteX4" fmla="*/ 8443 w 98959"/>
                  <a:gd name="connsiteY4" fmla="*/ 7435 h 946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959" h="94667">
                    <a:moveTo>
                      <a:pt x="8443" y="7435"/>
                    </a:moveTo>
                    <a:cubicBezTo>
                      <a:pt x="27861" y="-7695"/>
                      <a:pt x="56371" y="2215"/>
                      <a:pt x="74814" y="19725"/>
                    </a:cubicBezTo>
                    <a:cubicBezTo>
                      <a:pt x="95953" y="39803"/>
                      <a:pt x="108917" y="76573"/>
                      <a:pt x="89255" y="89165"/>
                    </a:cubicBezTo>
                    <a:cubicBezTo>
                      <a:pt x="69594" y="101756"/>
                      <a:pt x="35075" y="91402"/>
                      <a:pt x="20117" y="71654"/>
                    </a:cubicBezTo>
                    <a:cubicBezTo>
                      <a:pt x="4758" y="51376"/>
                      <a:pt x="-9684" y="21561"/>
                      <a:pt x="8443" y="7435"/>
                    </a:cubicBezTo>
                    <a:close/>
                  </a:path>
                </a:pathLst>
              </a:custGeom>
              <a:solidFill>
                <a:srgbClr val="FFFFFF"/>
              </a:solidFill>
              <a:ln w="14322" cap="flat">
                <a:noFill/>
                <a:prstDash val="solid"/>
                <a:miter/>
              </a:ln>
            </p:spPr>
            <p:txBody>
              <a:bodyPr rtlCol="0" anchor="ctr"/>
              <a:lstStyle/>
              <a:p>
                <a:endParaRPr lang="de-AT"/>
              </a:p>
            </p:txBody>
          </p:sp>
          <p:grpSp>
            <p:nvGrpSpPr>
              <p:cNvPr id="40" name="Grafik 11" descr="Mann in Geschäftskleidung">
                <a:extLst>
                  <a:ext uri="{FF2B5EF4-FFF2-40B4-BE49-F238E27FC236}">
                    <a16:creationId xmlns:a16="http://schemas.microsoft.com/office/drawing/2014/main" id="{ACA54424-641C-0EF4-6A09-C6997B10003C}"/>
                  </a:ext>
                </a:extLst>
              </p:cNvPr>
              <p:cNvGrpSpPr/>
              <p:nvPr/>
            </p:nvGrpSpPr>
            <p:grpSpPr>
              <a:xfrm>
                <a:off x="9655894" y="2780443"/>
                <a:ext cx="1822285" cy="1739366"/>
                <a:chOff x="9655894" y="2780443"/>
                <a:chExt cx="1822285" cy="1739366"/>
              </a:xfrm>
              <a:solidFill>
                <a:srgbClr val="000000"/>
              </a:solidFill>
            </p:grpSpPr>
            <p:sp>
              <p:nvSpPr>
                <p:cNvPr id="41" name="Freihandform: Form 40">
                  <a:extLst>
                    <a:ext uri="{FF2B5EF4-FFF2-40B4-BE49-F238E27FC236}">
                      <a16:creationId xmlns:a16="http://schemas.microsoft.com/office/drawing/2014/main" id="{3F3A8273-60BE-2D02-694F-4D52031E953A}"/>
                    </a:ext>
                  </a:extLst>
                </p:cNvPr>
                <p:cNvSpPr/>
                <p:nvPr/>
              </p:nvSpPr>
              <p:spPr>
                <a:xfrm>
                  <a:off x="9655894" y="2780443"/>
                  <a:ext cx="1822285" cy="1739366"/>
                </a:xfrm>
                <a:custGeom>
                  <a:avLst/>
                  <a:gdLst>
                    <a:gd name="connsiteX0" fmla="*/ 1797528 w 1822285"/>
                    <a:gd name="connsiteY0" fmla="*/ 1161347 h 1739366"/>
                    <a:gd name="connsiteX1" fmla="*/ 1555078 w 1822285"/>
                    <a:gd name="connsiteY1" fmla="*/ 605214 h 1739366"/>
                    <a:gd name="connsiteX2" fmla="*/ 1406232 w 1822285"/>
                    <a:gd name="connsiteY2" fmla="*/ 394342 h 1739366"/>
                    <a:gd name="connsiteX3" fmla="*/ 1135242 w 1822285"/>
                    <a:gd name="connsiteY3" fmla="*/ 305686 h 1739366"/>
                    <a:gd name="connsiteX4" fmla="*/ 1085321 w 1822285"/>
                    <a:gd name="connsiteY4" fmla="*/ 289236 h 1739366"/>
                    <a:gd name="connsiteX5" fmla="*/ 1071797 w 1822285"/>
                    <a:gd name="connsiteY5" fmla="*/ 293152 h 1739366"/>
                    <a:gd name="connsiteX6" fmla="*/ 1047131 w 1822285"/>
                    <a:gd name="connsiteY6" fmla="*/ 242140 h 1739366"/>
                    <a:gd name="connsiteX7" fmla="*/ 1034726 w 1822285"/>
                    <a:gd name="connsiteY7" fmla="*/ 242140 h 1739366"/>
                    <a:gd name="connsiteX8" fmla="*/ 1023454 w 1822285"/>
                    <a:gd name="connsiteY8" fmla="*/ 257371 h 1739366"/>
                    <a:gd name="connsiteX9" fmla="*/ 1023640 w 1822285"/>
                    <a:gd name="connsiteY9" fmla="*/ 218449 h 1739366"/>
                    <a:gd name="connsiteX10" fmla="*/ 1035084 w 1822285"/>
                    <a:gd name="connsiteY10" fmla="*/ 176860 h 1739366"/>
                    <a:gd name="connsiteX11" fmla="*/ 1022464 w 1822285"/>
                    <a:gd name="connsiteY11" fmla="*/ 167165 h 1739366"/>
                    <a:gd name="connsiteX12" fmla="*/ 996005 w 1822285"/>
                    <a:gd name="connsiteY12" fmla="*/ 211422 h 1739366"/>
                    <a:gd name="connsiteX13" fmla="*/ 999719 w 1822285"/>
                    <a:gd name="connsiteY13" fmla="*/ 280546 h 1739366"/>
                    <a:gd name="connsiteX14" fmla="*/ 967050 w 1822285"/>
                    <a:gd name="connsiteY14" fmla="*/ 305557 h 1739366"/>
                    <a:gd name="connsiteX15" fmla="*/ 957857 w 1822285"/>
                    <a:gd name="connsiteY15" fmla="*/ 313817 h 1739366"/>
                    <a:gd name="connsiteX16" fmla="*/ 887672 w 1822285"/>
                    <a:gd name="connsiteY16" fmla="*/ 409659 h 1739366"/>
                    <a:gd name="connsiteX17" fmla="*/ 794699 w 1822285"/>
                    <a:gd name="connsiteY17" fmla="*/ 307837 h 1739366"/>
                    <a:gd name="connsiteX18" fmla="*/ 788231 w 1822285"/>
                    <a:gd name="connsiteY18" fmla="*/ 303133 h 1739366"/>
                    <a:gd name="connsiteX19" fmla="*/ 608566 w 1822285"/>
                    <a:gd name="connsiteY19" fmla="*/ 199160 h 1739366"/>
                    <a:gd name="connsiteX20" fmla="*/ 582996 w 1822285"/>
                    <a:gd name="connsiteY20" fmla="*/ 665 h 1739366"/>
                    <a:gd name="connsiteX21" fmla="*/ 573358 w 1822285"/>
                    <a:gd name="connsiteY21" fmla="*/ 24356 h 1739366"/>
                    <a:gd name="connsiteX22" fmla="*/ 588818 w 1822285"/>
                    <a:gd name="connsiteY22" fmla="*/ 179957 h 1739366"/>
                    <a:gd name="connsiteX23" fmla="*/ 579754 w 1822285"/>
                    <a:gd name="connsiteY23" fmla="*/ 169388 h 1739366"/>
                    <a:gd name="connsiteX24" fmla="*/ 573129 w 1822285"/>
                    <a:gd name="connsiteY24" fmla="*/ 166276 h 1739366"/>
                    <a:gd name="connsiteX25" fmla="*/ 534551 w 1822285"/>
                    <a:gd name="connsiteY25" fmla="*/ 196335 h 1739366"/>
                    <a:gd name="connsiteX26" fmla="*/ 493521 w 1822285"/>
                    <a:gd name="connsiteY26" fmla="*/ 265488 h 1739366"/>
                    <a:gd name="connsiteX27" fmla="*/ 82075 w 1822285"/>
                    <a:gd name="connsiteY27" fmla="*/ 498588 h 1739366"/>
                    <a:gd name="connsiteX28" fmla="*/ 13525 w 1822285"/>
                    <a:gd name="connsiteY28" fmla="*/ 726310 h 1739366"/>
                    <a:gd name="connsiteX29" fmla="*/ 154254 w 1822285"/>
                    <a:gd name="connsiteY29" fmla="*/ 1484782 h 1739366"/>
                    <a:gd name="connsiteX30" fmla="*/ 148087 w 1822285"/>
                    <a:gd name="connsiteY30" fmla="*/ 1522026 h 1739366"/>
                    <a:gd name="connsiteX31" fmla="*/ 163074 w 1822285"/>
                    <a:gd name="connsiteY31" fmla="*/ 1688727 h 1739366"/>
                    <a:gd name="connsiteX32" fmla="*/ 191197 w 1822285"/>
                    <a:gd name="connsiteY32" fmla="*/ 1680968 h 1739366"/>
                    <a:gd name="connsiteX33" fmla="*/ 174575 w 1822285"/>
                    <a:gd name="connsiteY33" fmla="*/ 1504143 h 1739366"/>
                    <a:gd name="connsiteX34" fmla="*/ 833621 w 1822285"/>
                    <a:gd name="connsiteY34" fmla="*/ 1571316 h 1739366"/>
                    <a:gd name="connsiteX35" fmla="*/ 830566 w 1822285"/>
                    <a:gd name="connsiteY35" fmla="*/ 1602121 h 1739366"/>
                    <a:gd name="connsiteX36" fmla="*/ 830078 w 1822285"/>
                    <a:gd name="connsiteY36" fmla="*/ 1608001 h 1739366"/>
                    <a:gd name="connsiteX37" fmla="*/ 853397 w 1822285"/>
                    <a:gd name="connsiteY37" fmla="*/ 1660403 h 1739366"/>
                    <a:gd name="connsiteX38" fmla="*/ 943057 w 1822285"/>
                    <a:gd name="connsiteY38" fmla="*/ 1726530 h 1739366"/>
                    <a:gd name="connsiteX39" fmla="*/ 989924 w 1822285"/>
                    <a:gd name="connsiteY39" fmla="*/ 1738390 h 1739366"/>
                    <a:gd name="connsiteX40" fmla="*/ 1029047 w 1822285"/>
                    <a:gd name="connsiteY40" fmla="*/ 1711759 h 1739366"/>
                    <a:gd name="connsiteX41" fmla="*/ 1095890 w 1822285"/>
                    <a:gd name="connsiteY41" fmla="*/ 1633800 h 1739366"/>
                    <a:gd name="connsiteX42" fmla="*/ 1102201 w 1822285"/>
                    <a:gd name="connsiteY42" fmla="*/ 1603727 h 1739366"/>
                    <a:gd name="connsiteX43" fmla="*/ 1101971 w 1822285"/>
                    <a:gd name="connsiteY43" fmla="*/ 1576407 h 1739366"/>
                    <a:gd name="connsiteX44" fmla="*/ 1377349 w 1822285"/>
                    <a:gd name="connsiteY44" fmla="*/ 1616347 h 1739366"/>
                    <a:gd name="connsiteX45" fmla="*/ 1381924 w 1822285"/>
                    <a:gd name="connsiteY45" fmla="*/ 1662325 h 1739366"/>
                    <a:gd name="connsiteX46" fmla="*/ 1386169 w 1822285"/>
                    <a:gd name="connsiteY46" fmla="*/ 1685012 h 1739366"/>
                    <a:gd name="connsiteX47" fmla="*/ 1407709 w 1822285"/>
                    <a:gd name="connsiteY47" fmla="*/ 1685012 h 1739366"/>
                    <a:gd name="connsiteX48" fmla="*/ 1400840 w 1822285"/>
                    <a:gd name="connsiteY48" fmla="*/ 1618857 h 1739366"/>
                    <a:gd name="connsiteX49" fmla="*/ 1766236 w 1822285"/>
                    <a:gd name="connsiteY49" fmla="*/ 1508646 h 1739366"/>
                    <a:gd name="connsiteX50" fmla="*/ 1797528 w 1822285"/>
                    <a:gd name="connsiteY50" fmla="*/ 1161347 h 1739366"/>
                    <a:gd name="connsiteX51" fmla="*/ 1039501 w 1822285"/>
                    <a:gd name="connsiteY51" fmla="*/ 260081 h 1739366"/>
                    <a:gd name="connsiteX52" fmla="*/ 1071625 w 1822285"/>
                    <a:gd name="connsiteY52" fmla="*/ 350788 h 1739366"/>
                    <a:gd name="connsiteX53" fmla="*/ 1049253 w 1822285"/>
                    <a:gd name="connsiteY53" fmla="*/ 411322 h 1739366"/>
                    <a:gd name="connsiteX54" fmla="*/ 1035471 w 1822285"/>
                    <a:gd name="connsiteY54" fmla="*/ 440650 h 1739366"/>
                    <a:gd name="connsiteX55" fmla="*/ 973862 w 1822285"/>
                    <a:gd name="connsiteY55" fmla="*/ 318535 h 1739366"/>
                    <a:gd name="connsiteX56" fmla="*/ 977720 w 1822285"/>
                    <a:gd name="connsiteY56" fmla="*/ 313100 h 1739366"/>
                    <a:gd name="connsiteX57" fmla="*/ 1039501 w 1822285"/>
                    <a:gd name="connsiteY57" fmla="*/ 260081 h 1739366"/>
                    <a:gd name="connsiteX58" fmla="*/ 940806 w 1822285"/>
                    <a:gd name="connsiteY58" fmla="*/ 512140 h 1739366"/>
                    <a:gd name="connsiteX59" fmla="*/ 883026 w 1822285"/>
                    <a:gd name="connsiteY59" fmla="*/ 447103 h 1739366"/>
                    <a:gd name="connsiteX60" fmla="*/ 927411 w 1822285"/>
                    <a:gd name="connsiteY60" fmla="*/ 422594 h 1739366"/>
                    <a:gd name="connsiteX61" fmla="*/ 956581 w 1822285"/>
                    <a:gd name="connsiteY61" fmla="*/ 407651 h 1739366"/>
                    <a:gd name="connsiteX62" fmla="*/ 967107 w 1822285"/>
                    <a:gd name="connsiteY62" fmla="*/ 434082 h 1739366"/>
                    <a:gd name="connsiteX63" fmla="*/ 956667 w 1822285"/>
                    <a:gd name="connsiteY63" fmla="*/ 457959 h 1739366"/>
                    <a:gd name="connsiteX64" fmla="*/ 940806 w 1822285"/>
                    <a:gd name="connsiteY64" fmla="*/ 512140 h 1739366"/>
                    <a:gd name="connsiteX65" fmla="*/ 773675 w 1822285"/>
                    <a:gd name="connsiteY65" fmla="*/ 439302 h 1739366"/>
                    <a:gd name="connsiteX66" fmla="*/ 771007 w 1822285"/>
                    <a:gd name="connsiteY66" fmla="*/ 435172 h 1739366"/>
                    <a:gd name="connsiteX67" fmla="*/ 734265 w 1822285"/>
                    <a:gd name="connsiteY67" fmla="*/ 412097 h 1739366"/>
                    <a:gd name="connsiteX68" fmla="*/ 765371 w 1822285"/>
                    <a:gd name="connsiteY68" fmla="*/ 365660 h 1739366"/>
                    <a:gd name="connsiteX69" fmla="*/ 803576 w 1822285"/>
                    <a:gd name="connsiteY69" fmla="*/ 399921 h 1739366"/>
                    <a:gd name="connsiteX70" fmla="*/ 773675 w 1822285"/>
                    <a:gd name="connsiteY70" fmla="*/ 439302 h 1739366"/>
                    <a:gd name="connsiteX71" fmla="*/ 815235 w 1822285"/>
                    <a:gd name="connsiteY71" fmla="*/ 413703 h 1739366"/>
                    <a:gd name="connsiteX72" fmla="*/ 935414 w 1822285"/>
                    <a:gd name="connsiteY72" fmla="*/ 536563 h 1739366"/>
                    <a:gd name="connsiteX73" fmla="*/ 861084 w 1822285"/>
                    <a:gd name="connsiteY73" fmla="*/ 560627 h 1739366"/>
                    <a:gd name="connsiteX74" fmla="*/ 826278 w 1822285"/>
                    <a:gd name="connsiteY74" fmla="*/ 504382 h 1739366"/>
                    <a:gd name="connsiteX75" fmla="*/ 785693 w 1822285"/>
                    <a:gd name="connsiteY75" fmla="*/ 451104 h 1739366"/>
                    <a:gd name="connsiteX76" fmla="*/ 815235 w 1822285"/>
                    <a:gd name="connsiteY76" fmla="*/ 413703 h 1739366"/>
                    <a:gd name="connsiteX77" fmla="*/ 880172 w 1822285"/>
                    <a:gd name="connsiteY77" fmla="*/ 1083891 h 1739366"/>
                    <a:gd name="connsiteX78" fmla="*/ 880717 w 1822285"/>
                    <a:gd name="connsiteY78" fmla="*/ 1069120 h 1739366"/>
                    <a:gd name="connsiteX79" fmla="*/ 1007678 w 1822285"/>
                    <a:gd name="connsiteY79" fmla="*/ 1186272 h 1739366"/>
                    <a:gd name="connsiteX80" fmla="*/ 873202 w 1822285"/>
                    <a:gd name="connsiteY80" fmla="*/ 1192396 h 1739366"/>
                    <a:gd name="connsiteX81" fmla="*/ 880172 w 1822285"/>
                    <a:gd name="connsiteY81" fmla="*/ 1083891 h 1739366"/>
                    <a:gd name="connsiteX82" fmla="*/ 1043732 w 1822285"/>
                    <a:gd name="connsiteY82" fmla="*/ 1182128 h 1739366"/>
                    <a:gd name="connsiteX83" fmla="*/ 881376 w 1822285"/>
                    <a:gd name="connsiteY83" fmla="*/ 1051824 h 1739366"/>
                    <a:gd name="connsiteX84" fmla="*/ 881692 w 1822285"/>
                    <a:gd name="connsiteY84" fmla="*/ 843420 h 1739366"/>
                    <a:gd name="connsiteX85" fmla="*/ 949683 w 1822285"/>
                    <a:gd name="connsiteY85" fmla="*/ 948267 h 1739366"/>
                    <a:gd name="connsiteX86" fmla="*/ 1069675 w 1822285"/>
                    <a:gd name="connsiteY86" fmla="*/ 1095665 h 1739366"/>
                    <a:gd name="connsiteX87" fmla="*/ 1077405 w 1822285"/>
                    <a:gd name="connsiteY87" fmla="*/ 1177524 h 1739366"/>
                    <a:gd name="connsiteX88" fmla="*/ 1043732 w 1822285"/>
                    <a:gd name="connsiteY88" fmla="*/ 1182128 h 1739366"/>
                    <a:gd name="connsiteX89" fmla="*/ 970234 w 1822285"/>
                    <a:gd name="connsiteY89" fmla="*/ 938558 h 1739366"/>
                    <a:gd name="connsiteX90" fmla="*/ 880458 w 1822285"/>
                    <a:gd name="connsiteY90" fmla="*/ 808843 h 1739366"/>
                    <a:gd name="connsiteX91" fmla="*/ 866132 w 1822285"/>
                    <a:gd name="connsiteY91" fmla="*/ 622022 h 1739366"/>
                    <a:gd name="connsiteX92" fmla="*/ 1014749 w 1822285"/>
                    <a:gd name="connsiteY92" fmla="*/ 850361 h 1739366"/>
                    <a:gd name="connsiteX93" fmla="*/ 1033363 w 1822285"/>
                    <a:gd name="connsiteY93" fmla="*/ 876892 h 1739366"/>
                    <a:gd name="connsiteX94" fmla="*/ 1062863 w 1822285"/>
                    <a:gd name="connsiteY94" fmla="*/ 1051681 h 1739366"/>
                    <a:gd name="connsiteX95" fmla="*/ 970234 w 1822285"/>
                    <a:gd name="connsiteY95" fmla="*/ 938558 h 1739366"/>
                    <a:gd name="connsiteX96" fmla="*/ 1011680 w 1822285"/>
                    <a:gd name="connsiteY96" fmla="*/ 803666 h 1739366"/>
                    <a:gd name="connsiteX97" fmla="*/ 899762 w 1822285"/>
                    <a:gd name="connsiteY97" fmla="*/ 641898 h 1739366"/>
                    <a:gd name="connsiteX98" fmla="*/ 863077 w 1822285"/>
                    <a:gd name="connsiteY98" fmla="*/ 568243 h 1739366"/>
                    <a:gd name="connsiteX99" fmla="*/ 935887 w 1822285"/>
                    <a:gd name="connsiteY99" fmla="*/ 553557 h 1739366"/>
                    <a:gd name="connsiteX100" fmla="*/ 956452 w 1822285"/>
                    <a:gd name="connsiteY100" fmla="*/ 559753 h 1739366"/>
                    <a:gd name="connsiteX101" fmla="*/ 961615 w 1822285"/>
                    <a:gd name="connsiteY101" fmla="*/ 601055 h 1739366"/>
                    <a:gd name="connsiteX102" fmla="*/ 979426 w 1822285"/>
                    <a:gd name="connsiteY102" fmla="*/ 653873 h 1739366"/>
                    <a:gd name="connsiteX103" fmla="*/ 1023884 w 1822285"/>
                    <a:gd name="connsiteY103" fmla="*/ 820890 h 1739366"/>
                    <a:gd name="connsiteX104" fmla="*/ 1011680 w 1822285"/>
                    <a:gd name="connsiteY104" fmla="*/ 803666 h 1739366"/>
                    <a:gd name="connsiteX105" fmla="*/ 980014 w 1822285"/>
                    <a:gd name="connsiteY105" fmla="*/ 425104 h 1739366"/>
                    <a:gd name="connsiteX106" fmla="*/ 952379 w 1822285"/>
                    <a:gd name="connsiteY106" fmla="*/ 395432 h 1739366"/>
                    <a:gd name="connsiteX107" fmla="*/ 977490 w 1822285"/>
                    <a:gd name="connsiteY107" fmla="*/ 370163 h 1739366"/>
                    <a:gd name="connsiteX108" fmla="*/ 997353 w 1822285"/>
                    <a:gd name="connsiteY108" fmla="*/ 410476 h 1739366"/>
                    <a:gd name="connsiteX109" fmla="*/ 979598 w 1822285"/>
                    <a:gd name="connsiteY109" fmla="*/ 437925 h 1739366"/>
                    <a:gd name="connsiteX110" fmla="*/ 980014 w 1822285"/>
                    <a:gd name="connsiteY110" fmla="*/ 425104 h 1739366"/>
                    <a:gd name="connsiteX111" fmla="*/ 827110 w 1822285"/>
                    <a:gd name="connsiteY111" fmla="*/ 362003 h 1739366"/>
                    <a:gd name="connsiteX112" fmla="*/ 854558 w 1822285"/>
                    <a:gd name="connsiteY112" fmla="*/ 398630 h 1739366"/>
                    <a:gd name="connsiteX113" fmla="*/ 881462 w 1822285"/>
                    <a:gd name="connsiteY113" fmla="*/ 427198 h 1739366"/>
                    <a:gd name="connsiteX114" fmla="*/ 892978 w 1822285"/>
                    <a:gd name="connsiteY114" fmla="*/ 418952 h 1739366"/>
                    <a:gd name="connsiteX115" fmla="*/ 962131 w 1822285"/>
                    <a:gd name="connsiteY115" fmla="*/ 330338 h 1739366"/>
                    <a:gd name="connsiteX116" fmla="*/ 971309 w 1822285"/>
                    <a:gd name="connsiteY116" fmla="*/ 357012 h 1739366"/>
                    <a:gd name="connsiteX117" fmla="*/ 966978 w 1822285"/>
                    <a:gd name="connsiteY117" fmla="*/ 360526 h 1739366"/>
                    <a:gd name="connsiteX118" fmla="*/ 936174 w 1822285"/>
                    <a:gd name="connsiteY118" fmla="*/ 400882 h 1739366"/>
                    <a:gd name="connsiteX119" fmla="*/ 870692 w 1822285"/>
                    <a:gd name="connsiteY119" fmla="*/ 435487 h 1739366"/>
                    <a:gd name="connsiteX120" fmla="*/ 816053 w 1822285"/>
                    <a:gd name="connsiteY120" fmla="*/ 392880 h 1739366"/>
                    <a:gd name="connsiteX121" fmla="*/ 813815 w 1822285"/>
                    <a:gd name="connsiteY121" fmla="*/ 390442 h 1739366"/>
                    <a:gd name="connsiteX122" fmla="*/ 773216 w 1822285"/>
                    <a:gd name="connsiteY122" fmla="*/ 354044 h 1739366"/>
                    <a:gd name="connsiteX123" fmla="*/ 790569 w 1822285"/>
                    <a:gd name="connsiteY123" fmla="*/ 324544 h 1739366"/>
                    <a:gd name="connsiteX124" fmla="*/ 827110 w 1822285"/>
                    <a:gd name="connsiteY124" fmla="*/ 362003 h 1739366"/>
                    <a:gd name="connsiteX125" fmla="*/ 529489 w 1822285"/>
                    <a:gd name="connsiteY125" fmla="*/ 248551 h 1739366"/>
                    <a:gd name="connsiteX126" fmla="*/ 556335 w 1822285"/>
                    <a:gd name="connsiteY126" fmla="*/ 208453 h 1739366"/>
                    <a:gd name="connsiteX127" fmla="*/ 576011 w 1822285"/>
                    <a:gd name="connsiteY127" fmla="*/ 183241 h 1739366"/>
                    <a:gd name="connsiteX128" fmla="*/ 774550 w 1822285"/>
                    <a:gd name="connsiteY128" fmla="*/ 312483 h 1739366"/>
                    <a:gd name="connsiteX129" fmla="*/ 689464 w 1822285"/>
                    <a:gd name="connsiteY129" fmla="*/ 436290 h 1739366"/>
                    <a:gd name="connsiteX130" fmla="*/ 527309 w 1822285"/>
                    <a:gd name="connsiteY130" fmla="*/ 288778 h 1739366"/>
                    <a:gd name="connsiteX131" fmla="*/ 518991 w 1822285"/>
                    <a:gd name="connsiteY131" fmla="*/ 279356 h 1739366"/>
                    <a:gd name="connsiteX132" fmla="*/ 518848 w 1822285"/>
                    <a:gd name="connsiteY132" fmla="*/ 275770 h 1739366"/>
                    <a:gd name="connsiteX133" fmla="*/ 529489 w 1822285"/>
                    <a:gd name="connsiteY133" fmla="*/ 248551 h 1739366"/>
                    <a:gd name="connsiteX134" fmla="*/ 32986 w 1822285"/>
                    <a:gd name="connsiteY134" fmla="*/ 795578 h 1739366"/>
                    <a:gd name="connsiteX135" fmla="*/ 131380 w 1822285"/>
                    <a:gd name="connsiteY135" fmla="*/ 472903 h 1739366"/>
                    <a:gd name="connsiteX136" fmla="*/ 496160 w 1822285"/>
                    <a:gd name="connsiteY136" fmla="*/ 293037 h 1739366"/>
                    <a:gd name="connsiteX137" fmla="*/ 691013 w 1822285"/>
                    <a:gd name="connsiteY137" fmla="*/ 464083 h 1739366"/>
                    <a:gd name="connsiteX138" fmla="*/ 705153 w 1822285"/>
                    <a:gd name="connsiteY138" fmla="*/ 458332 h 1739366"/>
                    <a:gd name="connsiteX139" fmla="*/ 726722 w 1822285"/>
                    <a:gd name="connsiteY139" fmla="*/ 423627 h 1739366"/>
                    <a:gd name="connsiteX140" fmla="*/ 764081 w 1822285"/>
                    <a:gd name="connsiteY140" fmla="*/ 447003 h 1739366"/>
                    <a:gd name="connsiteX141" fmla="*/ 767307 w 1822285"/>
                    <a:gd name="connsiteY141" fmla="*/ 448294 h 1739366"/>
                    <a:gd name="connsiteX142" fmla="*/ 768139 w 1822285"/>
                    <a:gd name="connsiteY142" fmla="*/ 455005 h 1739366"/>
                    <a:gd name="connsiteX143" fmla="*/ 812568 w 1822285"/>
                    <a:gd name="connsiteY143" fmla="*/ 510563 h 1739366"/>
                    <a:gd name="connsiteX144" fmla="*/ 846198 w 1822285"/>
                    <a:gd name="connsiteY144" fmla="*/ 553658 h 1739366"/>
                    <a:gd name="connsiteX145" fmla="*/ 846484 w 1822285"/>
                    <a:gd name="connsiteY145" fmla="*/ 563754 h 1739366"/>
                    <a:gd name="connsiteX146" fmla="*/ 845194 w 1822285"/>
                    <a:gd name="connsiteY146" fmla="*/ 567181 h 1739366"/>
                    <a:gd name="connsiteX147" fmla="*/ 849367 w 1822285"/>
                    <a:gd name="connsiteY147" fmla="*/ 628805 h 1739366"/>
                    <a:gd name="connsiteX148" fmla="*/ 854014 w 1822285"/>
                    <a:gd name="connsiteY148" fmla="*/ 689009 h 1739366"/>
                    <a:gd name="connsiteX149" fmla="*/ 853971 w 1822285"/>
                    <a:gd name="connsiteY149" fmla="*/ 1191349 h 1739366"/>
                    <a:gd name="connsiteX150" fmla="*/ 659333 w 1822285"/>
                    <a:gd name="connsiteY150" fmla="*/ 1168360 h 1739366"/>
                    <a:gd name="connsiteX151" fmla="*/ 643329 w 1822285"/>
                    <a:gd name="connsiteY151" fmla="*/ 1146791 h 1739366"/>
                    <a:gd name="connsiteX152" fmla="*/ 616425 w 1822285"/>
                    <a:gd name="connsiteY152" fmla="*/ 1115599 h 1739366"/>
                    <a:gd name="connsiteX153" fmla="*/ 536014 w 1822285"/>
                    <a:gd name="connsiteY153" fmla="*/ 1013419 h 1739366"/>
                    <a:gd name="connsiteX154" fmla="*/ 462430 w 1822285"/>
                    <a:gd name="connsiteY154" fmla="*/ 931847 h 1739366"/>
                    <a:gd name="connsiteX155" fmla="*/ 453438 w 1822285"/>
                    <a:gd name="connsiteY155" fmla="*/ 892093 h 1739366"/>
                    <a:gd name="connsiteX156" fmla="*/ 438509 w 1822285"/>
                    <a:gd name="connsiteY156" fmla="*/ 808585 h 1739366"/>
                    <a:gd name="connsiteX157" fmla="*/ 402957 w 1822285"/>
                    <a:gd name="connsiteY157" fmla="*/ 688450 h 1739366"/>
                    <a:gd name="connsiteX158" fmla="*/ 399802 w 1822285"/>
                    <a:gd name="connsiteY158" fmla="*/ 689783 h 1739366"/>
                    <a:gd name="connsiteX159" fmla="*/ 422920 w 1822285"/>
                    <a:gd name="connsiteY159" fmla="*/ 814049 h 1739366"/>
                    <a:gd name="connsiteX160" fmla="*/ 438695 w 1822285"/>
                    <a:gd name="connsiteY160" fmla="*/ 915885 h 1739366"/>
                    <a:gd name="connsiteX161" fmla="*/ 287196 w 1822285"/>
                    <a:gd name="connsiteY161" fmla="*/ 858349 h 1739366"/>
                    <a:gd name="connsiteX162" fmla="*/ 227064 w 1822285"/>
                    <a:gd name="connsiteY162" fmla="*/ 873163 h 1739366"/>
                    <a:gd name="connsiteX163" fmla="*/ 228053 w 1822285"/>
                    <a:gd name="connsiteY163" fmla="*/ 876404 h 1739366"/>
                    <a:gd name="connsiteX164" fmla="*/ 287555 w 1822285"/>
                    <a:gd name="connsiteY164" fmla="*/ 931115 h 1739366"/>
                    <a:gd name="connsiteX165" fmla="*/ 203659 w 1822285"/>
                    <a:gd name="connsiteY165" fmla="*/ 945944 h 1739366"/>
                    <a:gd name="connsiteX166" fmla="*/ 200719 w 1822285"/>
                    <a:gd name="connsiteY166" fmla="*/ 1010967 h 1739366"/>
                    <a:gd name="connsiteX167" fmla="*/ 164479 w 1822285"/>
                    <a:gd name="connsiteY167" fmla="*/ 1041556 h 1739366"/>
                    <a:gd name="connsiteX168" fmla="*/ 217972 w 1822285"/>
                    <a:gd name="connsiteY168" fmla="*/ 1070970 h 1739366"/>
                    <a:gd name="connsiteX169" fmla="*/ 265670 w 1822285"/>
                    <a:gd name="connsiteY169" fmla="*/ 1062967 h 1739366"/>
                    <a:gd name="connsiteX170" fmla="*/ 319507 w 1822285"/>
                    <a:gd name="connsiteY170" fmla="*/ 1070066 h 1739366"/>
                    <a:gd name="connsiteX171" fmla="*/ 256879 w 1822285"/>
                    <a:gd name="connsiteY171" fmla="*/ 1077022 h 1739366"/>
                    <a:gd name="connsiteX172" fmla="*/ 258399 w 1822285"/>
                    <a:gd name="connsiteY172" fmla="*/ 1081095 h 1739366"/>
                    <a:gd name="connsiteX173" fmla="*/ 266717 w 1822285"/>
                    <a:gd name="connsiteY173" fmla="*/ 1121967 h 1739366"/>
                    <a:gd name="connsiteX174" fmla="*/ 332012 w 1822285"/>
                    <a:gd name="connsiteY174" fmla="*/ 1146203 h 1739366"/>
                    <a:gd name="connsiteX175" fmla="*/ 370547 w 1822285"/>
                    <a:gd name="connsiteY175" fmla="*/ 1151266 h 1739366"/>
                    <a:gd name="connsiteX176" fmla="*/ 392159 w 1822285"/>
                    <a:gd name="connsiteY176" fmla="*/ 1160759 h 1739366"/>
                    <a:gd name="connsiteX177" fmla="*/ 82864 w 1822285"/>
                    <a:gd name="connsiteY177" fmla="*/ 1315543 h 1739366"/>
                    <a:gd name="connsiteX178" fmla="*/ 32986 w 1822285"/>
                    <a:gd name="connsiteY178" fmla="*/ 795578 h 1739366"/>
                    <a:gd name="connsiteX179" fmla="*/ 441951 w 1822285"/>
                    <a:gd name="connsiteY179" fmla="*/ 1162853 h 1739366"/>
                    <a:gd name="connsiteX180" fmla="*/ 365757 w 1822285"/>
                    <a:gd name="connsiteY180" fmla="*/ 1128248 h 1739366"/>
                    <a:gd name="connsiteX181" fmla="*/ 296159 w 1822285"/>
                    <a:gd name="connsiteY181" fmla="*/ 1117564 h 1739366"/>
                    <a:gd name="connsiteX182" fmla="*/ 264021 w 1822285"/>
                    <a:gd name="connsiteY182" fmla="*/ 1082428 h 1739366"/>
                    <a:gd name="connsiteX183" fmla="*/ 356392 w 1822285"/>
                    <a:gd name="connsiteY183" fmla="*/ 1088910 h 1739366"/>
                    <a:gd name="connsiteX184" fmla="*/ 408809 w 1822285"/>
                    <a:gd name="connsiteY184" fmla="*/ 1098189 h 1739366"/>
                    <a:gd name="connsiteX185" fmla="*/ 456392 w 1822285"/>
                    <a:gd name="connsiteY185" fmla="*/ 1113061 h 1739366"/>
                    <a:gd name="connsiteX186" fmla="*/ 461928 w 1822285"/>
                    <a:gd name="connsiteY186" fmla="*/ 1099924 h 1739366"/>
                    <a:gd name="connsiteX187" fmla="*/ 413383 w 1822285"/>
                    <a:gd name="connsiteY187" fmla="*/ 1081611 h 1739366"/>
                    <a:gd name="connsiteX188" fmla="*/ 368940 w 1822285"/>
                    <a:gd name="connsiteY188" fmla="*/ 1073637 h 1739366"/>
                    <a:gd name="connsiteX189" fmla="*/ 326103 w 1822285"/>
                    <a:gd name="connsiteY189" fmla="*/ 1051595 h 1739366"/>
                    <a:gd name="connsiteX190" fmla="*/ 264724 w 1822285"/>
                    <a:gd name="connsiteY190" fmla="*/ 1044252 h 1739366"/>
                    <a:gd name="connsiteX191" fmla="*/ 224009 w 1822285"/>
                    <a:gd name="connsiteY191" fmla="*/ 1052126 h 1739366"/>
                    <a:gd name="connsiteX192" fmla="*/ 184672 w 1822285"/>
                    <a:gd name="connsiteY192" fmla="*/ 1049329 h 1739366"/>
                    <a:gd name="connsiteX193" fmla="*/ 221112 w 1822285"/>
                    <a:gd name="connsiteY193" fmla="*/ 1014050 h 1739366"/>
                    <a:gd name="connsiteX194" fmla="*/ 312867 w 1822285"/>
                    <a:gd name="connsiteY194" fmla="*/ 1007138 h 1739366"/>
                    <a:gd name="connsiteX195" fmla="*/ 343729 w 1822285"/>
                    <a:gd name="connsiteY195" fmla="*/ 1007740 h 1739366"/>
                    <a:gd name="connsiteX196" fmla="*/ 405338 w 1822285"/>
                    <a:gd name="connsiteY196" fmla="*/ 1041413 h 1739366"/>
                    <a:gd name="connsiteX197" fmla="*/ 410788 w 1822285"/>
                    <a:gd name="connsiteY197" fmla="*/ 1028506 h 1739366"/>
                    <a:gd name="connsiteX198" fmla="*/ 319707 w 1822285"/>
                    <a:gd name="connsiteY198" fmla="*/ 988078 h 1739366"/>
                    <a:gd name="connsiteX199" fmla="*/ 252261 w 1822285"/>
                    <a:gd name="connsiteY199" fmla="*/ 997013 h 1739366"/>
                    <a:gd name="connsiteX200" fmla="*/ 187898 w 1822285"/>
                    <a:gd name="connsiteY200" fmla="*/ 989326 h 1739366"/>
                    <a:gd name="connsiteX201" fmla="*/ 171836 w 1822285"/>
                    <a:gd name="connsiteY201" fmla="*/ 974827 h 1739366"/>
                    <a:gd name="connsiteX202" fmla="*/ 206915 w 1822285"/>
                    <a:gd name="connsiteY202" fmla="*/ 962135 h 1739366"/>
                    <a:gd name="connsiteX203" fmla="*/ 248188 w 1822285"/>
                    <a:gd name="connsiteY203" fmla="*/ 954850 h 1739366"/>
                    <a:gd name="connsiteX204" fmla="*/ 386522 w 1822285"/>
                    <a:gd name="connsiteY204" fmla="*/ 949472 h 1739366"/>
                    <a:gd name="connsiteX205" fmla="*/ 440402 w 1822285"/>
                    <a:gd name="connsiteY205" fmla="*/ 987978 h 1739366"/>
                    <a:gd name="connsiteX206" fmla="*/ 445593 w 1822285"/>
                    <a:gd name="connsiteY206" fmla="*/ 979086 h 1739366"/>
                    <a:gd name="connsiteX207" fmla="*/ 341334 w 1822285"/>
                    <a:gd name="connsiteY207" fmla="*/ 925795 h 1739366"/>
                    <a:gd name="connsiteX208" fmla="*/ 337490 w 1822285"/>
                    <a:gd name="connsiteY208" fmla="*/ 922568 h 1739366"/>
                    <a:gd name="connsiteX209" fmla="*/ 312695 w 1822285"/>
                    <a:gd name="connsiteY209" fmla="*/ 917893 h 1739366"/>
                    <a:gd name="connsiteX210" fmla="*/ 233689 w 1822285"/>
                    <a:gd name="connsiteY210" fmla="*/ 874870 h 1739366"/>
                    <a:gd name="connsiteX211" fmla="*/ 287196 w 1822285"/>
                    <a:gd name="connsiteY211" fmla="*/ 873808 h 1739366"/>
                    <a:gd name="connsiteX212" fmla="*/ 346038 w 1822285"/>
                    <a:gd name="connsiteY212" fmla="*/ 879358 h 1739366"/>
                    <a:gd name="connsiteX213" fmla="*/ 390050 w 1822285"/>
                    <a:gd name="connsiteY213" fmla="*/ 902663 h 1739366"/>
                    <a:gd name="connsiteX214" fmla="*/ 437204 w 1822285"/>
                    <a:gd name="connsiteY214" fmla="*/ 936493 h 1739366"/>
                    <a:gd name="connsiteX215" fmla="*/ 517399 w 1822285"/>
                    <a:gd name="connsiteY215" fmla="*/ 1019557 h 1739366"/>
                    <a:gd name="connsiteX216" fmla="*/ 631569 w 1822285"/>
                    <a:gd name="connsiteY216" fmla="*/ 1165937 h 1739366"/>
                    <a:gd name="connsiteX217" fmla="*/ 441951 w 1822285"/>
                    <a:gd name="connsiteY217" fmla="*/ 1162853 h 1739366"/>
                    <a:gd name="connsiteX218" fmla="*/ 87597 w 1822285"/>
                    <a:gd name="connsiteY218" fmla="*/ 1328034 h 1739366"/>
                    <a:gd name="connsiteX219" fmla="*/ 401466 w 1822285"/>
                    <a:gd name="connsiteY219" fmla="*/ 1179360 h 1739366"/>
                    <a:gd name="connsiteX220" fmla="*/ 407360 w 1822285"/>
                    <a:gd name="connsiteY220" fmla="*/ 1177538 h 1739366"/>
                    <a:gd name="connsiteX221" fmla="*/ 423781 w 1822285"/>
                    <a:gd name="connsiteY221" fmla="*/ 1178485 h 1739366"/>
                    <a:gd name="connsiteX222" fmla="*/ 444045 w 1822285"/>
                    <a:gd name="connsiteY222" fmla="*/ 1186918 h 1739366"/>
                    <a:gd name="connsiteX223" fmla="*/ 311375 w 1822285"/>
                    <a:gd name="connsiteY223" fmla="*/ 1468993 h 1739366"/>
                    <a:gd name="connsiteX224" fmla="*/ 306126 w 1822285"/>
                    <a:gd name="connsiteY224" fmla="*/ 1553060 h 1739366"/>
                    <a:gd name="connsiteX225" fmla="*/ 87597 w 1822285"/>
                    <a:gd name="connsiteY225" fmla="*/ 1328034 h 1739366"/>
                    <a:gd name="connsiteX226" fmla="*/ 415477 w 1822285"/>
                    <a:gd name="connsiteY226" fmla="*/ 1585299 h 1739366"/>
                    <a:gd name="connsiteX227" fmla="*/ 333704 w 1822285"/>
                    <a:gd name="connsiteY227" fmla="*/ 1563630 h 1739366"/>
                    <a:gd name="connsiteX228" fmla="*/ 330148 w 1822285"/>
                    <a:gd name="connsiteY228" fmla="*/ 1523145 h 1739366"/>
                    <a:gd name="connsiteX229" fmla="*/ 335368 w 1822285"/>
                    <a:gd name="connsiteY229" fmla="*/ 1471832 h 1739366"/>
                    <a:gd name="connsiteX230" fmla="*/ 469228 w 1822285"/>
                    <a:gd name="connsiteY230" fmla="*/ 1180794 h 1739366"/>
                    <a:gd name="connsiteX231" fmla="*/ 578005 w 1822285"/>
                    <a:gd name="connsiteY231" fmla="*/ 1183060 h 1739366"/>
                    <a:gd name="connsiteX232" fmla="*/ 956251 w 1822285"/>
                    <a:gd name="connsiteY232" fmla="*/ 1214366 h 1739366"/>
                    <a:gd name="connsiteX233" fmla="*/ 1174766 w 1822285"/>
                    <a:gd name="connsiteY233" fmla="*/ 1183619 h 1739366"/>
                    <a:gd name="connsiteX234" fmla="*/ 1235472 w 1822285"/>
                    <a:gd name="connsiteY234" fmla="*/ 1168002 h 1739366"/>
                    <a:gd name="connsiteX235" fmla="*/ 1250789 w 1822285"/>
                    <a:gd name="connsiteY235" fmla="*/ 1178012 h 1739366"/>
                    <a:gd name="connsiteX236" fmla="*/ 1297053 w 1822285"/>
                    <a:gd name="connsiteY236" fmla="*/ 1267056 h 1739366"/>
                    <a:gd name="connsiteX237" fmla="*/ 1295246 w 1822285"/>
                    <a:gd name="connsiteY237" fmla="*/ 1273724 h 1739366"/>
                    <a:gd name="connsiteX238" fmla="*/ 1257558 w 1822285"/>
                    <a:gd name="connsiteY238" fmla="*/ 1360861 h 1739366"/>
                    <a:gd name="connsiteX239" fmla="*/ 415477 w 1822285"/>
                    <a:gd name="connsiteY239" fmla="*/ 1585299 h 1739366"/>
                    <a:gd name="connsiteX240" fmla="*/ 1289653 w 1822285"/>
                    <a:gd name="connsiteY240" fmla="*/ 1142747 h 1739366"/>
                    <a:gd name="connsiteX241" fmla="*/ 1294199 w 1822285"/>
                    <a:gd name="connsiteY241" fmla="*/ 1135490 h 1739366"/>
                    <a:gd name="connsiteX242" fmla="*/ 1408397 w 1822285"/>
                    <a:gd name="connsiteY242" fmla="*/ 1192740 h 1739366"/>
                    <a:gd name="connsiteX243" fmla="*/ 1413790 w 1822285"/>
                    <a:gd name="connsiteY243" fmla="*/ 1214567 h 1739366"/>
                    <a:gd name="connsiteX244" fmla="*/ 1416141 w 1822285"/>
                    <a:gd name="connsiteY244" fmla="*/ 1236337 h 1739366"/>
                    <a:gd name="connsiteX245" fmla="*/ 1425979 w 1822285"/>
                    <a:gd name="connsiteY245" fmla="*/ 1237599 h 1739366"/>
                    <a:gd name="connsiteX246" fmla="*/ 1425176 w 1822285"/>
                    <a:gd name="connsiteY246" fmla="*/ 1185871 h 1739366"/>
                    <a:gd name="connsiteX247" fmla="*/ 1360871 w 1822285"/>
                    <a:gd name="connsiteY247" fmla="*/ 1128492 h 1739366"/>
                    <a:gd name="connsiteX248" fmla="*/ 1428446 w 1822285"/>
                    <a:gd name="connsiteY248" fmla="*/ 1127875 h 1739366"/>
                    <a:gd name="connsiteX249" fmla="*/ 1466178 w 1822285"/>
                    <a:gd name="connsiteY249" fmla="*/ 1152198 h 1739366"/>
                    <a:gd name="connsiteX250" fmla="*/ 1453342 w 1822285"/>
                    <a:gd name="connsiteY250" fmla="*/ 1155668 h 1739366"/>
                    <a:gd name="connsiteX251" fmla="*/ 1482340 w 1822285"/>
                    <a:gd name="connsiteY251" fmla="*/ 1166381 h 1739366"/>
                    <a:gd name="connsiteX252" fmla="*/ 1514851 w 1822285"/>
                    <a:gd name="connsiteY252" fmla="*/ 1181970 h 1739366"/>
                    <a:gd name="connsiteX253" fmla="*/ 1526726 w 1822285"/>
                    <a:gd name="connsiteY253" fmla="*/ 1228449 h 1739366"/>
                    <a:gd name="connsiteX254" fmla="*/ 1535918 w 1822285"/>
                    <a:gd name="connsiteY254" fmla="*/ 1262294 h 1739366"/>
                    <a:gd name="connsiteX255" fmla="*/ 1535173 w 1822285"/>
                    <a:gd name="connsiteY255" fmla="*/ 1262653 h 1739366"/>
                    <a:gd name="connsiteX256" fmla="*/ 1482828 w 1822285"/>
                    <a:gd name="connsiteY256" fmla="*/ 1291149 h 1739366"/>
                    <a:gd name="connsiteX257" fmla="*/ 1435588 w 1822285"/>
                    <a:gd name="connsiteY257" fmla="*/ 1328134 h 1739366"/>
                    <a:gd name="connsiteX258" fmla="*/ 1391145 w 1822285"/>
                    <a:gd name="connsiteY258" fmla="*/ 1347925 h 1739366"/>
                    <a:gd name="connsiteX259" fmla="*/ 1406762 w 1822285"/>
                    <a:gd name="connsiteY259" fmla="*/ 1315973 h 1739366"/>
                    <a:gd name="connsiteX260" fmla="*/ 1411309 w 1822285"/>
                    <a:gd name="connsiteY260" fmla="*/ 1314682 h 1739366"/>
                    <a:gd name="connsiteX261" fmla="*/ 1418536 w 1822285"/>
                    <a:gd name="connsiteY261" fmla="*/ 1247523 h 1739366"/>
                    <a:gd name="connsiteX262" fmla="*/ 1408612 w 1822285"/>
                    <a:gd name="connsiteY262" fmla="*/ 1255181 h 1739366"/>
                    <a:gd name="connsiteX263" fmla="*/ 1411222 w 1822285"/>
                    <a:gd name="connsiteY263" fmla="*/ 1301044 h 1739366"/>
                    <a:gd name="connsiteX264" fmla="*/ 1349498 w 1822285"/>
                    <a:gd name="connsiteY264" fmla="*/ 1302664 h 1739366"/>
                    <a:gd name="connsiteX265" fmla="*/ 1348767 w 1822285"/>
                    <a:gd name="connsiteY265" fmla="*/ 1258781 h 1739366"/>
                    <a:gd name="connsiteX266" fmla="*/ 1346028 w 1822285"/>
                    <a:gd name="connsiteY266" fmla="*/ 1282616 h 1739366"/>
                    <a:gd name="connsiteX267" fmla="*/ 1340908 w 1822285"/>
                    <a:gd name="connsiteY267" fmla="*/ 1274197 h 1739366"/>
                    <a:gd name="connsiteX268" fmla="*/ 1338456 w 1822285"/>
                    <a:gd name="connsiteY268" fmla="*/ 1271186 h 1739366"/>
                    <a:gd name="connsiteX269" fmla="*/ 1308339 w 1822285"/>
                    <a:gd name="connsiteY269" fmla="*/ 1254177 h 1739366"/>
                    <a:gd name="connsiteX270" fmla="*/ 1262563 w 1822285"/>
                    <a:gd name="connsiteY270" fmla="*/ 1192984 h 1739366"/>
                    <a:gd name="connsiteX271" fmla="*/ 1273519 w 1822285"/>
                    <a:gd name="connsiteY271" fmla="*/ 1155754 h 1739366"/>
                    <a:gd name="connsiteX272" fmla="*/ 1282525 w 1822285"/>
                    <a:gd name="connsiteY272" fmla="*/ 1144081 h 1739366"/>
                    <a:gd name="connsiteX273" fmla="*/ 1289653 w 1822285"/>
                    <a:gd name="connsiteY273" fmla="*/ 1142747 h 1739366"/>
                    <a:gd name="connsiteX274" fmla="*/ 1079742 w 1822285"/>
                    <a:gd name="connsiteY274" fmla="*/ 1575776 h 1739366"/>
                    <a:gd name="connsiteX275" fmla="*/ 1079398 w 1822285"/>
                    <a:gd name="connsiteY275" fmla="*/ 1617839 h 1739366"/>
                    <a:gd name="connsiteX276" fmla="*/ 1029950 w 1822285"/>
                    <a:gd name="connsiteY276" fmla="*/ 1675418 h 1739366"/>
                    <a:gd name="connsiteX277" fmla="*/ 1000479 w 1822285"/>
                    <a:gd name="connsiteY277" fmla="*/ 1706381 h 1739366"/>
                    <a:gd name="connsiteX278" fmla="*/ 964168 w 1822285"/>
                    <a:gd name="connsiteY278" fmla="*/ 1710941 h 1739366"/>
                    <a:gd name="connsiteX279" fmla="*/ 884230 w 1822285"/>
                    <a:gd name="connsiteY279" fmla="*/ 1654122 h 1739366"/>
                    <a:gd name="connsiteX280" fmla="*/ 853483 w 1822285"/>
                    <a:gd name="connsiteY280" fmla="*/ 1630703 h 1739366"/>
                    <a:gd name="connsiteX281" fmla="*/ 852336 w 1822285"/>
                    <a:gd name="connsiteY281" fmla="*/ 1607298 h 1739366"/>
                    <a:gd name="connsiteX282" fmla="*/ 851791 w 1822285"/>
                    <a:gd name="connsiteY282" fmla="*/ 1565666 h 1739366"/>
                    <a:gd name="connsiteX283" fmla="*/ 951433 w 1822285"/>
                    <a:gd name="connsiteY283" fmla="*/ 1531190 h 1739366"/>
                    <a:gd name="connsiteX284" fmla="*/ 959306 w 1822285"/>
                    <a:gd name="connsiteY284" fmla="*/ 1537902 h 1739366"/>
                    <a:gd name="connsiteX285" fmla="*/ 1080445 w 1822285"/>
                    <a:gd name="connsiteY285" fmla="*/ 1571876 h 1739366"/>
                    <a:gd name="connsiteX286" fmla="*/ 1079742 w 1822285"/>
                    <a:gd name="connsiteY286" fmla="*/ 1575776 h 1739366"/>
                    <a:gd name="connsiteX287" fmla="*/ 1408598 w 1822285"/>
                    <a:gd name="connsiteY287" fmla="*/ 1591781 h 1739366"/>
                    <a:gd name="connsiteX288" fmla="*/ 986253 w 1822285"/>
                    <a:gd name="connsiteY288" fmla="*/ 1517924 h 1739366"/>
                    <a:gd name="connsiteX289" fmla="*/ 1276445 w 1822285"/>
                    <a:gd name="connsiteY289" fmla="*/ 1381856 h 1739366"/>
                    <a:gd name="connsiteX290" fmla="*/ 1281077 w 1822285"/>
                    <a:gd name="connsiteY290" fmla="*/ 1377425 h 1739366"/>
                    <a:gd name="connsiteX291" fmla="*/ 1332906 w 1822285"/>
                    <a:gd name="connsiteY291" fmla="*/ 1374901 h 1739366"/>
                    <a:gd name="connsiteX292" fmla="*/ 1408182 w 1822285"/>
                    <a:gd name="connsiteY292" fmla="*/ 1414023 h 1739366"/>
                    <a:gd name="connsiteX293" fmla="*/ 1598589 w 1822285"/>
                    <a:gd name="connsiteY293" fmla="*/ 1585155 h 1739366"/>
                    <a:gd name="connsiteX294" fmla="*/ 1408598 w 1822285"/>
                    <a:gd name="connsiteY294" fmla="*/ 1591781 h 1739366"/>
                    <a:gd name="connsiteX295" fmla="*/ 1704699 w 1822285"/>
                    <a:gd name="connsiteY295" fmla="*/ 1534933 h 1739366"/>
                    <a:gd name="connsiteX296" fmla="*/ 1624489 w 1822285"/>
                    <a:gd name="connsiteY296" fmla="*/ 1577913 h 1739366"/>
                    <a:gd name="connsiteX297" fmla="*/ 1356454 w 1822285"/>
                    <a:gd name="connsiteY297" fmla="*/ 1369379 h 1739366"/>
                    <a:gd name="connsiteX298" fmla="*/ 1517074 w 1822285"/>
                    <a:gd name="connsiteY298" fmla="*/ 1286861 h 1739366"/>
                    <a:gd name="connsiteX299" fmla="*/ 1566623 w 1822285"/>
                    <a:gd name="connsiteY299" fmla="*/ 1295336 h 1739366"/>
                    <a:gd name="connsiteX300" fmla="*/ 1718782 w 1822285"/>
                    <a:gd name="connsiteY300" fmla="*/ 1403970 h 1739366"/>
                    <a:gd name="connsiteX301" fmla="*/ 1758937 w 1822285"/>
                    <a:gd name="connsiteY301" fmla="*/ 1467730 h 1739366"/>
                    <a:gd name="connsiteX302" fmla="*/ 1704699 w 1822285"/>
                    <a:gd name="connsiteY302" fmla="*/ 1534933 h 1739366"/>
                    <a:gd name="connsiteX303" fmla="*/ 1773593 w 1822285"/>
                    <a:gd name="connsiteY303" fmla="*/ 1434975 h 1739366"/>
                    <a:gd name="connsiteX304" fmla="*/ 1681251 w 1822285"/>
                    <a:gd name="connsiteY304" fmla="*/ 1327217 h 1739366"/>
                    <a:gd name="connsiteX305" fmla="*/ 1552755 w 1822285"/>
                    <a:gd name="connsiteY305" fmla="*/ 1273093 h 1739366"/>
                    <a:gd name="connsiteX306" fmla="*/ 1541325 w 1822285"/>
                    <a:gd name="connsiteY306" fmla="*/ 1220332 h 1739366"/>
                    <a:gd name="connsiteX307" fmla="*/ 1525134 w 1822285"/>
                    <a:gd name="connsiteY307" fmla="*/ 1171716 h 1739366"/>
                    <a:gd name="connsiteX308" fmla="*/ 1485380 w 1822285"/>
                    <a:gd name="connsiteY308" fmla="*/ 1154593 h 1739366"/>
                    <a:gd name="connsiteX309" fmla="*/ 1484362 w 1822285"/>
                    <a:gd name="connsiteY309" fmla="*/ 1151509 h 1739366"/>
                    <a:gd name="connsiteX310" fmla="*/ 1448911 w 1822285"/>
                    <a:gd name="connsiteY310" fmla="*/ 1118224 h 1739366"/>
                    <a:gd name="connsiteX311" fmla="*/ 1338972 w 1822285"/>
                    <a:gd name="connsiteY311" fmla="*/ 688392 h 1739366"/>
                    <a:gd name="connsiteX312" fmla="*/ 1332088 w 1822285"/>
                    <a:gd name="connsiteY312" fmla="*/ 690285 h 1739366"/>
                    <a:gd name="connsiteX313" fmla="*/ 1431458 w 1822285"/>
                    <a:gd name="connsiteY313" fmla="*/ 1070324 h 1739366"/>
                    <a:gd name="connsiteX314" fmla="*/ 1434484 w 1822285"/>
                    <a:gd name="connsiteY314" fmla="*/ 1114481 h 1739366"/>
                    <a:gd name="connsiteX315" fmla="*/ 1386140 w 1822285"/>
                    <a:gd name="connsiteY315" fmla="*/ 1114940 h 1739366"/>
                    <a:gd name="connsiteX316" fmla="*/ 1344737 w 1822285"/>
                    <a:gd name="connsiteY316" fmla="*/ 1123286 h 1739366"/>
                    <a:gd name="connsiteX317" fmla="*/ 1289696 w 1822285"/>
                    <a:gd name="connsiteY317" fmla="*/ 1130242 h 1739366"/>
                    <a:gd name="connsiteX318" fmla="*/ 1192234 w 1822285"/>
                    <a:gd name="connsiteY318" fmla="*/ 1157002 h 1739366"/>
                    <a:gd name="connsiteX319" fmla="*/ 1102946 w 1822285"/>
                    <a:gd name="connsiteY319" fmla="*/ 1173408 h 1739366"/>
                    <a:gd name="connsiteX320" fmla="*/ 1068642 w 1822285"/>
                    <a:gd name="connsiteY320" fmla="*/ 946919 h 1739366"/>
                    <a:gd name="connsiteX321" fmla="*/ 1007062 w 1822285"/>
                    <a:gd name="connsiteY321" fmla="*/ 677479 h 1739366"/>
                    <a:gd name="connsiteX322" fmla="*/ 980817 w 1822285"/>
                    <a:gd name="connsiteY322" fmla="*/ 611452 h 1739366"/>
                    <a:gd name="connsiteX323" fmla="*/ 964727 w 1822285"/>
                    <a:gd name="connsiteY323" fmla="*/ 558003 h 1739366"/>
                    <a:gd name="connsiteX324" fmla="*/ 951390 w 1822285"/>
                    <a:gd name="connsiteY324" fmla="*/ 482655 h 1739366"/>
                    <a:gd name="connsiteX325" fmla="*/ 973848 w 1822285"/>
                    <a:gd name="connsiteY325" fmla="*/ 456109 h 1739366"/>
                    <a:gd name="connsiteX326" fmla="*/ 1005972 w 1822285"/>
                    <a:gd name="connsiteY326" fmla="*/ 427097 h 1739366"/>
                    <a:gd name="connsiteX327" fmla="*/ 1057987 w 1822285"/>
                    <a:gd name="connsiteY327" fmla="*/ 435329 h 1739366"/>
                    <a:gd name="connsiteX328" fmla="*/ 1086770 w 1822285"/>
                    <a:gd name="connsiteY328" fmla="*/ 359049 h 1739366"/>
                    <a:gd name="connsiteX329" fmla="*/ 1082654 w 1822285"/>
                    <a:gd name="connsiteY329" fmla="*/ 317316 h 1739366"/>
                    <a:gd name="connsiteX330" fmla="*/ 1131127 w 1822285"/>
                    <a:gd name="connsiteY330" fmla="*/ 332776 h 1739366"/>
                    <a:gd name="connsiteX331" fmla="*/ 1409129 w 1822285"/>
                    <a:gd name="connsiteY331" fmla="*/ 435243 h 1739366"/>
                    <a:gd name="connsiteX332" fmla="*/ 1504296 w 1822285"/>
                    <a:gd name="connsiteY332" fmla="*/ 571455 h 1739366"/>
                    <a:gd name="connsiteX333" fmla="*/ 1757259 w 1822285"/>
                    <a:gd name="connsiteY333" fmla="*/ 1128721 h 1739366"/>
                    <a:gd name="connsiteX334" fmla="*/ 1773593 w 1822285"/>
                    <a:gd name="connsiteY334" fmla="*/ 1434975 h 1739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Lst>
                  <a:rect l="l" t="t" r="r" b="b"/>
                  <a:pathLst>
                    <a:path w="1822285" h="1739366">
                      <a:moveTo>
                        <a:pt x="1797528" y="1161347"/>
                      </a:moveTo>
                      <a:cubicBezTo>
                        <a:pt x="1733237" y="969607"/>
                        <a:pt x="1649729" y="783789"/>
                        <a:pt x="1555078" y="605214"/>
                      </a:cubicBezTo>
                      <a:cubicBezTo>
                        <a:pt x="1512872" y="530626"/>
                        <a:pt x="1470566" y="452366"/>
                        <a:pt x="1406232" y="394342"/>
                      </a:cubicBezTo>
                      <a:cubicBezTo>
                        <a:pt x="1330826" y="338011"/>
                        <a:pt x="1226509" y="320242"/>
                        <a:pt x="1135242" y="305686"/>
                      </a:cubicBezTo>
                      <a:cubicBezTo>
                        <a:pt x="1119396" y="303520"/>
                        <a:pt x="1102244" y="293998"/>
                        <a:pt x="1085321" y="289236"/>
                      </a:cubicBezTo>
                      <a:cubicBezTo>
                        <a:pt x="1079484" y="287587"/>
                        <a:pt x="1074795" y="289595"/>
                        <a:pt x="1071797" y="293152"/>
                      </a:cubicBezTo>
                      <a:cubicBezTo>
                        <a:pt x="1063580" y="276143"/>
                        <a:pt x="1054674" y="259464"/>
                        <a:pt x="1047131" y="242140"/>
                      </a:cubicBezTo>
                      <a:cubicBezTo>
                        <a:pt x="1044851" y="236906"/>
                        <a:pt x="1037307" y="238039"/>
                        <a:pt x="1034726" y="242140"/>
                      </a:cubicBezTo>
                      <a:cubicBezTo>
                        <a:pt x="1031341" y="247490"/>
                        <a:pt x="1027555" y="252552"/>
                        <a:pt x="1023454" y="257371"/>
                      </a:cubicBezTo>
                      <a:cubicBezTo>
                        <a:pt x="1022980" y="244406"/>
                        <a:pt x="1022120" y="231643"/>
                        <a:pt x="1023640" y="218449"/>
                      </a:cubicBezTo>
                      <a:cubicBezTo>
                        <a:pt x="1025304" y="204007"/>
                        <a:pt x="1029921" y="190355"/>
                        <a:pt x="1035084" y="176860"/>
                      </a:cubicBezTo>
                      <a:cubicBezTo>
                        <a:pt x="1037809" y="169746"/>
                        <a:pt x="1028487" y="163436"/>
                        <a:pt x="1022464" y="167165"/>
                      </a:cubicBezTo>
                      <a:cubicBezTo>
                        <a:pt x="1007406" y="176501"/>
                        <a:pt x="1000450" y="195058"/>
                        <a:pt x="996005" y="211422"/>
                      </a:cubicBezTo>
                      <a:cubicBezTo>
                        <a:pt x="991387" y="228975"/>
                        <a:pt x="984259" y="267366"/>
                        <a:pt x="999719" y="280546"/>
                      </a:cubicBezTo>
                      <a:cubicBezTo>
                        <a:pt x="989178" y="289423"/>
                        <a:pt x="977978" y="297597"/>
                        <a:pt x="967050" y="305557"/>
                      </a:cubicBezTo>
                      <a:cubicBezTo>
                        <a:pt x="964038" y="307980"/>
                        <a:pt x="959234" y="310074"/>
                        <a:pt x="957857" y="313817"/>
                      </a:cubicBezTo>
                      <a:cubicBezTo>
                        <a:pt x="930150" y="341610"/>
                        <a:pt x="909872" y="377334"/>
                        <a:pt x="887672" y="409659"/>
                      </a:cubicBezTo>
                      <a:cubicBezTo>
                        <a:pt x="856409" y="375842"/>
                        <a:pt x="831441" y="336247"/>
                        <a:pt x="794699" y="307837"/>
                      </a:cubicBezTo>
                      <a:cubicBezTo>
                        <a:pt x="793365" y="305542"/>
                        <a:pt x="790898" y="303793"/>
                        <a:pt x="788231" y="303133"/>
                      </a:cubicBezTo>
                      <a:cubicBezTo>
                        <a:pt x="731928" y="262691"/>
                        <a:pt x="661441" y="244707"/>
                        <a:pt x="608566" y="199160"/>
                      </a:cubicBezTo>
                      <a:cubicBezTo>
                        <a:pt x="631741" y="181721"/>
                        <a:pt x="626478" y="-12773"/>
                        <a:pt x="582996" y="665"/>
                      </a:cubicBezTo>
                      <a:cubicBezTo>
                        <a:pt x="572297" y="3720"/>
                        <a:pt x="568597" y="14949"/>
                        <a:pt x="573358" y="24356"/>
                      </a:cubicBezTo>
                      <a:cubicBezTo>
                        <a:pt x="595946" y="73087"/>
                        <a:pt x="588918" y="127985"/>
                        <a:pt x="588818" y="179957"/>
                      </a:cubicBezTo>
                      <a:cubicBezTo>
                        <a:pt x="585706" y="176544"/>
                        <a:pt x="582666" y="173031"/>
                        <a:pt x="579754" y="169388"/>
                      </a:cubicBezTo>
                      <a:cubicBezTo>
                        <a:pt x="578535" y="166907"/>
                        <a:pt x="575753" y="165674"/>
                        <a:pt x="573129" y="166276"/>
                      </a:cubicBezTo>
                      <a:cubicBezTo>
                        <a:pt x="558157" y="168829"/>
                        <a:pt x="544246" y="185335"/>
                        <a:pt x="534551" y="196335"/>
                      </a:cubicBezTo>
                      <a:cubicBezTo>
                        <a:pt x="516955" y="216871"/>
                        <a:pt x="501696" y="239200"/>
                        <a:pt x="493521" y="265488"/>
                      </a:cubicBezTo>
                      <a:cubicBezTo>
                        <a:pt x="339814" y="298530"/>
                        <a:pt x="165770" y="355335"/>
                        <a:pt x="82075" y="498588"/>
                      </a:cubicBezTo>
                      <a:cubicBezTo>
                        <a:pt x="43928" y="568386"/>
                        <a:pt x="24984" y="648165"/>
                        <a:pt x="13525" y="726310"/>
                      </a:cubicBezTo>
                      <a:cubicBezTo>
                        <a:pt x="-15760" y="946962"/>
                        <a:pt x="-9277" y="1318010"/>
                        <a:pt x="154254" y="1484782"/>
                      </a:cubicBezTo>
                      <a:cubicBezTo>
                        <a:pt x="146811" y="1493674"/>
                        <a:pt x="148389" y="1511786"/>
                        <a:pt x="148087" y="1522026"/>
                      </a:cubicBezTo>
                      <a:cubicBezTo>
                        <a:pt x="147356" y="1577842"/>
                        <a:pt x="151443" y="1634059"/>
                        <a:pt x="163074" y="1688727"/>
                      </a:cubicBezTo>
                      <a:cubicBezTo>
                        <a:pt x="166960" y="1707098"/>
                        <a:pt x="195012" y="1699311"/>
                        <a:pt x="191197" y="1680968"/>
                      </a:cubicBezTo>
                      <a:cubicBezTo>
                        <a:pt x="178691" y="1622600"/>
                        <a:pt x="178146" y="1563543"/>
                        <a:pt x="174575" y="1504143"/>
                      </a:cubicBezTo>
                      <a:cubicBezTo>
                        <a:pt x="354169" y="1659184"/>
                        <a:pt x="620655" y="1638906"/>
                        <a:pt x="833621" y="1571316"/>
                      </a:cubicBezTo>
                      <a:cubicBezTo>
                        <a:pt x="831756" y="1581455"/>
                        <a:pt x="831441" y="1591853"/>
                        <a:pt x="830566" y="1602121"/>
                      </a:cubicBezTo>
                      <a:cubicBezTo>
                        <a:pt x="830537" y="1602522"/>
                        <a:pt x="830164" y="1607112"/>
                        <a:pt x="830078" y="1608001"/>
                      </a:cubicBezTo>
                      <a:cubicBezTo>
                        <a:pt x="827769" y="1634561"/>
                        <a:pt x="828716" y="1644542"/>
                        <a:pt x="853397" y="1660403"/>
                      </a:cubicBezTo>
                      <a:cubicBezTo>
                        <a:pt x="882940" y="1682431"/>
                        <a:pt x="911034" y="1708116"/>
                        <a:pt x="943057" y="1726530"/>
                      </a:cubicBezTo>
                      <a:cubicBezTo>
                        <a:pt x="957399" y="1734776"/>
                        <a:pt x="973059" y="1742061"/>
                        <a:pt x="989924" y="1738390"/>
                      </a:cubicBezTo>
                      <a:cubicBezTo>
                        <a:pt x="1005685" y="1734948"/>
                        <a:pt x="1018348" y="1723160"/>
                        <a:pt x="1029047" y="1711759"/>
                      </a:cubicBezTo>
                      <a:cubicBezTo>
                        <a:pt x="1052380" y="1686891"/>
                        <a:pt x="1076358" y="1661852"/>
                        <a:pt x="1095890" y="1633800"/>
                      </a:cubicBezTo>
                      <a:cubicBezTo>
                        <a:pt x="1103219" y="1623274"/>
                        <a:pt x="1102315" y="1616003"/>
                        <a:pt x="1102201" y="1603727"/>
                      </a:cubicBezTo>
                      <a:cubicBezTo>
                        <a:pt x="1102129" y="1594621"/>
                        <a:pt x="1101971" y="1585514"/>
                        <a:pt x="1101971" y="1576407"/>
                      </a:cubicBezTo>
                      <a:cubicBezTo>
                        <a:pt x="1192879" y="1594434"/>
                        <a:pt x="1285164" y="1604788"/>
                        <a:pt x="1377349" y="1616347"/>
                      </a:cubicBezTo>
                      <a:cubicBezTo>
                        <a:pt x="1377134" y="1633126"/>
                        <a:pt x="1381192" y="1646406"/>
                        <a:pt x="1381924" y="1662325"/>
                      </a:cubicBezTo>
                      <a:cubicBezTo>
                        <a:pt x="1382612" y="1670714"/>
                        <a:pt x="1381680" y="1677569"/>
                        <a:pt x="1386169" y="1685012"/>
                      </a:cubicBezTo>
                      <a:cubicBezTo>
                        <a:pt x="1391317" y="1693545"/>
                        <a:pt x="1402360" y="1692542"/>
                        <a:pt x="1407709" y="1685012"/>
                      </a:cubicBezTo>
                      <a:cubicBezTo>
                        <a:pt x="1418981" y="1668492"/>
                        <a:pt x="1405687" y="1637773"/>
                        <a:pt x="1400840" y="1618857"/>
                      </a:cubicBezTo>
                      <a:cubicBezTo>
                        <a:pt x="1530139" y="1633012"/>
                        <a:pt x="1685109" y="1623991"/>
                        <a:pt x="1766236" y="1508646"/>
                      </a:cubicBezTo>
                      <a:cubicBezTo>
                        <a:pt x="1834557" y="1407598"/>
                        <a:pt x="1834586" y="1274054"/>
                        <a:pt x="1797528" y="1161347"/>
                      </a:cubicBezTo>
                      <a:close/>
                      <a:moveTo>
                        <a:pt x="1039501" y="260081"/>
                      </a:moveTo>
                      <a:cubicBezTo>
                        <a:pt x="1049368" y="283773"/>
                        <a:pt x="1076415" y="326208"/>
                        <a:pt x="1071625" y="350788"/>
                      </a:cubicBezTo>
                      <a:cubicBezTo>
                        <a:pt x="1067208" y="371339"/>
                        <a:pt x="1057327" y="392033"/>
                        <a:pt x="1049253" y="411322"/>
                      </a:cubicBezTo>
                      <a:cubicBezTo>
                        <a:pt x="1045109" y="421232"/>
                        <a:pt x="1040864" y="431314"/>
                        <a:pt x="1035471" y="440650"/>
                      </a:cubicBezTo>
                      <a:cubicBezTo>
                        <a:pt x="1010661" y="402244"/>
                        <a:pt x="994800" y="358877"/>
                        <a:pt x="973862" y="318535"/>
                      </a:cubicBezTo>
                      <a:cubicBezTo>
                        <a:pt x="975511" y="317073"/>
                        <a:pt x="977576" y="315165"/>
                        <a:pt x="977720" y="313100"/>
                      </a:cubicBezTo>
                      <a:cubicBezTo>
                        <a:pt x="1000422" y="298443"/>
                        <a:pt x="1022866" y="281335"/>
                        <a:pt x="1039501" y="260081"/>
                      </a:cubicBezTo>
                      <a:close/>
                      <a:moveTo>
                        <a:pt x="940806" y="512140"/>
                      </a:moveTo>
                      <a:cubicBezTo>
                        <a:pt x="923640" y="488707"/>
                        <a:pt x="903863" y="467253"/>
                        <a:pt x="883026" y="447103"/>
                      </a:cubicBezTo>
                      <a:cubicBezTo>
                        <a:pt x="899231" y="443719"/>
                        <a:pt x="915107" y="431213"/>
                        <a:pt x="927411" y="422594"/>
                      </a:cubicBezTo>
                      <a:cubicBezTo>
                        <a:pt x="934467" y="417661"/>
                        <a:pt x="947102" y="406260"/>
                        <a:pt x="956581" y="407651"/>
                      </a:cubicBezTo>
                      <a:cubicBezTo>
                        <a:pt x="967681" y="409271"/>
                        <a:pt x="967753" y="425764"/>
                        <a:pt x="967107" y="434082"/>
                      </a:cubicBezTo>
                      <a:cubicBezTo>
                        <a:pt x="966376" y="443475"/>
                        <a:pt x="963221" y="450918"/>
                        <a:pt x="956667" y="457959"/>
                      </a:cubicBezTo>
                      <a:cubicBezTo>
                        <a:pt x="939085" y="474997"/>
                        <a:pt x="930538" y="487430"/>
                        <a:pt x="940806" y="512140"/>
                      </a:cubicBezTo>
                      <a:close/>
                      <a:moveTo>
                        <a:pt x="773675" y="439302"/>
                      </a:moveTo>
                      <a:cubicBezTo>
                        <a:pt x="773331" y="437782"/>
                        <a:pt x="772499" y="436319"/>
                        <a:pt x="771007" y="435172"/>
                      </a:cubicBezTo>
                      <a:cubicBezTo>
                        <a:pt x="759434" y="426337"/>
                        <a:pt x="747187" y="418651"/>
                        <a:pt x="734265" y="412097"/>
                      </a:cubicBezTo>
                      <a:cubicBezTo>
                        <a:pt x="744577" y="396508"/>
                        <a:pt x="754673" y="381020"/>
                        <a:pt x="765371" y="365660"/>
                      </a:cubicBezTo>
                      <a:cubicBezTo>
                        <a:pt x="776772" y="378495"/>
                        <a:pt x="789479" y="389897"/>
                        <a:pt x="803576" y="399921"/>
                      </a:cubicBezTo>
                      <a:cubicBezTo>
                        <a:pt x="793595" y="413043"/>
                        <a:pt x="783642" y="426165"/>
                        <a:pt x="773675" y="439302"/>
                      </a:cubicBezTo>
                      <a:close/>
                      <a:moveTo>
                        <a:pt x="815235" y="413703"/>
                      </a:moveTo>
                      <a:cubicBezTo>
                        <a:pt x="861385" y="446745"/>
                        <a:pt x="904666" y="489008"/>
                        <a:pt x="935414" y="536563"/>
                      </a:cubicBezTo>
                      <a:cubicBezTo>
                        <a:pt x="907448" y="534168"/>
                        <a:pt x="880143" y="540292"/>
                        <a:pt x="861084" y="560627"/>
                      </a:cubicBezTo>
                      <a:cubicBezTo>
                        <a:pt x="854573" y="539790"/>
                        <a:pt x="839199" y="521505"/>
                        <a:pt x="826278" y="504382"/>
                      </a:cubicBezTo>
                      <a:cubicBezTo>
                        <a:pt x="812840" y="486584"/>
                        <a:pt x="798456" y="469404"/>
                        <a:pt x="785693" y="451104"/>
                      </a:cubicBezTo>
                      <a:cubicBezTo>
                        <a:pt x="795545" y="438642"/>
                        <a:pt x="805383" y="426180"/>
                        <a:pt x="815235" y="413703"/>
                      </a:cubicBezTo>
                      <a:close/>
                      <a:moveTo>
                        <a:pt x="880172" y="1083891"/>
                      </a:moveTo>
                      <a:cubicBezTo>
                        <a:pt x="880372" y="1078972"/>
                        <a:pt x="880545" y="1074039"/>
                        <a:pt x="880717" y="1069120"/>
                      </a:cubicBezTo>
                      <a:cubicBezTo>
                        <a:pt x="920169" y="1111067"/>
                        <a:pt x="961686" y="1151108"/>
                        <a:pt x="1007678" y="1186272"/>
                      </a:cubicBezTo>
                      <a:cubicBezTo>
                        <a:pt x="963049" y="1191220"/>
                        <a:pt x="917774" y="1194446"/>
                        <a:pt x="873202" y="1192396"/>
                      </a:cubicBezTo>
                      <a:cubicBezTo>
                        <a:pt x="878924" y="1156830"/>
                        <a:pt x="878695" y="1119615"/>
                        <a:pt x="880172" y="1083891"/>
                      </a:cubicBezTo>
                      <a:close/>
                      <a:moveTo>
                        <a:pt x="1043732" y="1182128"/>
                      </a:moveTo>
                      <a:cubicBezTo>
                        <a:pt x="983757" y="1146834"/>
                        <a:pt x="938138" y="1091650"/>
                        <a:pt x="881376" y="1051824"/>
                      </a:cubicBezTo>
                      <a:cubicBezTo>
                        <a:pt x="883700" y="982385"/>
                        <a:pt x="883771" y="912873"/>
                        <a:pt x="881692" y="843420"/>
                      </a:cubicBezTo>
                      <a:cubicBezTo>
                        <a:pt x="899432" y="880979"/>
                        <a:pt x="923984" y="915111"/>
                        <a:pt x="949683" y="948267"/>
                      </a:cubicBezTo>
                      <a:cubicBezTo>
                        <a:pt x="989207" y="997357"/>
                        <a:pt x="1026938" y="1049774"/>
                        <a:pt x="1069675" y="1095665"/>
                      </a:cubicBezTo>
                      <a:cubicBezTo>
                        <a:pt x="1073260" y="1122841"/>
                        <a:pt x="1074522" y="1150219"/>
                        <a:pt x="1077405" y="1177524"/>
                      </a:cubicBezTo>
                      <a:cubicBezTo>
                        <a:pt x="1066190" y="1179202"/>
                        <a:pt x="1054975" y="1180722"/>
                        <a:pt x="1043732" y="1182128"/>
                      </a:cubicBezTo>
                      <a:close/>
                      <a:moveTo>
                        <a:pt x="970234" y="938558"/>
                      </a:moveTo>
                      <a:cubicBezTo>
                        <a:pt x="937637" y="897414"/>
                        <a:pt x="907477" y="853960"/>
                        <a:pt x="880458" y="808843"/>
                      </a:cubicBezTo>
                      <a:cubicBezTo>
                        <a:pt x="877978" y="746402"/>
                        <a:pt x="873546" y="684076"/>
                        <a:pt x="866132" y="622022"/>
                      </a:cubicBezTo>
                      <a:cubicBezTo>
                        <a:pt x="904939" y="704784"/>
                        <a:pt x="963780" y="775170"/>
                        <a:pt x="1014749" y="850361"/>
                      </a:cubicBezTo>
                      <a:cubicBezTo>
                        <a:pt x="1020141" y="858478"/>
                        <a:pt x="1025203" y="870438"/>
                        <a:pt x="1033363" y="876892"/>
                      </a:cubicBezTo>
                      <a:cubicBezTo>
                        <a:pt x="1042326" y="935289"/>
                        <a:pt x="1053254" y="993384"/>
                        <a:pt x="1062863" y="1051681"/>
                      </a:cubicBezTo>
                      <a:cubicBezTo>
                        <a:pt x="1033908" y="1012616"/>
                        <a:pt x="1000293" y="976505"/>
                        <a:pt x="970234" y="938558"/>
                      </a:cubicBezTo>
                      <a:close/>
                      <a:moveTo>
                        <a:pt x="1011680" y="803666"/>
                      </a:moveTo>
                      <a:cubicBezTo>
                        <a:pt x="973317" y="750489"/>
                        <a:pt x="932474" y="698876"/>
                        <a:pt x="899762" y="641898"/>
                      </a:cubicBezTo>
                      <a:cubicBezTo>
                        <a:pt x="885937" y="618006"/>
                        <a:pt x="875238" y="592823"/>
                        <a:pt x="863077" y="568243"/>
                      </a:cubicBezTo>
                      <a:cubicBezTo>
                        <a:pt x="886195" y="559624"/>
                        <a:pt x="910632" y="547434"/>
                        <a:pt x="935887" y="553557"/>
                      </a:cubicBezTo>
                      <a:cubicBezTo>
                        <a:pt x="943000" y="555293"/>
                        <a:pt x="949181" y="560255"/>
                        <a:pt x="956452" y="559753"/>
                      </a:cubicBezTo>
                      <a:cubicBezTo>
                        <a:pt x="952092" y="573133"/>
                        <a:pt x="957427" y="588334"/>
                        <a:pt x="961615" y="601055"/>
                      </a:cubicBezTo>
                      <a:cubicBezTo>
                        <a:pt x="967409" y="618723"/>
                        <a:pt x="973245" y="636348"/>
                        <a:pt x="979426" y="653873"/>
                      </a:cubicBezTo>
                      <a:cubicBezTo>
                        <a:pt x="998758" y="708498"/>
                        <a:pt x="1013730" y="763812"/>
                        <a:pt x="1023884" y="820890"/>
                      </a:cubicBezTo>
                      <a:cubicBezTo>
                        <a:pt x="1019868" y="815124"/>
                        <a:pt x="1015781" y="809388"/>
                        <a:pt x="1011680" y="803666"/>
                      </a:cubicBezTo>
                      <a:close/>
                      <a:moveTo>
                        <a:pt x="980014" y="425104"/>
                      </a:moveTo>
                      <a:cubicBezTo>
                        <a:pt x="978939" y="406504"/>
                        <a:pt x="967781" y="394314"/>
                        <a:pt x="952379" y="395432"/>
                      </a:cubicBezTo>
                      <a:cubicBezTo>
                        <a:pt x="959521" y="386082"/>
                        <a:pt x="971797" y="380847"/>
                        <a:pt x="977490" y="370163"/>
                      </a:cubicBezTo>
                      <a:cubicBezTo>
                        <a:pt x="984317" y="383701"/>
                        <a:pt x="990656" y="396780"/>
                        <a:pt x="997353" y="410476"/>
                      </a:cubicBezTo>
                      <a:cubicBezTo>
                        <a:pt x="994456" y="421476"/>
                        <a:pt x="988935" y="431615"/>
                        <a:pt x="979598" y="437925"/>
                      </a:cubicBezTo>
                      <a:cubicBezTo>
                        <a:pt x="980100" y="433608"/>
                        <a:pt x="980258" y="429234"/>
                        <a:pt x="980014" y="425104"/>
                      </a:cubicBezTo>
                      <a:close/>
                      <a:moveTo>
                        <a:pt x="827110" y="362003"/>
                      </a:moveTo>
                      <a:cubicBezTo>
                        <a:pt x="836317" y="374165"/>
                        <a:pt x="845108" y="386656"/>
                        <a:pt x="854558" y="398630"/>
                      </a:cubicBezTo>
                      <a:cubicBezTo>
                        <a:pt x="862073" y="408153"/>
                        <a:pt x="870262" y="421806"/>
                        <a:pt x="881462" y="427198"/>
                      </a:cubicBezTo>
                      <a:cubicBezTo>
                        <a:pt x="887658" y="430181"/>
                        <a:pt x="894169" y="425133"/>
                        <a:pt x="892978" y="418952"/>
                      </a:cubicBezTo>
                      <a:cubicBezTo>
                        <a:pt x="919151" y="392033"/>
                        <a:pt x="936934" y="357973"/>
                        <a:pt x="962131" y="330338"/>
                      </a:cubicBezTo>
                      <a:cubicBezTo>
                        <a:pt x="964182" y="339445"/>
                        <a:pt x="967466" y="348322"/>
                        <a:pt x="971309" y="357012"/>
                      </a:cubicBezTo>
                      <a:cubicBezTo>
                        <a:pt x="969560" y="357242"/>
                        <a:pt x="967954" y="358289"/>
                        <a:pt x="966978" y="360526"/>
                      </a:cubicBezTo>
                      <a:cubicBezTo>
                        <a:pt x="960238" y="376631"/>
                        <a:pt x="936934" y="381335"/>
                        <a:pt x="936174" y="400882"/>
                      </a:cubicBezTo>
                      <a:cubicBezTo>
                        <a:pt x="913615" y="412943"/>
                        <a:pt x="896105" y="430310"/>
                        <a:pt x="870692" y="435487"/>
                      </a:cubicBezTo>
                      <a:cubicBezTo>
                        <a:pt x="853483" y="420128"/>
                        <a:pt x="835786" y="404682"/>
                        <a:pt x="816053" y="392880"/>
                      </a:cubicBezTo>
                      <a:cubicBezTo>
                        <a:pt x="815551" y="391976"/>
                        <a:pt x="814834" y="391130"/>
                        <a:pt x="813815" y="390442"/>
                      </a:cubicBezTo>
                      <a:cubicBezTo>
                        <a:pt x="798729" y="380116"/>
                        <a:pt x="785090" y="367897"/>
                        <a:pt x="773216" y="354044"/>
                      </a:cubicBezTo>
                      <a:cubicBezTo>
                        <a:pt x="779540" y="344493"/>
                        <a:pt x="785549" y="334741"/>
                        <a:pt x="790569" y="324544"/>
                      </a:cubicBezTo>
                      <a:cubicBezTo>
                        <a:pt x="803891" y="335386"/>
                        <a:pt x="816210" y="347619"/>
                        <a:pt x="827110" y="362003"/>
                      </a:cubicBezTo>
                      <a:close/>
                      <a:moveTo>
                        <a:pt x="529489" y="248551"/>
                      </a:moveTo>
                      <a:cubicBezTo>
                        <a:pt x="537075" y="234224"/>
                        <a:pt x="546684" y="221403"/>
                        <a:pt x="556335" y="208453"/>
                      </a:cubicBezTo>
                      <a:cubicBezTo>
                        <a:pt x="562230" y="200551"/>
                        <a:pt x="570705" y="192334"/>
                        <a:pt x="576011" y="183241"/>
                      </a:cubicBezTo>
                      <a:cubicBezTo>
                        <a:pt x="625115" y="247590"/>
                        <a:pt x="711090" y="267194"/>
                        <a:pt x="774550" y="312483"/>
                      </a:cubicBezTo>
                      <a:cubicBezTo>
                        <a:pt x="745251" y="352854"/>
                        <a:pt x="717529" y="394959"/>
                        <a:pt x="689464" y="436290"/>
                      </a:cubicBezTo>
                      <a:cubicBezTo>
                        <a:pt x="621889" y="404395"/>
                        <a:pt x="577173" y="342126"/>
                        <a:pt x="527309" y="288778"/>
                      </a:cubicBezTo>
                      <a:cubicBezTo>
                        <a:pt x="524728" y="286024"/>
                        <a:pt x="520497" y="283070"/>
                        <a:pt x="518991" y="279356"/>
                      </a:cubicBezTo>
                      <a:cubicBezTo>
                        <a:pt x="518532" y="278237"/>
                        <a:pt x="518532" y="277161"/>
                        <a:pt x="518848" y="275770"/>
                      </a:cubicBezTo>
                      <a:cubicBezTo>
                        <a:pt x="520597" y="266492"/>
                        <a:pt x="525158" y="257012"/>
                        <a:pt x="529489" y="248551"/>
                      </a:cubicBezTo>
                      <a:close/>
                      <a:moveTo>
                        <a:pt x="32986" y="795578"/>
                      </a:moveTo>
                      <a:cubicBezTo>
                        <a:pt x="44416" y="684047"/>
                        <a:pt x="64235" y="565661"/>
                        <a:pt x="131380" y="472903"/>
                      </a:cubicBezTo>
                      <a:cubicBezTo>
                        <a:pt x="220281" y="368442"/>
                        <a:pt x="365800" y="320859"/>
                        <a:pt x="496160" y="293037"/>
                      </a:cubicBezTo>
                      <a:cubicBezTo>
                        <a:pt x="554658" y="356869"/>
                        <a:pt x="608178" y="430640"/>
                        <a:pt x="691013" y="464083"/>
                      </a:cubicBezTo>
                      <a:cubicBezTo>
                        <a:pt x="696089" y="466077"/>
                        <a:pt x="702557" y="462749"/>
                        <a:pt x="705153" y="458332"/>
                      </a:cubicBezTo>
                      <a:cubicBezTo>
                        <a:pt x="712037" y="446587"/>
                        <a:pt x="719308" y="435057"/>
                        <a:pt x="726722" y="423627"/>
                      </a:cubicBezTo>
                      <a:cubicBezTo>
                        <a:pt x="739858" y="430252"/>
                        <a:pt x="752321" y="438040"/>
                        <a:pt x="764081" y="447003"/>
                      </a:cubicBezTo>
                      <a:cubicBezTo>
                        <a:pt x="765185" y="447849"/>
                        <a:pt x="766275" y="448222"/>
                        <a:pt x="767307" y="448294"/>
                      </a:cubicBezTo>
                      <a:cubicBezTo>
                        <a:pt x="766633" y="450488"/>
                        <a:pt x="766949" y="453327"/>
                        <a:pt x="768139" y="455005"/>
                      </a:cubicBezTo>
                      <a:cubicBezTo>
                        <a:pt x="781792" y="474409"/>
                        <a:pt x="797395" y="492364"/>
                        <a:pt x="812568" y="510563"/>
                      </a:cubicBezTo>
                      <a:cubicBezTo>
                        <a:pt x="824256" y="524588"/>
                        <a:pt x="835184" y="539159"/>
                        <a:pt x="846198" y="553658"/>
                      </a:cubicBezTo>
                      <a:cubicBezTo>
                        <a:pt x="844505" y="556598"/>
                        <a:pt x="846284" y="560527"/>
                        <a:pt x="846484" y="563754"/>
                      </a:cubicBezTo>
                      <a:cubicBezTo>
                        <a:pt x="845767" y="564643"/>
                        <a:pt x="845280" y="565776"/>
                        <a:pt x="845194" y="567181"/>
                      </a:cubicBezTo>
                      <a:cubicBezTo>
                        <a:pt x="843989" y="587646"/>
                        <a:pt x="847617" y="608426"/>
                        <a:pt x="849367" y="628805"/>
                      </a:cubicBezTo>
                      <a:cubicBezTo>
                        <a:pt x="851102" y="648854"/>
                        <a:pt x="852493" y="668946"/>
                        <a:pt x="854014" y="689009"/>
                      </a:cubicBezTo>
                      <a:cubicBezTo>
                        <a:pt x="867465" y="856226"/>
                        <a:pt x="862059" y="1024074"/>
                        <a:pt x="853971" y="1191349"/>
                      </a:cubicBezTo>
                      <a:cubicBezTo>
                        <a:pt x="788948" y="1186530"/>
                        <a:pt x="724341" y="1173967"/>
                        <a:pt x="659333" y="1168360"/>
                      </a:cubicBezTo>
                      <a:cubicBezTo>
                        <a:pt x="657469" y="1160100"/>
                        <a:pt x="648592" y="1152958"/>
                        <a:pt x="643329" y="1146791"/>
                      </a:cubicBezTo>
                      <a:cubicBezTo>
                        <a:pt x="634351" y="1136408"/>
                        <a:pt x="625302" y="1126068"/>
                        <a:pt x="616425" y="1115599"/>
                      </a:cubicBezTo>
                      <a:cubicBezTo>
                        <a:pt x="589836" y="1081396"/>
                        <a:pt x="561039" y="1048827"/>
                        <a:pt x="536014" y="1013419"/>
                      </a:cubicBezTo>
                      <a:cubicBezTo>
                        <a:pt x="513957" y="978842"/>
                        <a:pt x="497981" y="954692"/>
                        <a:pt x="462430" y="931847"/>
                      </a:cubicBezTo>
                      <a:cubicBezTo>
                        <a:pt x="461168" y="918352"/>
                        <a:pt x="456564" y="905230"/>
                        <a:pt x="453438" y="892093"/>
                      </a:cubicBezTo>
                      <a:cubicBezTo>
                        <a:pt x="446812" y="864573"/>
                        <a:pt x="442481" y="836593"/>
                        <a:pt x="438509" y="808585"/>
                      </a:cubicBezTo>
                      <a:cubicBezTo>
                        <a:pt x="432414" y="766408"/>
                        <a:pt x="420124" y="727472"/>
                        <a:pt x="402957" y="688450"/>
                      </a:cubicBezTo>
                      <a:cubicBezTo>
                        <a:pt x="402154" y="686614"/>
                        <a:pt x="399329" y="687948"/>
                        <a:pt x="399802" y="689783"/>
                      </a:cubicBezTo>
                      <a:cubicBezTo>
                        <a:pt x="410142" y="730727"/>
                        <a:pt x="418761" y="771987"/>
                        <a:pt x="422920" y="814049"/>
                      </a:cubicBezTo>
                      <a:cubicBezTo>
                        <a:pt x="426376" y="848425"/>
                        <a:pt x="429990" y="881968"/>
                        <a:pt x="438695" y="915885"/>
                      </a:cubicBezTo>
                      <a:cubicBezTo>
                        <a:pt x="373300" y="870897"/>
                        <a:pt x="371120" y="857804"/>
                        <a:pt x="287196" y="858349"/>
                      </a:cubicBezTo>
                      <a:cubicBezTo>
                        <a:pt x="266531" y="857359"/>
                        <a:pt x="243269" y="858965"/>
                        <a:pt x="227064" y="873163"/>
                      </a:cubicBezTo>
                      <a:cubicBezTo>
                        <a:pt x="225902" y="874181"/>
                        <a:pt x="226720" y="876132"/>
                        <a:pt x="228053" y="876404"/>
                      </a:cubicBezTo>
                      <a:cubicBezTo>
                        <a:pt x="219578" y="909001"/>
                        <a:pt x="262386" y="923973"/>
                        <a:pt x="287555" y="931115"/>
                      </a:cubicBezTo>
                      <a:cubicBezTo>
                        <a:pt x="259647" y="936465"/>
                        <a:pt x="231524" y="940552"/>
                        <a:pt x="203659" y="945944"/>
                      </a:cubicBezTo>
                      <a:cubicBezTo>
                        <a:pt x="137446" y="957890"/>
                        <a:pt x="131753" y="994976"/>
                        <a:pt x="200719" y="1010967"/>
                      </a:cubicBezTo>
                      <a:cubicBezTo>
                        <a:pt x="183926" y="1016674"/>
                        <a:pt x="167161" y="1025752"/>
                        <a:pt x="164479" y="1041556"/>
                      </a:cubicBezTo>
                      <a:cubicBezTo>
                        <a:pt x="159933" y="1068374"/>
                        <a:pt x="200719" y="1071730"/>
                        <a:pt x="217972" y="1070970"/>
                      </a:cubicBezTo>
                      <a:cubicBezTo>
                        <a:pt x="234105" y="1070267"/>
                        <a:pt x="249938" y="1066352"/>
                        <a:pt x="265670" y="1062967"/>
                      </a:cubicBezTo>
                      <a:cubicBezTo>
                        <a:pt x="285289" y="1058192"/>
                        <a:pt x="303760" y="1053875"/>
                        <a:pt x="319507" y="1070066"/>
                      </a:cubicBezTo>
                      <a:cubicBezTo>
                        <a:pt x="298784" y="1070425"/>
                        <a:pt x="276526" y="1069464"/>
                        <a:pt x="256879" y="1077022"/>
                      </a:cubicBezTo>
                      <a:cubicBezTo>
                        <a:pt x="254212" y="1078528"/>
                        <a:pt x="255746" y="1080951"/>
                        <a:pt x="258399" y="1081095"/>
                      </a:cubicBezTo>
                      <a:cubicBezTo>
                        <a:pt x="249680" y="1094217"/>
                        <a:pt x="254714" y="1111053"/>
                        <a:pt x="266717" y="1121967"/>
                      </a:cubicBezTo>
                      <a:cubicBezTo>
                        <a:pt x="284357" y="1138014"/>
                        <a:pt x="308894" y="1144511"/>
                        <a:pt x="332012" y="1146203"/>
                      </a:cubicBezTo>
                      <a:cubicBezTo>
                        <a:pt x="344905" y="1147150"/>
                        <a:pt x="358156" y="1147193"/>
                        <a:pt x="370547" y="1151266"/>
                      </a:cubicBezTo>
                      <a:cubicBezTo>
                        <a:pt x="378018" y="1153718"/>
                        <a:pt x="385146" y="1157145"/>
                        <a:pt x="392159" y="1160759"/>
                      </a:cubicBezTo>
                      <a:cubicBezTo>
                        <a:pt x="273515" y="1159311"/>
                        <a:pt x="155215" y="1222627"/>
                        <a:pt x="82864" y="1315543"/>
                      </a:cubicBezTo>
                      <a:cubicBezTo>
                        <a:pt x="27020" y="1147135"/>
                        <a:pt x="21226" y="969779"/>
                        <a:pt x="32986" y="795578"/>
                      </a:cubicBezTo>
                      <a:close/>
                      <a:moveTo>
                        <a:pt x="441951" y="1162853"/>
                      </a:moveTo>
                      <a:cubicBezTo>
                        <a:pt x="416667" y="1151481"/>
                        <a:pt x="393378" y="1133640"/>
                        <a:pt x="365757" y="1128248"/>
                      </a:cubicBezTo>
                      <a:cubicBezTo>
                        <a:pt x="342553" y="1124175"/>
                        <a:pt x="318173" y="1126986"/>
                        <a:pt x="296159" y="1117564"/>
                      </a:cubicBezTo>
                      <a:cubicBezTo>
                        <a:pt x="278749" y="1110107"/>
                        <a:pt x="267606" y="1100197"/>
                        <a:pt x="264021" y="1082428"/>
                      </a:cubicBezTo>
                      <a:cubicBezTo>
                        <a:pt x="294596" y="1086716"/>
                        <a:pt x="325745" y="1085067"/>
                        <a:pt x="356392" y="1088910"/>
                      </a:cubicBezTo>
                      <a:cubicBezTo>
                        <a:pt x="374046" y="1090846"/>
                        <a:pt x="391571" y="1093944"/>
                        <a:pt x="408809" y="1098189"/>
                      </a:cubicBezTo>
                      <a:cubicBezTo>
                        <a:pt x="425000" y="1102190"/>
                        <a:pt x="440273" y="1109017"/>
                        <a:pt x="456392" y="1113061"/>
                      </a:cubicBezTo>
                      <a:cubicBezTo>
                        <a:pt x="464495" y="1115097"/>
                        <a:pt x="468597" y="1104442"/>
                        <a:pt x="461928" y="1099924"/>
                      </a:cubicBezTo>
                      <a:cubicBezTo>
                        <a:pt x="447773" y="1090345"/>
                        <a:pt x="429790" y="1085741"/>
                        <a:pt x="413383" y="1081611"/>
                      </a:cubicBezTo>
                      <a:cubicBezTo>
                        <a:pt x="398784" y="1077925"/>
                        <a:pt x="383898" y="1075444"/>
                        <a:pt x="368940" y="1073637"/>
                      </a:cubicBezTo>
                      <a:cubicBezTo>
                        <a:pt x="354657" y="1066251"/>
                        <a:pt x="338939" y="1061964"/>
                        <a:pt x="326103" y="1051595"/>
                      </a:cubicBezTo>
                      <a:cubicBezTo>
                        <a:pt x="307603" y="1036666"/>
                        <a:pt x="286536" y="1039634"/>
                        <a:pt x="264724" y="1044252"/>
                      </a:cubicBezTo>
                      <a:cubicBezTo>
                        <a:pt x="251200" y="1047120"/>
                        <a:pt x="237762" y="1050519"/>
                        <a:pt x="224009" y="1052126"/>
                      </a:cubicBezTo>
                      <a:cubicBezTo>
                        <a:pt x="211819" y="1053545"/>
                        <a:pt x="195972" y="1055553"/>
                        <a:pt x="184672" y="1049329"/>
                      </a:cubicBezTo>
                      <a:cubicBezTo>
                        <a:pt x="168581" y="1040452"/>
                        <a:pt x="204305" y="1022497"/>
                        <a:pt x="221112" y="1014050"/>
                      </a:cubicBezTo>
                      <a:cubicBezTo>
                        <a:pt x="251903" y="1016488"/>
                        <a:pt x="282535" y="1011612"/>
                        <a:pt x="312867" y="1007138"/>
                      </a:cubicBezTo>
                      <a:cubicBezTo>
                        <a:pt x="324626" y="1005359"/>
                        <a:pt x="331983" y="1003538"/>
                        <a:pt x="343729" y="1007740"/>
                      </a:cubicBezTo>
                      <a:cubicBezTo>
                        <a:pt x="365900" y="1015656"/>
                        <a:pt x="383152" y="1033152"/>
                        <a:pt x="405338" y="1041413"/>
                      </a:cubicBezTo>
                      <a:cubicBezTo>
                        <a:pt x="412781" y="1044195"/>
                        <a:pt x="417987" y="1031962"/>
                        <a:pt x="410788" y="1028506"/>
                      </a:cubicBezTo>
                      <a:cubicBezTo>
                        <a:pt x="382206" y="1014781"/>
                        <a:pt x="354771" y="979918"/>
                        <a:pt x="319707" y="988078"/>
                      </a:cubicBezTo>
                      <a:cubicBezTo>
                        <a:pt x="297909" y="993141"/>
                        <a:pt x="274605" y="995693"/>
                        <a:pt x="252261" y="997013"/>
                      </a:cubicBezTo>
                      <a:cubicBezTo>
                        <a:pt x="230434" y="998303"/>
                        <a:pt x="208463" y="997299"/>
                        <a:pt x="187898" y="989326"/>
                      </a:cubicBezTo>
                      <a:cubicBezTo>
                        <a:pt x="184155" y="987777"/>
                        <a:pt x="161410" y="980836"/>
                        <a:pt x="171836" y="974827"/>
                      </a:cubicBezTo>
                      <a:cubicBezTo>
                        <a:pt x="181187" y="967470"/>
                        <a:pt x="195643" y="964745"/>
                        <a:pt x="206915" y="962135"/>
                      </a:cubicBezTo>
                      <a:cubicBezTo>
                        <a:pt x="220553" y="958980"/>
                        <a:pt x="234450" y="957403"/>
                        <a:pt x="248188" y="954850"/>
                      </a:cubicBezTo>
                      <a:cubicBezTo>
                        <a:pt x="289734" y="948411"/>
                        <a:pt x="347515" y="929251"/>
                        <a:pt x="386522" y="949472"/>
                      </a:cubicBezTo>
                      <a:cubicBezTo>
                        <a:pt x="405840" y="960328"/>
                        <a:pt x="420927" y="977279"/>
                        <a:pt x="440402" y="987978"/>
                      </a:cubicBezTo>
                      <a:cubicBezTo>
                        <a:pt x="446239" y="991190"/>
                        <a:pt x="451143" y="982686"/>
                        <a:pt x="445593" y="979086"/>
                      </a:cubicBezTo>
                      <a:cubicBezTo>
                        <a:pt x="406887" y="950963"/>
                        <a:pt x="396188" y="924432"/>
                        <a:pt x="341334" y="925795"/>
                      </a:cubicBezTo>
                      <a:cubicBezTo>
                        <a:pt x="340559" y="924447"/>
                        <a:pt x="339283" y="923271"/>
                        <a:pt x="337490" y="922568"/>
                      </a:cubicBezTo>
                      <a:cubicBezTo>
                        <a:pt x="329631" y="919456"/>
                        <a:pt x="320998" y="919227"/>
                        <a:pt x="312695" y="917893"/>
                      </a:cubicBezTo>
                      <a:cubicBezTo>
                        <a:pt x="290251" y="913461"/>
                        <a:pt x="230893" y="906047"/>
                        <a:pt x="233689" y="874870"/>
                      </a:cubicBezTo>
                      <a:cubicBezTo>
                        <a:pt x="251143" y="869907"/>
                        <a:pt x="269284" y="872317"/>
                        <a:pt x="287196" y="873808"/>
                      </a:cubicBezTo>
                      <a:cubicBezTo>
                        <a:pt x="306628" y="875429"/>
                        <a:pt x="327107" y="874382"/>
                        <a:pt x="346038" y="879358"/>
                      </a:cubicBezTo>
                      <a:cubicBezTo>
                        <a:pt x="362487" y="883689"/>
                        <a:pt x="376512" y="892624"/>
                        <a:pt x="390050" y="902663"/>
                      </a:cubicBezTo>
                      <a:cubicBezTo>
                        <a:pt x="405625" y="914207"/>
                        <a:pt x="421056" y="925723"/>
                        <a:pt x="437204" y="936493"/>
                      </a:cubicBezTo>
                      <a:cubicBezTo>
                        <a:pt x="477388" y="961891"/>
                        <a:pt x="492933" y="979301"/>
                        <a:pt x="517399" y="1019557"/>
                      </a:cubicBezTo>
                      <a:cubicBezTo>
                        <a:pt x="552879" y="1070095"/>
                        <a:pt x="590783" y="1119529"/>
                        <a:pt x="631569" y="1165937"/>
                      </a:cubicBezTo>
                      <a:cubicBezTo>
                        <a:pt x="568439" y="1159798"/>
                        <a:pt x="505181" y="1163828"/>
                        <a:pt x="441951" y="1162853"/>
                      </a:cubicBezTo>
                      <a:close/>
                      <a:moveTo>
                        <a:pt x="87597" y="1328034"/>
                      </a:moveTo>
                      <a:cubicBezTo>
                        <a:pt x="167520" y="1241256"/>
                        <a:pt x="280183" y="1172232"/>
                        <a:pt x="401466" y="1179360"/>
                      </a:cubicBezTo>
                      <a:cubicBezTo>
                        <a:pt x="403990" y="1179532"/>
                        <a:pt x="405940" y="1178786"/>
                        <a:pt x="407360" y="1177538"/>
                      </a:cubicBezTo>
                      <a:cubicBezTo>
                        <a:pt x="412838" y="1177854"/>
                        <a:pt x="418317" y="1178155"/>
                        <a:pt x="423781" y="1178485"/>
                      </a:cubicBezTo>
                      <a:cubicBezTo>
                        <a:pt x="430392" y="1182056"/>
                        <a:pt x="437276" y="1185225"/>
                        <a:pt x="444045" y="1186918"/>
                      </a:cubicBezTo>
                      <a:cubicBezTo>
                        <a:pt x="373831" y="1265421"/>
                        <a:pt x="329000" y="1365421"/>
                        <a:pt x="311375" y="1468993"/>
                      </a:cubicBezTo>
                      <a:cubicBezTo>
                        <a:pt x="306427" y="1496915"/>
                        <a:pt x="303143" y="1524507"/>
                        <a:pt x="306126" y="1553060"/>
                      </a:cubicBezTo>
                      <a:cubicBezTo>
                        <a:pt x="204233" y="1513206"/>
                        <a:pt x="125242" y="1429870"/>
                        <a:pt x="87597" y="1328034"/>
                      </a:cubicBezTo>
                      <a:close/>
                      <a:moveTo>
                        <a:pt x="415477" y="1585299"/>
                      </a:moveTo>
                      <a:cubicBezTo>
                        <a:pt x="388100" y="1580208"/>
                        <a:pt x="360565" y="1573023"/>
                        <a:pt x="333704" y="1563630"/>
                      </a:cubicBezTo>
                      <a:cubicBezTo>
                        <a:pt x="333661" y="1550335"/>
                        <a:pt x="329976" y="1536439"/>
                        <a:pt x="330148" y="1523145"/>
                      </a:cubicBezTo>
                      <a:cubicBezTo>
                        <a:pt x="330363" y="1505921"/>
                        <a:pt x="332414" y="1488783"/>
                        <a:pt x="335368" y="1471832"/>
                      </a:cubicBezTo>
                      <a:cubicBezTo>
                        <a:pt x="351071" y="1364188"/>
                        <a:pt x="400720" y="1264474"/>
                        <a:pt x="469228" y="1180794"/>
                      </a:cubicBezTo>
                      <a:cubicBezTo>
                        <a:pt x="505511" y="1182156"/>
                        <a:pt x="541736" y="1180966"/>
                        <a:pt x="578005" y="1183060"/>
                      </a:cubicBezTo>
                      <a:cubicBezTo>
                        <a:pt x="704680" y="1188237"/>
                        <a:pt x="829017" y="1224075"/>
                        <a:pt x="956251" y="1214366"/>
                      </a:cubicBezTo>
                      <a:cubicBezTo>
                        <a:pt x="1029749" y="1209648"/>
                        <a:pt x="1102645" y="1198233"/>
                        <a:pt x="1174766" y="1183619"/>
                      </a:cubicBezTo>
                      <a:cubicBezTo>
                        <a:pt x="1195188" y="1179317"/>
                        <a:pt x="1216671" y="1177596"/>
                        <a:pt x="1235472" y="1168002"/>
                      </a:cubicBezTo>
                      <a:cubicBezTo>
                        <a:pt x="1241223" y="1170268"/>
                        <a:pt x="1245784" y="1174025"/>
                        <a:pt x="1250789" y="1178012"/>
                      </a:cubicBezTo>
                      <a:cubicBezTo>
                        <a:pt x="1242399" y="1214051"/>
                        <a:pt x="1268844" y="1247795"/>
                        <a:pt x="1297053" y="1267056"/>
                      </a:cubicBezTo>
                      <a:cubicBezTo>
                        <a:pt x="1295748" y="1268791"/>
                        <a:pt x="1295017" y="1270999"/>
                        <a:pt x="1295246" y="1273724"/>
                      </a:cubicBezTo>
                      <a:cubicBezTo>
                        <a:pt x="1298286" y="1308573"/>
                        <a:pt x="1282612" y="1337628"/>
                        <a:pt x="1257558" y="1360861"/>
                      </a:cubicBezTo>
                      <a:cubicBezTo>
                        <a:pt x="1021546" y="1486861"/>
                        <a:pt x="685592" y="1633829"/>
                        <a:pt x="415477" y="1585299"/>
                      </a:cubicBezTo>
                      <a:close/>
                      <a:moveTo>
                        <a:pt x="1289653" y="1142747"/>
                      </a:moveTo>
                      <a:cubicBezTo>
                        <a:pt x="1293640" y="1141930"/>
                        <a:pt x="1294887" y="1138574"/>
                        <a:pt x="1294199" y="1135490"/>
                      </a:cubicBezTo>
                      <a:cubicBezTo>
                        <a:pt x="1339072" y="1124290"/>
                        <a:pt x="1388807" y="1151036"/>
                        <a:pt x="1408397" y="1192740"/>
                      </a:cubicBezTo>
                      <a:cubicBezTo>
                        <a:pt x="1411452" y="1199595"/>
                        <a:pt x="1413460" y="1207053"/>
                        <a:pt x="1413790" y="1214567"/>
                      </a:cubicBezTo>
                      <a:cubicBezTo>
                        <a:pt x="1414119" y="1222082"/>
                        <a:pt x="1412943" y="1229267"/>
                        <a:pt x="1416141" y="1236337"/>
                      </a:cubicBezTo>
                      <a:cubicBezTo>
                        <a:pt x="1417963" y="1240381"/>
                        <a:pt x="1423183" y="1239865"/>
                        <a:pt x="1425979" y="1237599"/>
                      </a:cubicBezTo>
                      <a:cubicBezTo>
                        <a:pt x="1440163" y="1226184"/>
                        <a:pt x="1431472" y="1199323"/>
                        <a:pt x="1425176" y="1185871"/>
                      </a:cubicBezTo>
                      <a:cubicBezTo>
                        <a:pt x="1412140" y="1158938"/>
                        <a:pt x="1388592" y="1139850"/>
                        <a:pt x="1360871" y="1128492"/>
                      </a:cubicBezTo>
                      <a:cubicBezTo>
                        <a:pt x="1383358" y="1128750"/>
                        <a:pt x="1405988" y="1126083"/>
                        <a:pt x="1428446" y="1127875"/>
                      </a:cubicBezTo>
                      <a:cubicBezTo>
                        <a:pt x="1447018" y="1129352"/>
                        <a:pt x="1456110" y="1139649"/>
                        <a:pt x="1466178" y="1152198"/>
                      </a:cubicBezTo>
                      <a:cubicBezTo>
                        <a:pt x="1463037" y="1152097"/>
                        <a:pt x="1452711" y="1152987"/>
                        <a:pt x="1453342" y="1155668"/>
                      </a:cubicBezTo>
                      <a:cubicBezTo>
                        <a:pt x="1459279" y="1162581"/>
                        <a:pt x="1473907" y="1164058"/>
                        <a:pt x="1482340" y="1166381"/>
                      </a:cubicBezTo>
                      <a:cubicBezTo>
                        <a:pt x="1493526" y="1169464"/>
                        <a:pt x="1506777" y="1173078"/>
                        <a:pt x="1514851" y="1181970"/>
                      </a:cubicBezTo>
                      <a:cubicBezTo>
                        <a:pt x="1525779" y="1194002"/>
                        <a:pt x="1522882" y="1213578"/>
                        <a:pt x="1526726" y="1228449"/>
                      </a:cubicBezTo>
                      <a:cubicBezTo>
                        <a:pt x="1529895" y="1239722"/>
                        <a:pt x="1534470" y="1250520"/>
                        <a:pt x="1535918" y="1262294"/>
                      </a:cubicBezTo>
                      <a:cubicBezTo>
                        <a:pt x="1535660" y="1262395"/>
                        <a:pt x="1535416" y="1262524"/>
                        <a:pt x="1535173" y="1262653"/>
                      </a:cubicBezTo>
                      <a:cubicBezTo>
                        <a:pt x="1527859" y="1250334"/>
                        <a:pt x="1491160" y="1285541"/>
                        <a:pt x="1482828" y="1291149"/>
                      </a:cubicBezTo>
                      <a:cubicBezTo>
                        <a:pt x="1467368" y="1303697"/>
                        <a:pt x="1452195" y="1317106"/>
                        <a:pt x="1435588" y="1328134"/>
                      </a:cubicBezTo>
                      <a:cubicBezTo>
                        <a:pt x="1421864" y="1337212"/>
                        <a:pt x="1407021" y="1343651"/>
                        <a:pt x="1391145" y="1347925"/>
                      </a:cubicBezTo>
                      <a:cubicBezTo>
                        <a:pt x="1398688" y="1340238"/>
                        <a:pt x="1408784" y="1326643"/>
                        <a:pt x="1406762" y="1315973"/>
                      </a:cubicBezTo>
                      <a:cubicBezTo>
                        <a:pt x="1408283" y="1315557"/>
                        <a:pt x="1409803" y="1315127"/>
                        <a:pt x="1411309" y="1314682"/>
                      </a:cubicBezTo>
                      <a:cubicBezTo>
                        <a:pt x="1438284" y="1308802"/>
                        <a:pt x="1438327" y="1262337"/>
                        <a:pt x="1418536" y="1247523"/>
                      </a:cubicBezTo>
                      <a:cubicBezTo>
                        <a:pt x="1412757" y="1243020"/>
                        <a:pt x="1405759" y="1248426"/>
                        <a:pt x="1408612" y="1255181"/>
                      </a:cubicBezTo>
                      <a:cubicBezTo>
                        <a:pt x="1415941" y="1269737"/>
                        <a:pt x="1415582" y="1285527"/>
                        <a:pt x="1411222" y="1301044"/>
                      </a:cubicBezTo>
                      <a:cubicBezTo>
                        <a:pt x="1389395" y="1303582"/>
                        <a:pt x="1371455" y="1314396"/>
                        <a:pt x="1349498" y="1302664"/>
                      </a:cubicBezTo>
                      <a:cubicBezTo>
                        <a:pt x="1386111" y="1272778"/>
                        <a:pt x="1348910" y="1242202"/>
                        <a:pt x="1348767" y="1258781"/>
                      </a:cubicBezTo>
                      <a:cubicBezTo>
                        <a:pt x="1350560" y="1267056"/>
                        <a:pt x="1351635" y="1275517"/>
                        <a:pt x="1346028" y="1282616"/>
                      </a:cubicBezTo>
                      <a:cubicBezTo>
                        <a:pt x="1345913" y="1279202"/>
                        <a:pt x="1344407" y="1276004"/>
                        <a:pt x="1340908" y="1274197"/>
                      </a:cubicBezTo>
                      <a:cubicBezTo>
                        <a:pt x="1340507" y="1273050"/>
                        <a:pt x="1339703" y="1271975"/>
                        <a:pt x="1338456" y="1271186"/>
                      </a:cubicBezTo>
                      <a:cubicBezTo>
                        <a:pt x="1328761" y="1264933"/>
                        <a:pt x="1317991" y="1260545"/>
                        <a:pt x="1308339" y="1254177"/>
                      </a:cubicBezTo>
                      <a:cubicBezTo>
                        <a:pt x="1287545" y="1239664"/>
                        <a:pt x="1265632" y="1219515"/>
                        <a:pt x="1262563" y="1192984"/>
                      </a:cubicBezTo>
                      <a:cubicBezTo>
                        <a:pt x="1261444" y="1179001"/>
                        <a:pt x="1268156" y="1168016"/>
                        <a:pt x="1273519" y="1155754"/>
                      </a:cubicBezTo>
                      <a:cubicBezTo>
                        <a:pt x="1277176" y="1153503"/>
                        <a:pt x="1282124" y="1148957"/>
                        <a:pt x="1282525" y="1144081"/>
                      </a:cubicBezTo>
                      <a:cubicBezTo>
                        <a:pt x="1284920" y="1143665"/>
                        <a:pt x="1287287" y="1143234"/>
                        <a:pt x="1289653" y="1142747"/>
                      </a:cubicBezTo>
                      <a:close/>
                      <a:moveTo>
                        <a:pt x="1079742" y="1575776"/>
                      </a:moveTo>
                      <a:cubicBezTo>
                        <a:pt x="1079742" y="1589788"/>
                        <a:pt x="1079556" y="1603813"/>
                        <a:pt x="1079398" y="1617839"/>
                      </a:cubicBezTo>
                      <a:cubicBezTo>
                        <a:pt x="1064010" y="1638017"/>
                        <a:pt x="1047374" y="1656976"/>
                        <a:pt x="1029950" y="1675418"/>
                      </a:cubicBezTo>
                      <a:cubicBezTo>
                        <a:pt x="1020284" y="1685773"/>
                        <a:pt x="1011350" y="1697231"/>
                        <a:pt x="1000479" y="1706381"/>
                      </a:cubicBezTo>
                      <a:cubicBezTo>
                        <a:pt x="988619" y="1716377"/>
                        <a:pt x="978050" y="1717624"/>
                        <a:pt x="964168" y="1710941"/>
                      </a:cubicBezTo>
                      <a:cubicBezTo>
                        <a:pt x="934682" y="1696729"/>
                        <a:pt x="910145" y="1673669"/>
                        <a:pt x="884230" y="1654122"/>
                      </a:cubicBezTo>
                      <a:cubicBezTo>
                        <a:pt x="874478" y="1646793"/>
                        <a:pt x="861270" y="1640254"/>
                        <a:pt x="853483" y="1630703"/>
                      </a:cubicBezTo>
                      <a:cubicBezTo>
                        <a:pt x="851705" y="1623159"/>
                        <a:pt x="852637" y="1615042"/>
                        <a:pt x="852336" y="1607298"/>
                      </a:cubicBezTo>
                      <a:cubicBezTo>
                        <a:pt x="853497" y="1593516"/>
                        <a:pt x="854085" y="1579462"/>
                        <a:pt x="851791" y="1565666"/>
                      </a:cubicBezTo>
                      <a:cubicBezTo>
                        <a:pt x="885363" y="1555025"/>
                        <a:pt x="918477" y="1543452"/>
                        <a:pt x="951433" y="1531190"/>
                      </a:cubicBezTo>
                      <a:cubicBezTo>
                        <a:pt x="952910" y="1534087"/>
                        <a:pt x="955477" y="1536539"/>
                        <a:pt x="959306" y="1537902"/>
                      </a:cubicBezTo>
                      <a:cubicBezTo>
                        <a:pt x="999102" y="1551984"/>
                        <a:pt x="1039559" y="1562941"/>
                        <a:pt x="1080445" y="1571876"/>
                      </a:cubicBezTo>
                      <a:cubicBezTo>
                        <a:pt x="1080029" y="1573037"/>
                        <a:pt x="1079742" y="1574314"/>
                        <a:pt x="1079742" y="1575776"/>
                      </a:cubicBezTo>
                      <a:close/>
                      <a:moveTo>
                        <a:pt x="1408598" y="1591781"/>
                      </a:moveTo>
                      <a:cubicBezTo>
                        <a:pt x="1266707" y="1575862"/>
                        <a:pt x="1122680" y="1562253"/>
                        <a:pt x="986253" y="1517924"/>
                      </a:cubicBezTo>
                      <a:cubicBezTo>
                        <a:pt x="1085680" y="1478788"/>
                        <a:pt x="1183285" y="1434187"/>
                        <a:pt x="1276445" y="1381856"/>
                      </a:cubicBezTo>
                      <a:cubicBezTo>
                        <a:pt x="1278496" y="1380608"/>
                        <a:pt x="1280016" y="1379088"/>
                        <a:pt x="1281077" y="1377425"/>
                      </a:cubicBezTo>
                      <a:cubicBezTo>
                        <a:pt x="1298430" y="1377769"/>
                        <a:pt x="1315739" y="1377883"/>
                        <a:pt x="1332906" y="1374901"/>
                      </a:cubicBezTo>
                      <a:cubicBezTo>
                        <a:pt x="1355923" y="1390661"/>
                        <a:pt x="1383415" y="1401202"/>
                        <a:pt x="1408182" y="1414023"/>
                      </a:cubicBezTo>
                      <a:cubicBezTo>
                        <a:pt x="1483817" y="1453863"/>
                        <a:pt x="1562292" y="1504630"/>
                        <a:pt x="1598589" y="1585155"/>
                      </a:cubicBezTo>
                      <a:cubicBezTo>
                        <a:pt x="1536807" y="1599640"/>
                        <a:pt x="1469433" y="1597274"/>
                        <a:pt x="1408598" y="1591781"/>
                      </a:cubicBezTo>
                      <a:close/>
                      <a:moveTo>
                        <a:pt x="1704699" y="1534933"/>
                      </a:moveTo>
                      <a:cubicBezTo>
                        <a:pt x="1680591" y="1554695"/>
                        <a:pt x="1653401" y="1568477"/>
                        <a:pt x="1624489" y="1577913"/>
                      </a:cubicBezTo>
                      <a:cubicBezTo>
                        <a:pt x="1589841" y="1476622"/>
                        <a:pt x="1451621" y="1405046"/>
                        <a:pt x="1356454" y="1369379"/>
                      </a:cubicBezTo>
                      <a:cubicBezTo>
                        <a:pt x="1424760" y="1371588"/>
                        <a:pt x="1467497" y="1325166"/>
                        <a:pt x="1517074" y="1286861"/>
                      </a:cubicBezTo>
                      <a:cubicBezTo>
                        <a:pt x="1532806" y="1293945"/>
                        <a:pt x="1550130" y="1290604"/>
                        <a:pt x="1566623" y="1295336"/>
                      </a:cubicBezTo>
                      <a:cubicBezTo>
                        <a:pt x="1630283" y="1308960"/>
                        <a:pt x="1679329" y="1354536"/>
                        <a:pt x="1718782" y="1403970"/>
                      </a:cubicBezTo>
                      <a:cubicBezTo>
                        <a:pt x="1735346" y="1423775"/>
                        <a:pt x="1747378" y="1445201"/>
                        <a:pt x="1758937" y="1467730"/>
                      </a:cubicBezTo>
                      <a:cubicBezTo>
                        <a:pt x="1745341" y="1493243"/>
                        <a:pt x="1727515" y="1516232"/>
                        <a:pt x="1704699" y="1534933"/>
                      </a:cubicBezTo>
                      <a:close/>
                      <a:moveTo>
                        <a:pt x="1773593" y="1434975"/>
                      </a:moveTo>
                      <a:cubicBezTo>
                        <a:pt x="1750504" y="1392555"/>
                        <a:pt x="1716917" y="1358752"/>
                        <a:pt x="1681251" y="1327217"/>
                      </a:cubicBezTo>
                      <a:cubicBezTo>
                        <a:pt x="1645699" y="1296426"/>
                        <a:pt x="1599908" y="1276004"/>
                        <a:pt x="1552755" y="1273093"/>
                      </a:cubicBezTo>
                      <a:cubicBezTo>
                        <a:pt x="1554132" y="1255296"/>
                        <a:pt x="1545240" y="1237283"/>
                        <a:pt x="1541325" y="1220332"/>
                      </a:cubicBezTo>
                      <a:cubicBezTo>
                        <a:pt x="1537453" y="1203596"/>
                        <a:pt x="1538127" y="1184680"/>
                        <a:pt x="1525134" y="1171716"/>
                      </a:cubicBezTo>
                      <a:cubicBezTo>
                        <a:pt x="1514536" y="1161118"/>
                        <a:pt x="1499721" y="1157174"/>
                        <a:pt x="1485380" y="1154593"/>
                      </a:cubicBezTo>
                      <a:cubicBezTo>
                        <a:pt x="1485309" y="1153575"/>
                        <a:pt x="1485007" y="1152528"/>
                        <a:pt x="1484362" y="1151509"/>
                      </a:cubicBezTo>
                      <a:cubicBezTo>
                        <a:pt x="1475227" y="1137183"/>
                        <a:pt x="1464055" y="1124491"/>
                        <a:pt x="1448911" y="1118224"/>
                      </a:cubicBezTo>
                      <a:cubicBezTo>
                        <a:pt x="1478210" y="990860"/>
                        <a:pt x="1366378" y="815756"/>
                        <a:pt x="1338972" y="688392"/>
                      </a:cubicBezTo>
                      <a:cubicBezTo>
                        <a:pt x="1337896" y="683875"/>
                        <a:pt x="1331300" y="685840"/>
                        <a:pt x="1332088" y="690285"/>
                      </a:cubicBezTo>
                      <a:cubicBezTo>
                        <a:pt x="1354891" y="819570"/>
                        <a:pt x="1421519" y="938401"/>
                        <a:pt x="1431458" y="1070324"/>
                      </a:cubicBezTo>
                      <a:cubicBezTo>
                        <a:pt x="1432921" y="1084565"/>
                        <a:pt x="1431874" y="1100125"/>
                        <a:pt x="1434484" y="1114481"/>
                      </a:cubicBezTo>
                      <a:cubicBezTo>
                        <a:pt x="1418723" y="1112502"/>
                        <a:pt x="1401886" y="1113634"/>
                        <a:pt x="1386140" y="1114940"/>
                      </a:cubicBezTo>
                      <a:cubicBezTo>
                        <a:pt x="1371856" y="1116130"/>
                        <a:pt x="1357859" y="1117822"/>
                        <a:pt x="1344737" y="1123286"/>
                      </a:cubicBezTo>
                      <a:cubicBezTo>
                        <a:pt x="1325463" y="1118568"/>
                        <a:pt x="1305299" y="1119156"/>
                        <a:pt x="1289696" y="1130242"/>
                      </a:cubicBezTo>
                      <a:cubicBezTo>
                        <a:pt x="1257084" y="1135003"/>
                        <a:pt x="1217632" y="1133870"/>
                        <a:pt x="1192234" y="1157002"/>
                      </a:cubicBezTo>
                      <a:cubicBezTo>
                        <a:pt x="1162519" y="1162409"/>
                        <a:pt x="1132733" y="1168346"/>
                        <a:pt x="1102946" y="1173408"/>
                      </a:cubicBezTo>
                      <a:cubicBezTo>
                        <a:pt x="1098314" y="1097286"/>
                        <a:pt x="1082482" y="1021737"/>
                        <a:pt x="1068642" y="946919"/>
                      </a:cubicBezTo>
                      <a:cubicBezTo>
                        <a:pt x="1051906" y="856413"/>
                        <a:pt x="1040692" y="763812"/>
                        <a:pt x="1007062" y="677479"/>
                      </a:cubicBezTo>
                      <a:cubicBezTo>
                        <a:pt x="998471" y="655408"/>
                        <a:pt x="989408" y="633509"/>
                        <a:pt x="980817" y="611452"/>
                      </a:cubicBezTo>
                      <a:cubicBezTo>
                        <a:pt x="974307" y="595448"/>
                        <a:pt x="963852" y="575628"/>
                        <a:pt x="964727" y="558003"/>
                      </a:cubicBezTo>
                      <a:cubicBezTo>
                        <a:pt x="968355" y="533193"/>
                        <a:pt x="940089" y="504668"/>
                        <a:pt x="951390" y="482655"/>
                      </a:cubicBezTo>
                      <a:cubicBezTo>
                        <a:pt x="957284" y="472401"/>
                        <a:pt x="967638" y="465890"/>
                        <a:pt x="973848" y="456109"/>
                      </a:cubicBezTo>
                      <a:cubicBezTo>
                        <a:pt x="988074" y="450932"/>
                        <a:pt x="999604" y="440535"/>
                        <a:pt x="1005972" y="427097"/>
                      </a:cubicBezTo>
                      <a:cubicBezTo>
                        <a:pt x="1024544" y="460068"/>
                        <a:pt x="1037106" y="483831"/>
                        <a:pt x="1057987" y="435329"/>
                      </a:cubicBezTo>
                      <a:cubicBezTo>
                        <a:pt x="1069058" y="410677"/>
                        <a:pt x="1079068" y="384978"/>
                        <a:pt x="1086770" y="359049"/>
                      </a:cubicBezTo>
                      <a:cubicBezTo>
                        <a:pt x="1091000" y="344808"/>
                        <a:pt x="1087902" y="330768"/>
                        <a:pt x="1082654" y="317316"/>
                      </a:cubicBezTo>
                      <a:cubicBezTo>
                        <a:pt x="1098673" y="322479"/>
                        <a:pt x="1114663" y="330553"/>
                        <a:pt x="1131127" y="332776"/>
                      </a:cubicBezTo>
                      <a:cubicBezTo>
                        <a:pt x="1207851" y="345611"/>
                        <a:pt x="1350043" y="367453"/>
                        <a:pt x="1409129" y="435243"/>
                      </a:cubicBezTo>
                      <a:cubicBezTo>
                        <a:pt x="1446917" y="475628"/>
                        <a:pt x="1476503" y="523900"/>
                        <a:pt x="1504296" y="571455"/>
                      </a:cubicBezTo>
                      <a:cubicBezTo>
                        <a:pt x="1605229" y="748854"/>
                        <a:pt x="1687733" y="936938"/>
                        <a:pt x="1757259" y="1128721"/>
                      </a:cubicBezTo>
                      <a:cubicBezTo>
                        <a:pt x="1794072" y="1226040"/>
                        <a:pt x="1810765" y="1334186"/>
                        <a:pt x="1773593" y="1434975"/>
                      </a:cubicBezTo>
                      <a:close/>
                    </a:path>
                  </a:pathLst>
                </a:custGeom>
                <a:solidFill>
                  <a:srgbClr val="000000"/>
                </a:solidFill>
                <a:ln w="14322" cap="flat">
                  <a:noFill/>
                  <a:prstDash val="solid"/>
                  <a:miter/>
                </a:ln>
              </p:spPr>
              <p:txBody>
                <a:bodyPr rtlCol="0" anchor="ctr"/>
                <a:lstStyle/>
                <a:p>
                  <a:endParaRPr lang="de-AT"/>
                </a:p>
              </p:txBody>
            </p:sp>
            <p:sp>
              <p:nvSpPr>
                <p:cNvPr id="42" name="Freihandform: Form 41">
                  <a:extLst>
                    <a:ext uri="{FF2B5EF4-FFF2-40B4-BE49-F238E27FC236}">
                      <a16:creationId xmlns:a16="http://schemas.microsoft.com/office/drawing/2014/main" id="{B6830448-A176-85B2-2F4F-BF6573AFE7B4}"/>
                    </a:ext>
                  </a:extLst>
                </p:cNvPr>
                <p:cNvSpPr/>
                <p:nvPr/>
              </p:nvSpPr>
              <p:spPr>
                <a:xfrm>
                  <a:off x="10943305" y="3919285"/>
                  <a:ext cx="114643" cy="114003"/>
                </a:xfrm>
                <a:custGeom>
                  <a:avLst/>
                  <a:gdLst>
                    <a:gd name="connsiteX0" fmla="*/ 42684 w 114643"/>
                    <a:gd name="connsiteY0" fmla="*/ 105253 h 114003"/>
                    <a:gd name="connsiteX1" fmla="*/ 109183 w 114643"/>
                    <a:gd name="connsiteY1" fmla="*/ 98814 h 114003"/>
                    <a:gd name="connsiteX2" fmla="*/ 43931 w 114643"/>
                    <a:gd name="connsiteY2" fmla="*/ 1352 h 114003"/>
                    <a:gd name="connsiteX3" fmla="*/ 41981 w 114643"/>
                    <a:gd name="connsiteY3" fmla="*/ 4 h 114003"/>
                    <a:gd name="connsiteX4" fmla="*/ 42684 w 114643"/>
                    <a:gd name="connsiteY4" fmla="*/ 105253 h 114003"/>
                    <a:gd name="connsiteX5" fmla="*/ 22821 w 114643"/>
                    <a:gd name="connsiteY5" fmla="*/ 17199 h 114003"/>
                    <a:gd name="connsiteX6" fmla="*/ 76414 w 114643"/>
                    <a:gd name="connsiteY6" fmla="*/ 39599 h 114003"/>
                    <a:gd name="connsiteX7" fmla="*/ 96563 w 114643"/>
                    <a:gd name="connsiteY7" fmla="*/ 82035 h 114003"/>
                    <a:gd name="connsiteX8" fmla="*/ 58359 w 114643"/>
                    <a:gd name="connsiteY8" fmla="*/ 93795 h 114003"/>
                    <a:gd name="connsiteX9" fmla="*/ 22821 w 114643"/>
                    <a:gd name="connsiteY9" fmla="*/ 17199 h 114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4643" h="114003">
                      <a:moveTo>
                        <a:pt x="42684" y="105253"/>
                      </a:moveTo>
                      <a:cubicBezTo>
                        <a:pt x="62001" y="115866"/>
                        <a:pt x="94971" y="120082"/>
                        <a:pt x="109183" y="98814"/>
                      </a:cubicBezTo>
                      <a:cubicBezTo>
                        <a:pt x="131226" y="61871"/>
                        <a:pt x="81892" y="5095"/>
                        <a:pt x="43931" y="1352"/>
                      </a:cubicBezTo>
                      <a:cubicBezTo>
                        <a:pt x="43702" y="563"/>
                        <a:pt x="43071" y="-54"/>
                        <a:pt x="41981" y="4"/>
                      </a:cubicBezTo>
                      <a:cubicBezTo>
                        <a:pt x="-25580" y="5496"/>
                        <a:pt x="-1272" y="83139"/>
                        <a:pt x="42684" y="105253"/>
                      </a:cubicBezTo>
                      <a:close/>
                      <a:moveTo>
                        <a:pt x="22821" y="17199"/>
                      </a:moveTo>
                      <a:cubicBezTo>
                        <a:pt x="42583" y="23193"/>
                        <a:pt x="60782" y="24097"/>
                        <a:pt x="76414" y="39599"/>
                      </a:cubicBezTo>
                      <a:cubicBezTo>
                        <a:pt x="87070" y="49853"/>
                        <a:pt x="98801" y="66245"/>
                        <a:pt x="96563" y="82035"/>
                      </a:cubicBezTo>
                      <a:cubicBezTo>
                        <a:pt x="94111" y="99316"/>
                        <a:pt x="70735" y="98068"/>
                        <a:pt x="58359" y="93795"/>
                      </a:cubicBezTo>
                      <a:cubicBezTo>
                        <a:pt x="30092" y="84831"/>
                        <a:pt x="1109" y="43056"/>
                        <a:pt x="22821" y="17199"/>
                      </a:cubicBezTo>
                      <a:close/>
                    </a:path>
                  </a:pathLst>
                </a:custGeom>
                <a:solidFill>
                  <a:srgbClr val="000000"/>
                </a:solidFill>
                <a:ln w="14322" cap="flat">
                  <a:noFill/>
                  <a:prstDash val="solid"/>
                  <a:miter/>
                </a:ln>
              </p:spPr>
              <p:txBody>
                <a:bodyPr rtlCol="0" anchor="ctr"/>
                <a:lstStyle/>
                <a:p>
                  <a:endParaRPr lang="de-AT"/>
                </a:p>
              </p:txBody>
            </p:sp>
          </p:grpSp>
        </p:grpSp>
        <p:sp>
          <p:nvSpPr>
            <p:cNvPr id="45" name="Freihandform: Form 44">
              <a:extLst>
                <a:ext uri="{FF2B5EF4-FFF2-40B4-BE49-F238E27FC236}">
                  <a16:creationId xmlns:a16="http://schemas.microsoft.com/office/drawing/2014/main" id="{E2520177-1375-7743-4253-1FBA781E3260}"/>
                </a:ext>
              </a:extLst>
            </p:cNvPr>
            <p:cNvSpPr/>
            <p:nvPr/>
          </p:nvSpPr>
          <p:spPr>
            <a:xfrm>
              <a:off x="10022799" y="2003138"/>
              <a:ext cx="829990" cy="982376"/>
            </a:xfrm>
            <a:custGeom>
              <a:avLst/>
              <a:gdLst>
                <a:gd name="connsiteX0" fmla="*/ 547254 w 829990"/>
                <a:gd name="connsiteY0" fmla="*/ 983710 h 982376"/>
                <a:gd name="connsiteX1" fmla="*/ 407281 w 829990"/>
                <a:gd name="connsiteY1" fmla="*/ 924624 h 982376"/>
                <a:gd name="connsiteX2" fmla="*/ 484869 w 829990"/>
                <a:gd name="connsiteY2" fmla="*/ 938248 h 982376"/>
                <a:gd name="connsiteX3" fmla="*/ 653090 w 829990"/>
                <a:gd name="connsiteY3" fmla="*/ 910570 h 982376"/>
                <a:gd name="connsiteX4" fmla="*/ 791193 w 829990"/>
                <a:gd name="connsiteY4" fmla="*/ 533686 h 982376"/>
                <a:gd name="connsiteX5" fmla="*/ 701995 w 829990"/>
                <a:gd name="connsiteY5" fmla="*/ 168706 h 982376"/>
                <a:gd name="connsiteX6" fmla="*/ 678474 w 829990"/>
                <a:gd name="connsiteY6" fmla="*/ 174728 h 982376"/>
                <a:gd name="connsiteX7" fmla="*/ 627565 w 829990"/>
                <a:gd name="connsiteY7" fmla="*/ 183619 h 982376"/>
                <a:gd name="connsiteX8" fmla="*/ 525595 w 829990"/>
                <a:gd name="connsiteY8" fmla="*/ 175446 h 982376"/>
                <a:gd name="connsiteX9" fmla="*/ 309905 w 829990"/>
                <a:gd name="connsiteY9" fmla="*/ 201117 h 982376"/>
                <a:gd name="connsiteX10" fmla="*/ 319372 w 829990"/>
                <a:gd name="connsiteY10" fmla="*/ 270240 h 982376"/>
                <a:gd name="connsiteX11" fmla="*/ 319372 w 829990"/>
                <a:gd name="connsiteY11" fmla="*/ 302220 h 982376"/>
                <a:gd name="connsiteX12" fmla="*/ 220273 w 829990"/>
                <a:gd name="connsiteY12" fmla="*/ 316131 h 982376"/>
                <a:gd name="connsiteX13" fmla="*/ 211961 w 829990"/>
                <a:gd name="connsiteY13" fmla="*/ 347969 h 982376"/>
                <a:gd name="connsiteX14" fmla="*/ 219411 w 829990"/>
                <a:gd name="connsiteY14" fmla="*/ 494104 h 982376"/>
                <a:gd name="connsiteX15" fmla="*/ 219411 w 829990"/>
                <a:gd name="connsiteY15" fmla="*/ 494104 h 982376"/>
                <a:gd name="connsiteX16" fmla="*/ 205504 w 829990"/>
                <a:gd name="connsiteY16" fmla="*/ 559213 h 982376"/>
                <a:gd name="connsiteX17" fmla="*/ 155598 w 829990"/>
                <a:gd name="connsiteY17" fmla="*/ 539136 h 982376"/>
                <a:gd name="connsiteX18" fmla="*/ 154022 w 829990"/>
                <a:gd name="connsiteY18" fmla="*/ 540569 h 982376"/>
                <a:gd name="connsiteX19" fmla="*/ 161193 w 829990"/>
                <a:gd name="connsiteY19" fmla="*/ 556202 h 982376"/>
                <a:gd name="connsiteX20" fmla="*/ 108702 w 829990"/>
                <a:gd name="connsiteY20" fmla="*/ 540856 h 982376"/>
                <a:gd name="connsiteX21" fmla="*/ 52339 w 829990"/>
                <a:gd name="connsiteY21" fmla="*/ 647555 h 982376"/>
                <a:gd name="connsiteX22" fmla="*/ 124766 w 829990"/>
                <a:gd name="connsiteY22" fmla="*/ 671791 h 982376"/>
                <a:gd name="connsiteX23" fmla="*/ 148140 w 829990"/>
                <a:gd name="connsiteY23" fmla="*/ 700616 h 982376"/>
                <a:gd name="connsiteX24" fmla="*/ 220273 w 829990"/>
                <a:gd name="connsiteY24" fmla="*/ 781931 h 982376"/>
                <a:gd name="connsiteX25" fmla="*/ 279360 w 829990"/>
                <a:gd name="connsiteY25" fmla="*/ 841589 h 982376"/>
                <a:gd name="connsiteX26" fmla="*/ 299583 w 829990"/>
                <a:gd name="connsiteY26" fmla="*/ 858225 h 982376"/>
                <a:gd name="connsiteX27" fmla="*/ 257134 w 829990"/>
                <a:gd name="connsiteY27" fmla="*/ 880454 h 982376"/>
                <a:gd name="connsiteX28" fmla="*/ 181269 w 829990"/>
                <a:gd name="connsiteY28" fmla="*/ 791969 h 982376"/>
                <a:gd name="connsiteX29" fmla="*/ 138246 w 829990"/>
                <a:gd name="connsiteY29" fmla="*/ 706210 h 982376"/>
                <a:gd name="connsiteX30" fmla="*/ 20072 w 829990"/>
                <a:gd name="connsiteY30" fmla="*/ 659888 h 982376"/>
                <a:gd name="connsiteX31" fmla="*/ 47465 w 829990"/>
                <a:gd name="connsiteY31" fmla="*/ 527520 h 982376"/>
                <a:gd name="connsiteX32" fmla="*/ 74138 w 829990"/>
                <a:gd name="connsiteY32" fmla="*/ 205849 h 982376"/>
                <a:gd name="connsiteX33" fmla="*/ 418471 w 829990"/>
                <a:gd name="connsiteY33" fmla="*/ 1488 h 982376"/>
                <a:gd name="connsiteX34" fmla="*/ 661261 w 829990"/>
                <a:gd name="connsiteY34" fmla="*/ 76348 h 982376"/>
                <a:gd name="connsiteX35" fmla="*/ 725943 w 829990"/>
                <a:gd name="connsiteY35" fmla="*/ 157376 h 982376"/>
                <a:gd name="connsiteX36" fmla="*/ 734402 w 829990"/>
                <a:gd name="connsiteY36" fmla="*/ 164403 h 982376"/>
                <a:gd name="connsiteX37" fmla="*/ 729095 w 829990"/>
                <a:gd name="connsiteY37" fmla="*/ 176736 h 982376"/>
                <a:gd name="connsiteX38" fmla="*/ 726083 w 829990"/>
                <a:gd name="connsiteY38" fmla="*/ 178313 h 982376"/>
                <a:gd name="connsiteX39" fmla="*/ 790044 w 829990"/>
                <a:gd name="connsiteY39" fmla="*/ 259628 h 982376"/>
                <a:gd name="connsiteX40" fmla="*/ 834650 w 829990"/>
                <a:gd name="connsiteY40" fmla="*/ 568679 h 982376"/>
                <a:gd name="connsiteX41" fmla="*/ 741573 w 829990"/>
                <a:gd name="connsiteY41" fmla="*/ 890349 h 982376"/>
                <a:gd name="connsiteX42" fmla="*/ 547254 w 829990"/>
                <a:gd name="connsiteY42" fmla="*/ 983710 h 982376"/>
                <a:gd name="connsiteX43" fmla="*/ 155598 w 829990"/>
                <a:gd name="connsiteY43" fmla="*/ 628193 h 982376"/>
                <a:gd name="connsiteX44" fmla="*/ 147706 w 829990"/>
                <a:gd name="connsiteY44" fmla="*/ 625900 h 982376"/>
                <a:gd name="connsiteX45" fmla="*/ 106552 w 829990"/>
                <a:gd name="connsiteY45" fmla="*/ 606396 h 982376"/>
                <a:gd name="connsiteX46" fmla="*/ 68116 w 829990"/>
                <a:gd name="connsiteY46" fmla="*/ 605535 h 982376"/>
                <a:gd name="connsiteX47" fmla="*/ 67401 w 829990"/>
                <a:gd name="connsiteY47" fmla="*/ 605678 h 982376"/>
                <a:gd name="connsiteX48" fmla="*/ 74572 w 829990"/>
                <a:gd name="connsiteY48" fmla="*/ 587321 h 982376"/>
                <a:gd name="connsiteX49" fmla="*/ 157748 w 829990"/>
                <a:gd name="connsiteY49" fmla="*/ 597934 h 982376"/>
                <a:gd name="connsiteX50" fmla="*/ 160759 w 829990"/>
                <a:gd name="connsiteY50" fmla="*/ 598508 h 982376"/>
                <a:gd name="connsiteX51" fmla="*/ 168363 w 829990"/>
                <a:gd name="connsiteY51" fmla="*/ 619016 h 982376"/>
                <a:gd name="connsiteX52" fmla="*/ 155598 w 829990"/>
                <a:gd name="connsiteY52" fmla="*/ 628193 h 982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29990" h="982376">
                  <a:moveTo>
                    <a:pt x="547254" y="983710"/>
                  </a:moveTo>
                  <a:cubicBezTo>
                    <a:pt x="523592" y="985143"/>
                    <a:pt x="367556" y="966070"/>
                    <a:pt x="407281" y="924624"/>
                  </a:cubicBezTo>
                  <a:cubicBezTo>
                    <a:pt x="430943" y="914156"/>
                    <a:pt x="460346" y="935237"/>
                    <a:pt x="484869" y="938248"/>
                  </a:cubicBezTo>
                  <a:cubicBezTo>
                    <a:pt x="541946" y="951586"/>
                    <a:pt x="604471" y="944846"/>
                    <a:pt x="653090" y="910570"/>
                  </a:cubicBezTo>
                  <a:cubicBezTo>
                    <a:pt x="768392" y="832554"/>
                    <a:pt x="787607" y="683408"/>
                    <a:pt x="791193" y="533686"/>
                  </a:cubicBezTo>
                  <a:cubicBezTo>
                    <a:pt x="795065" y="387551"/>
                    <a:pt x="774128" y="280565"/>
                    <a:pt x="701995" y="168706"/>
                  </a:cubicBezTo>
                  <a:cubicBezTo>
                    <a:pt x="694390" y="171717"/>
                    <a:pt x="686505" y="173725"/>
                    <a:pt x="678474" y="174728"/>
                  </a:cubicBezTo>
                  <a:cubicBezTo>
                    <a:pt x="663271" y="183763"/>
                    <a:pt x="644771" y="183763"/>
                    <a:pt x="627565" y="183619"/>
                  </a:cubicBezTo>
                  <a:cubicBezTo>
                    <a:pt x="596439" y="183763"/>
                    <a:pt x="558150" y="179605"/>
                    <a:pt x="525595" y="175446"/>
                  </a:cubicBezTo>
                  <a:cubicBezTo>
                    <a:pt x="460346" y="166554"/>
                    <a:pt x="359671" y="156658"/>
                    <a:pt x="309905" y="201117"/>
                  </a:cubicBezTo>
                  <a:cubicBezTo>
                    <a:pt x="290116" y="222198"/>
                    <a:pt x="302020" y="255612"/>
                    <a:pt x="319372" y="270240"/>
                  </a:cubicBezTo>
                  <a:cubicBezTo>
                    <a:pt x="329841" y="277554"/>
                    <a:pt x="332278" y="296198"/>
                    <a:pt x="319372" y="302220"/>
                  </a:cubicBezTo>
                  <a:cubicBezTo>
                    <a:pt x="299436" y="314984"/>
                    <a:pt x="239922" y="307670"/>
                    <a:pt x="220273" y="316131"/>
                  </a:cubicBezTo>
                  <a:cubicBezTo>
                    <a:pt x="212388" y="324450"/>
                    <a:pt x="212101" y="336926"/>
                    <a:pt x="211961" y="347969"/>
                  </a:cubicBezTo>
                  <a:cubicBezTo>
                    <a:pt x="210525" y="396729"/>
                    <a:pt x="212528" y="445775"/>
                    <a:pt x="219411" y="494104"/>
                  </a:cubicBezTo>
                  <a:lnTo>
                    <a:pt x="219411" y="494104"/>
                  </a:lnTo>
                  <a:cubicBezTo>
                    <a:pt x="218844" y="509594"/>
                    <a:pt x="239495" y="577140"/>
                    <a:pt x="205504" y="559213"/>
                  </a:cubicBezTo>
                  <a:cubicBezTo>
                    <a:pt x="190876" y="545875"/>
                    <a:pt x="170653" y="544011"/>
                    <a:pt x="155598" y="539136"/>
                  </a:cubicBezTo>
                  <a:cubicBezTo>
                    <a:pt x="155598" y="539136"/>
                    <a:pt x="152587" y="537989"/>
                    <a:pt x="154022" y="540569"/>
                  </a:cubicBezTo>
                  <a:cubicBezTo>
                    <a:pt x="154596" y="541861"/>
                    <a:pt x="164778" y="553907"/>
                    <a:pt x="161193" y="556202"/>
                  </a:cubicBezTo>
                  <a:cubicBezTo>
                    <a:pt x="145269" y="546737"/>
                    <a:pt x="127490" y="541000"/>
                    <a:pt x="108702" y="540856"/>
                  </a:cubicBezTo>
                  <a:cubicBezTo>
                    <a:pt x="48327" y="538561"/>
                    <a:pt x="16773" y="601232"/>
                    <a:pt x="52339" y="647555"/>
                  </a:cubicBezTo>
                  <a:cubicBezTo>
                    <a:pt x="70265" y="670357"/>
                    <a:pt x="97946" y="671073"/>
                    <a:pt x="124766" y="671791"/>
                  </a:cubicBezTo>
                  <a:cubicBezTo>
                    <a:pt x="142692" y="669352"/>
                    <a:pt x="160044" y="681687"/>
                    <a:pt x="148140" y="700616"/>
                  </a:cubicBezTo>
                  <a:cubicBezTo>
                    <a:pt x="174238" y="724710"/>
                    <a:pt x="198761" y="753105"/>
                    <a:pt x="220273" y="781931"/>
                  </a:cubicBezTo>
                  <a:cubicBezTo>
                    <a:pt x="236624" y="803872"/>
                    <a:pt x="251966" y="834562"/>
                    <a:pt x="279360" y="841589"/>
                  </a:cubicBezTo>
                  <a:cubicBezTo>
                    <a:pt x="290690" y="844315"/>
                    <a:pt x="297286" y="849764"/>
                    <a:pt x="299583" y="858225"/>
                  </a:cubicBezTo>
                  <a:cubicBezTo>
                    <a:pt x="304457" y="881601"/>
                    <a:pt x="274199" y="890062"/>
                    <a:pt x="257134" y="880454"/>
                  </a:cubicBezTo>
                  <a:cubicBezTo>
                    <a:pt x="220420" y="863675"/>
                    <a:pt x="200771" y="825098"/>
                    <a:pt x="181269" y="791969"/>
                  </a:cubicBezTo>
                  <a:cubicBezTo>
                    <a:pt x="165352" y="765151"/>
                    <a:pt x="149716" y="735751"/>
                    <a:pt x="138246" y="706210"/>
                  </a:cubicBezTo>
                  <a:cubicBezTo>
                    <a:pt x="94935" y="710942"/>
                    <a:pt x="43453" y="700473"/>
                    <a:pt x="20072" y="659888"/>
                  </a:cubicBezTo>
                  <a:cubicBezTo>
                    <a:pt x="-6461" y="617581"/>
                    <a:pt x="857" y="552186"/>
                    <a:pt x="47465" y="527520"/>
                  </a:cubicBezTo>
                  <a:cubicBezTo>
                    <a:pt x="-292" y="427132"/>
                    <a:pt x="22656" y="302651"/>
                    <a:pt x="74138" y="205849"/>
                  </a:cubicBezTo>
                  <a:cubicBezTo>
                    <a:pt x="140395" y="80795"/>
                    <a:pt x="276496" y="-1523"/>
                    <a:pt x="418471" y="1488"/>
                  </a:cubicBezTo>
                  <a:cubicBezTo>
                    <a:pt x="504371" y="1488"/>
                    <a:pt x="590564" y="27159"/>
                    <a:pt x="661261" y="76348"/>
                  </a:cubicBezTo>
                  <a:cubicBezTo>
                    <a:pt x="677759" y="90258"/>
                    <a:pt x="748743" y="135577"/>
                    <a:pt x="725943" y="157376"/>
                  </a:cubicBezTo>
                  <a:cubicBezTo>
                    <a:pt x="728807" y="159671"/>
                    <a:pt x="731678" y="162108"/>
                    <a:pt x="734402" y="164403"/>
                  </a:cubicBezTo>
                  <a:cubicBezTo>
                    <a:pt x="739136" y="168706"/>
                    <a:pt x="735264" y="176879"/>
                    <a:pt x="729095" y="176736"/>
                  </a:cubicBezTo>
                  <a:cubicBezTo>
                    <a:pt x="726230" y="176592"/>
                    <a:pt x="720923" y="174012"/>
                    <a:pt x="726083" y="178313"/>
                  </a:cubicBezTo>
                  <a:cubicBezTo>
                    <a:pt x="753904" y="201402"/>
                    <a:pt x="774702" y="229081"/>
                    <a:pt x="790044" y="259628"/>
                  </a:cubicBezTo>
                  <a:cubicBezTo>
                    <a:pt x="835798" y="350121"/>
                    <a:pt x="835224" y="466570"/>
                    <a:pt x="834650" y="568679"/>
                  </a:cubicBezTo>
                  <a:cubicBezTo>
                    <a:pt x="836226" y="679966"/>
                    <a:pt x="809840" y="806454"/>
                    <a:pt x="741573" y="890349"/>
                  </a:cubicBezTo>
                  <a:cubicBezTo>
                    <a:pt x="696400" y="945849"/>
                    <a:pt x="633013" y="982563"/>
                    <a:pt x="547254" y="983710"/>
                  </a:cubicBezTo>
                  <a:close/>
                  <a:moveTo>
                    <a:pt x="155598" y="628193"/>
                  </a:moveTo>
                  <a:cubicBezTo>
                    <a:pt x="152874" y="628050"/>
                    <a:pt x="150150" y="627334"/>
                    <a:pt x="147706" y="625900"/>
                  </a:cubicBezTo>
                  <a:cubicBezTo>
                    <a:pt x="134373" y="618155"/>
                    <a:pt x="120172" y="613567"/>
                    <a:pt x="106552" y="606396"/>
                  </a:cubicBezTo>
                  <a:cubicBezTo>
                    <a:pt x="94074" y="600229"/>
                    <a:pt x="74859" y="587752"/>
                    <a:pt x="68116" y="605535"/>
                  </a:cubicBezTo>
                  <a:cubicBezTo>
                    <a:pt x="67976" y="605966"/>
                    <a:pt x="67541" y="605966"/>
                    <a:pt x="67401" y="605678"/>
                  </a:cubicBezTo>
                  <a:cubicBezTo>
                    <a:pt x="65245" y="595926"/>
                    <a:pt x="68403" y="590191"/>
                    <a:pt x="74572" y="587321"/>
                  </a:cubicBezTo>
                  <a:cubicBezTo>
                    <a:pt x="93647" y="578430"/>
                    <a:pt x="141684" y="594779"/>
                    <a:pt x="157748" y="597934"/>
                  </a:cubicBezTo>
                  <a:cubicBezTo>
                    <a:pt x="158322" y="598077"/>
                    <a:pt x="160331" y="598364"/>
                    <a:pt x="160759" y="598508"/>
                  </a:cubicBezTo>
                  <a:cubicBezTo>
                    <a:pt x="170653" y="600947"/>
                    <a:pt x="171949" y="611272"/>
                    <a:pt x="168363" y="619016"/>
                  </a:cubicBezTo>
                  <a:cubicBezTo>
                    <a:pt x="165919" y="624179"/>
                    <a:pt x="161333" y="628050"/>
                    <a:pt x="155598" y="628193"/>
                  </a:cubicBezTo>
                  <a:close/>
                </a:path>
              </a:pathLst>
            </a:custGeom>
            <a:solidFill>
              <a:srgbClr val="000000"/>
            </a:solidFill>
            <a:ln w="14322" cap="flat">
              <a:noFill/>
              <a:prstDash val="solid"/>
              <a:miter/>
            </a:ln>
          </p:spPr>
          <p:txBody>
            <a:bodyPr rtlCol="0" anchor="ctr"/>
            <a:lstStyle/>
            <a:p>
              <a:endParaRPr lang="de-AT"/>
            </a:p>
          </p:txBody>
        </p:sp>
      </p:grpSp>
      <p:pic>
        <p:nvPicPr>
          <p:cNvPr id="53" name="Grafik 52" descr="Ein ruhiges Gesicht">
            <a:extLst>
              <a:ext uri="{FF2B5EF4-FFF2-40B4-BE49-F238E27FC236}">
                <a16:creationId xmlns:a16="http://schemas.microsoft.com/office/drawing/2014/main" id="{E98CAED5-8F39-FC3F-5A94-AFBC4FEC4B7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flipH="1">
            <a:off x="10414541" y="3093671"/>
            <a:ext cx="467211" cy="481811"/>
          </a:xfrm>
          <a:prstGeom prst="rect">
            <a:avLst/>
          </a:prstGeom>
        </p:spPr>
      </p:pic>
      <p:pic>
        <p:nvPicPr>
          <p:cNvPr id="55" name="Grafik 54" descr="Chat Silhouette">
            <a:extLst>
              <a:ext uri="{FF2B5EF4-FFF2-40B4-BE49-F238E27FC236}">
                <a16:creationId xmlns:a16="http://schemas.microsoft.com/office/drawing/2014/main" id="{DF9EBADF-35E5-FEB6-A44C-8D66D31A6F7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158903" y="1446544"/>
            <a:ext cx="2263125" cy="2263125"/>
          </a:xfrm>
          <a:prstGeom prst="rect">
            <a:avLst/>
          </a:prstGeom>
        </p:spPr>
      </p:pic>
    </p:spTree>
    <p:extLst>
      <p:ext uri="{BB962C8B-B14F-4D97-AF65-F5344CB8AC3E}">
        <p14:creationId xmlns:p14="http://schemas.microsoft.com/office/powerpoint/2010/main" val="404526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58259-223A-8F33-F17D-22DA9C5E7A1E}"/>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842E5FFB-69AE-B88D-2EFB-EA4465BDBDC6}"/>
              </a:ext>
            </a:extLst>
          </p:cNvPr>
          <p:cNvSpPr>
            <a:spLocks noGrp="1"/>
          </p:cNvSpPr>
          <p:nvPr>
            <p:ph type="sldNum" sz="quarter" idx="12"/>
          </p:nvPr>
        </p:nvSpPr>
        <p:spPr/>
        <p:txBody>
          <a:bodyPr/>
          <a:lstStyle/>
          <a:p>
            <a:fld id="{4C23FFEC-42AF-4C5F-8FEB-D69D9B6A7C04}" type="slidenum">
              <a:rPr lang="de-AT" smtClean="0"/>
              <a:t>17</a:t>
            </a:fld>
            <a:endParaRPr lang="de-AT"/>
          </a:p>
        </p:txBody>
      </p:sp>
      <p:sp>
        <p:nvSpPr>
          <p:cNvPr id="6" name="Titel 5">
            <a:extLst>
              <a:ext uri="{FF2B5EF4-FFF2-40B4-BE49-F238E27FC236}">
                <a16:creationId xmlns:a16="http://schemas.microsoft.com/office/drawing/2014/main" id="{0B586AEA-46FE-E324-962D-EBC5DF8ACA79}"/>
              </a:ext>
            </a:extLst>
          </p:cNvPr>
          <p:cNvSpPr>
            <a:spLocks noGrp="1"/>
          </p:cNvSpPr>
          <p:nvPr>
            <p:ph type="title"/>
          </p:nvPr>
        </p:nvSpPr>
        <p:spPr/>
        <p:txBody>
          <a:bodyPr/>
          <a:lstStyle/>
          <a:p>
            <a:r>
              <a:rPr lang="de-DE" dirty="0"/>
              <a:t>Vorbereitung auf ein Kreditgespräch</a:t>
            </a:r>
          </a:p>
        </p:txBody>
      </p:sp>
      <p:pic>
        <p:nvPicPr>
          <p:cNvPr id="14" name="Grafik 13" descr="Chat Silhouette">
            <a:extLst>
              <a:ext uri="{FF2B5EF4-FFF2-40B4-BE49-F238E27FC236}">
                <a16:creationId xmlns:a16="http://schemas.microsoft.com/office/drawing/2014/main" id="{09CC47C4-63B0-11F8-7D45-41E55E4BCF3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091812" y="1316493"/>
            <a:ext cx="2668025" cy="2668025"/>
          </a:xfrm>
          <a:prstGeom prst="rect">
            <a:avLst/>
          </a:prstGeom>
        </p:spPr>
      </p:pic>
      <p:sp>
        <p:nvSpPr>
          <p:cNvPr id="16" name="Textfeld 15">
            <a:extLst>
              <a:ext uri="{FF2B5EF4-FFF2-40B4-BE49-F238E27FC236}">
                <a16:creationId xmlns:a16="http://schemas.microsoft.com/office/drawing/2014/main" id="{A0B4CD65-37D3-71F9-014D-5395D8BAAE19}"/>
              </a:ext>
            </a:extLst>
          </p:cNvPr>
          <p:cNvSpPr txBox="1"/>
          <p:nvPr/>
        </p:nvSpPr>
        <p:spPr>
          <a:xfrm>
            <a:off x="2281225" y="5570098"/>
            <a:ext cx="3383683" cy="646331"/>
          </a:xfrm>
          <a:prstGeom prst="rect">
            <a:avLst/>
          </a:prstGeom>
          <a:noFill/>
        </p:spPr>
        <p:txBody>
          <a:bodyPr wrap="none" rtlCol="0">
            <a:spAutoFit/>
          </a:bodyPr>
          <a:lstStyle/>
          <a:p>
            <a:pPr algn="ctr"/>
            <a:r>
              <a:rPr lang="de-DE" b="1" dirty="0"/>
              <a:t>Finanzielle Situation </a:t>
            </a:r>
          </a:p>
          <a:p>
            <a:pPr algn="ctr"/>
            <a:r>
              <a:rPr lang="de-DE" b="1" dirty="0"/>
              <a:t>klären (Haushaltsplan aufstellen) </a:t>
            </a:r>
          </a:p>
        </p:txBody>
      </p:sp>
      <p:sp>
        <p:nvSpPr>
          <p:cNvPr id="17" name="Textfeld 16">
            <a:extLst>
              <a:ext uri="{FF2B5EF4-FFF2-40B4-BE49-F238E27FC236}">
                <a16:creationId xmlns:a16="http://schemas.microsoft.com/office/drawing/2014/main" id="{264F0E3C-7EA8-D934-7B01-70EAEC83A4B1}"/>
              </a:ext>
            </a:extLst>
          </p:cNvPr>
          <p:cNvSpPr txBox="1"/>
          <p:nvPr/>
        </p:nvSpPr>
        <p:spPr>
          <a:xfrm>
            <a:off x="4914301" y="4092627"/>
            <a:ext cx="1302471" cy="646331"/>
          </a:xfrm>
          <a:prstGeom prst="rect">
            <a:avLst/>
          </a:prstGeom>
          <a:noFill/>
        </p:spPr>
        <p:txBody>
          <a:bodyPr wrap="none" rtlCol="0">
            <a:spAutoFit/>
          </a:bodyPr>
          <a:lstStyle/>
          <a:p>
            <a:pPr algn="ctr"/>
            <a:r>
              <a:rPr lang="de-DE" b="1" dirty="0"/>
              <a:t>Unterlagen </a:t>
            </a:r>
          </a:p>
          <a:p>
            <a:pPr algn="ctr"/>
            <a:r>
              <a:rPr lang="de-DE" b="1" dirty="0"/>
              <a:t>vorbereiten</a:t>
            </a:r>
          </a:p>
        </p:txBody>
      </p:sp>
      <p:sp>
        <p:nvSpPr>
          <p:cNvPr id="19" name="Textfeld 18">
            <a:extLst>
              <a:ext uri="{FF2B5EF4-FFF2-40B4-BE49-F238E27FC236}">
                <a16:creationId xmlns:a16="http://schemas.microsoft.com/office/drawing/2014/main" id="{B19177E3-1BD4-938D-FAFD-CC98A5BF2EE5}"/>
              </a:ext>
            </a:extLst>
          </p:cNvPr>
          <p:cNvSpPr txBox="1"/>
          <p:nvPr/>
        </p:nvSpPr>
        <p:spPr>
          <a:xfrm>
            <a:off x="5901230" y="2644044"/>
            <a:ext cx="3025775" cy="646331"/>
          </a:xfrm>
          <a:prstGeom prst="rect">
            <a:avLst/>
          </a:prstGeom>
          <a:noFill/>
        </p:spPr>
        <p:txBody>
          <a:bodyPr wrap="square">
            <a:spAutoFit/>
          </a:bodyPr>
          <a:lstStyle/>
          <a:p>
            <a:pPr algn="ctr"/>
            <a:r>
              <a:rPr lang="de-AT" b="1" i="0" u="none" strike="noStrike" dirty="0">
                <a:solidFill>
                  <a:srgbClr val="000000"/>
                </a:solidFill>
                <a:effectLst/>
              </a:rPr>
              <a:t>Vergleichsangebote </a:t>
            </a:r>
          </a:p>
          <a:p>
            <a:pPr algn="ctr"/>
            <a:r>
              <a:rPr lang="de-AT" b="1" i="0" u="none" strike="noStrike" dirty="0">
                <a:solidFill>
                  <a:srgbClr val="000000"/>
                </a:solidFill>
                <a:effectLst/>
              </a:rPr>
              <a:t>einholen</a:t>
            </a:r>
            <a:endParaRPr lang="de-DE" dirty="0"/>
          </a:p>
        </p:txBody>
      </p:sp>
      <p:sp>
        <p:nvSpPr>
          <p:cNvPr id="21" name="Textfeld 20">
            <a:extLst>
              <a:ext uri="{FF2B5EF4-FFF2-40B4-BE49-F238E27FC236}">
                <a16:creationId xmlns:a16="http://schemas.microsoft.com/office/drawing/2014/main" id="{0984CCF6-EF90-5976-5CF9-DF1642549FF6}"/>
              </a:ext>
            </a:extLst>
          </p:cNvPr>
          <p:cNvSpPr txBox="1"/>
          <p:nvPr/>
        </p:nvSpPr>
        <p:spPr>
          <a:xfrm>
            <a:off x="8676968" y="4202838"/>
            <a:ext cx="2504467" cy="369332"/>
          </a:xfrm>
          <a:prstGeom prst="rect">
            <a:avLst/>
          </a:prstGeom>
          <a:noFill/>
        </p:spPr>
        <p:txBody>
          <a:bodyPr wrap="square">
            <a:spAutoFit/>
          </a:bodyPr>
          <a:lstStyle/>
          <a:p>
            <a:r>
              <a:rPr lang="de-AT" b="1" i="0" u="none" strike="noStrike" dirty="0">
                <a:solidFill>
                  <a:srgbClr val="000000"/>
                </a:solidFill>
                <a:effectLst/>
              </a:rPr>
              <a:t>Fragen vorbereiten</a:t>
            </a:r>
            <a:endParaRPr lang="de-DE" dirty="0"/>
          </a:p>
        </p:txBody>
      </p:sp>
      <p:sp>
        <p:nvSpPr>
          <p:cNvPr id="23" name="Freihandform 22">
            <a:extLst>
              <a:ext uri="{FF2B5EF4-FFF2-40B4-BE49-F238E27FC236}">
                <a16:creationId xmlns:a16="http://schemas.microsoft.com/office/drawing/2014/main" id="{1D355750-DA6B-996E-FFB4-44D2FF768EEB}"/>
              </a:ext>
            </a:extLst>
          </p:cNvPr>
          <p:cNvSpPr/>
          <p:nvPr/>
        </p:nvSpPr>
        <p:spPr>
          <a:xfrm>
            <a:off x="0" y="3024243"/>
            <a:ext cx="10258816" cy="2479686"/>
          </a:xfrm>
          <a:custGeom>
            <a:avLst/>
            <a:gdLst>
              <a:gd name="connsiteX0" fmla="*/ 0 w 10258816"/>
              <a:gd name="connsiteY0" fmla="*/ 1222080 h 2479686"/>
              <a:gd name="connsiteX1" fmla="*/ 1002082 w 10258816"/>
              <a:gd name="connsiteY1" fmla="*/ 570727 h 2479686"/>
              <a:gd name="connsiteX2" fmla="*/ 2617940 w 10258816"/>
              <a:gd name="connsiteY2" fmla="*/ 2274267 h 2479686"/>
              <a:gd name="connsiteX3" fmla="*/ 4208745 w 10258816"/>
              <a:gd name="connsiteY3" fmla="*/ 2199110 h 2479686"/>
              <a:gd name="connsiteX4" fmla="*/ 5774499 w 10258816"/>
              <a:gd name="connsiteY4" fmla="*/ 19582 h 2479686"/>
              <a:gd name="connsiteX5" fmla="*/ 8104340 w 10258816"/>
              <a:gd name="connsiteY5" fmla="*/ 1096820 h 2479686"/>
              <a:gd name="connsiteX6" fmla="*/ 10258816 w 10258816"/>
              <a:gd name="connsiteY6" fmla="*/ 583253 h 2479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58816" h="2479686">
                <a:moveTo>
                  <a:pt x="0" y="1222080"/>
                </a:moveTo>
                <a:cubicBezTo>
                  <a:pt x="282879" y="808721"/>
                  <a:pt x="565759" y="395362"/>
                  <a:pt x="1002082" y="570727"/>
                </a:cubicBezTo>
                <a:cubicBezTo>
                  <a:pt x="1438405" y="746092"/>
                  <a:pt x="2083496" y="2002870"/>
                  <a:pt x="2617940" y="2274267"/>
                </a:cubicBezTo>
                <a:cubicBezTo>
                  <a:pt x="3152384" y="2545664"/>
                  <a:pt x="3682652" y="2574891"/>
                  <a:pt x="4208745" y="2199110"/>
                </a:cubicBezTo>
                <a:cubicBezTo>
                  <a:pt x="4734838" y="1823329"/>
                  <a:pt x="5125233" y="203297"/>
                  <a:pt x="5774499" y="19582"/>
                </a:cubicBezTo>
                <a:cubicBezTo>
                  <a:pt x="6423765" y="-164133"/>
                  <a:pt x="7356954" y="1002875"/>
                  <a:pt x="8104340" y="1096820"/>
                </a:cubicBezTo>
                <a:cubicBezTo>
                  <a:pt x="8851726" y="1190765"/>
                  <a:pt x="9555271" y="887009"/>
                  <a:pt x="10258816" y="583253"/>
                </a:cubicBezTo>
              </a:path>
            </a:pathLst>
          </a:custGeom>
          <a:noFill/>
          <a:ln w="28575">
            <a:solidFill>
              <a:srgbClr val="548235"/>
            </a:solidFill>
            <a:headEnd type="none" w="med" len="med"/>
            <a:tailEnd type="arrow"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a:extLst>
              <a:ext uri="{FF2B5EF4-FFF2-40B4-BE49-F238E27FC236}">
                <a16:creationId xmlns:a16="http://schemas.microsoft.com/office/drawing/2014/main" id="{846EB2D4-B774-D622-0ED9-AAB35527D765}"/>
              </a:ext>
            </a:extLst>
          </p:cNvPr>
          <p:cNvSpPr txBox="1"/>
          <p:nvPr/>
        </p:nvSpPr>
        <p:spPr>
          <a:xfrm>
            <a:off x="10258816" y="3299835"/>
            <a:ext cx="1778696" cy="646331"/>
          </a:xfrm>
          <a:prstGeom prst="rect">
            <a:avLst/>
          </a:prstGeom>
          <a:noFill/>
        </p:spPr>
        <p:txBody>
          <a:bodyPr wrap="square">
            <a:spAutoFit/>
          </a:bodyPr>
          <a:lstStyle/>
          <a:p>
            <a:pPr algn="ctr"/>
            <a:r>
              <a:rPr lang="de-AT" b="1" i="0" u="none" strike="noStrike" dirty="0">
                <a:solidFill>
                  <a:srgbClr val="000000"/>
                </a:solidFill>
                <a:effectLst/>
              </a:rPr>
              <a:t>Kreditgespräch durchführen</a:t>
            </a:r>
            <a:endParaRPr lang="de-DE" dirty="0"/>
          </a:p>
        </p:txBody>
      </p:sp>
      <p:pic>
        <p:nvPicPr>
          <p:cNvPr id="28" name="Grafik 27" descr="Marke 1 mit einfarbiger Füllung">
            <a:extLst>
              <a:ext uri="{FF2B5EF4-FFF2-40B4-BE49-F238E27FC236}">
                <a16:creationId xmlns:a16="http://schemas.microsoft.com/office/drawing/2014/main" id="{8B33D31C-18C3-FDB4-3BD6-C09F93395D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541330" y="4908248"/>
            <a:ext cx="699052" cy="699052"/>
          </a:xfrm>
          <a:prstGeom prst="rect">
            <a:avLst/>
          </a:prstGeom>
        </p:spPr>
      </p:pic>
      <p:pic>
        <p:nvPicPr>
          <p:cNvPr id="29" name="Grafik 28" descr="Abzeichen mit einfarbiger Füllung">
            <a:extLst>
              <a:ext uri="{FF2B5EF4-FFF2-40B4-BE49-F238E27FC236}">
                <a16:creationId xmlns:a16="http://schemas.microsoft.com/office/drawing/2014/main" id="{1C52D36C-79FF-770D-2947-2F7018B9664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563970" y="3503786"/>
            <a:ext cx="699052" cy="699052"/>
          </a:xfrm>
          <a:prstGeom prst="rect">
            <a:avLst/>
          </a:prstGeom>
        </p:spPr>
      </p:pic>
      <p:pic>
        <p:nvPicPr>
          <p:cNvPr id="30" name="Grafik 29" descr="Marke 3 mit einfarbiger Füllung">
            <a:extLst>
              <a:ext uri="{FF2B5EF4-FFF2-40B4-BE49-F238E27FC236}">
                <a16:creationId xmlns:a16="http://schemas.microsoft.com/office/drawing/2014/main" id="{981E28EC-E028-2B40-9D2D-2C4296FEDCE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038145" y="3273474"/>
            <a:ext cx="699052" cy="699052"/>
          </a:xfrm>
          <a:prstGeom prst="rect">
            <a:avLst/>
          </a:prstGeom>
        </p:spPr>
      </p:pic>
      <p:pic>
        <p:nvPicPr>
          <p:cNvPr id="32" name="Grafik 31" descr="Marke 4 mit einfarbiger Füllung">
            <a:extLst>
              <a:ext uri="{FF2B5EF4-FFF2-40B4-BE49-F238E27FC236}">
                <a16:creationId xmlns:a16="http://schemas.microsoft.com/office/drawing/2014/main" id="{C4712DA6-1215-B2CB-1984-4624B8847E4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054633" y="3465581"/>
            <a:ext cx="698400" cy="698400"/>
          </a:xfrm>
          <a:prstGeom prst="rect">
            <a:avLst/>
          </a:prstGeom>
        </p:spPr>
      </p:pic>
      <p:pic>
        <p:nvPicPr>
          <p:cNvPr id="2" name="Grafik 1" descr="Kind mit kurzen Haaren">
            <a:extLst>
              <a:ext uri="{FF2B5EF4-FFF2-40B4-BE49-F238E27FC236}">
                <a16:creationId xmlns:a16="http://schemas.microsoft.com/office/drawing/2014/main" id="{8DAB5271-5A87-AABA-C8E5-EC070AC77DA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88051" y="3990442"/>
            <a:ext cx="676325" cy="786984"/>
          </a:xfrm>
          <a:prstGeom prst="rect">
            <a:avLst/>
          </a:prstGeom>
        </p:spPr>
      </p:pic>
      <p:pic>
        <p:nvPicPr>
          <p:cNvPr id="3" name="Grafik 2" descr="Mann im Polohemd">
            <a:extLst>
              <a:ext uri="{FF2B5EF4-FFF2-40B4-BE49-F238E27FC236}">
                <a16:creationId xmlns:a16="http://schemas.microsoft.com/office/drawing/2014/main" id="{950B8A8C-13AF-B7A9-0FED-91C305025B2B}"/>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48745" y="4608012"/>
            <a:ext cx="1289040" cy="1251957"/>
          </a:xfrm>
          <a:prstGeom prst="rect">
            <a:avLst/>
          </a:prstGeom>
        </p:spPr>
      </p:pic>
      <p:pic>
        <p:nvPicPr>
          <p:cNvPr id="5" name="Grafik 4" descr="Ein lächelndes Gesicht">
            <a:extLst>
              <a:ext uri="{FF2B5EF4-FFF2-40B4-BE49-F238E27FC236}">
                <a16:creationId xmlns:a16="http://schemas.microsoft.com/office/drawing/2014/main" id="{DF1AEFA5-9680-5B85-FE37-AEC0A97D49F9}"/>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783485" y="4226829"/>
            <a:ext cx="438921" cy="452638"/>
          </a:xfrm>
          <a:prstGeom prst="rect">
            <a:avLst/>
          </a:prstGeom>
        </p:spPr>
      </p:pic>
      <p:pic>
        <p:nvPicPr>
          <p:cNvPr id="7" name="Grafik 6" descr="Eine Wolken-Gedankenblase">
            <a:extLst>
              <a:ext uri="{FF2B5EF4-FFF2-40B4-BE49-F238E27FC236}">
                <a16:creationId xmlns:a16="http://schemas.microsoft.com/office/drawing/2014/main" id="{798C95D0-203C-39C4-C55F-FD5C7216FC6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rot="21205945">
            <a:off x="1198757" y="1578344"/>
            <a:ext cx="3355753" cy="2978479"/>
          </a:xfrm>
          <a:prstGeom prst="rect">
            <a:avLst/>
          </a:prstGeom>
        </p:spPr>
      </p:pic>
      <p:sp>
        <p:nvSpPr>
          <p:cNvPr id="11" name="Textfeld 10">
            <a:extLst>
              <a:ext uri="{FF2B5EF4-FFF2-40B4-BE49-F238E27FC236}">
                <a16:creationId xmlns:a16="http://schemas.microsoft.com/office/drawing/2014/main" id="{6338C8EF-9EE9-6A5D-F197-B199A09E686C}"/>
              </a:ext>
            </a:extLst>
          </p:cNvPr>
          <p:cNvSpPr txBox="1"/>
          <p:nvPr/>
        </p:nvSpPr>
        <p:spPr>
          <a:xfrm>
            <a:off x="1804177" y="2182379"/>
            <a:ext cx="2201247" cy="1569660"/>
          </a:xfrm>
          <a:prstGeom prst="rect">
            <a:avLst/>
          </a:prstGeom>
          <a:noFill/>
        </p:spPr>
        <p:txBody>
          <a:bodyPr wrap="square" rtlCol="0">
            <a:spAutoFit/>
          </a:bodyPr>
          <a:lstStyle/>
          <a:p>
            <a:pPr algn="ctr"/>
            <a:r>
              <a:rPr lang="de-AT" sz="2400" b="1" dirty="0"/>
              <a:t>Was sollte ich vor meinem Kreditgespräch beachten?</a:t>
            </a:r>
          </a:p>
        </p:txBody>
      </p:sp>
    </p:spTree>
    <p:extLst>
      <p:ext uri="{BB962C8B-B14F-4D97-AF65-F5344CB8AC3E}">
        <p14:creationId xmlns:p14="http://schemas.microsoft.com/office/powerpoint/2010/main" val="60138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1"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A3C294-51B6-F9D9-A80C-A9F4F78F602A}"/>
              </a:ext>
            </a:extLst>
          </p:cNvPr>
          <p:cNvSpPr>
            <a:spLocks noGrp="1"/>
          </p:cNvSpPr>
          <p:nvPr>
            <p:ph type="title"/>
          </p:nvPr>
        </p:nvSpPr>
        <p:spPr/>
        <p:txBody>
          <a:bodyPr/>
          <a:lstStyle/>
          <a:p>
            <a:r>
              <a:rPr lang="de-DE" dirty="0"/>
              <a:t>Ablauf eines Kreditgesprächs</a:t>
            </a:r>
          </a:p>
        </p:txBody>
      </p:sp>
      <p:sp>
        <p:nvSpPr>
          <p:cNvPr id="4" name="Foliennummernplatzhalter 3">
            <a:extLst>
              <a:ext uri="{FF2B5EF4-FFF2-40B4-BE49-F238E27FC236}">
                <a16:creationId xmlns:a16="http://schemas.microsoft.com/office/drawing/2014/main" id="{3270A81A-44D7-32C4-2B78-FAD9D8899FCB}"/>
              </a:ext>
            </a:extLst>
          </p:cNvPr>
          <p:cNvSpPr>
            <a:spLocks noGrp="1"/>
          </p:cNvSpPr>
          <p:nvPr>
            <p:ph type="sldNum" sz="quarter" idx="12"/>
          </p:nvPr>
        </p:nvSpPr>
        <p:spPr/>
        <p:txBody>
          <a:bodyPr/>
          <a:lstStyle/>
          <a:p>
            <a:fld id="{4C23FFEC-42AF-4C5F-8FEB-D69D9B6A7C04}" type="slidenum">
              <a:rPr lang="de-AT" smtClean="0"/>
              <a:t>18</a:t>
            </a:fld>
            <a:endParaRPr lang="de-AT"/>
          </a:p>
        </p:txBody>
      </p:sp>
      <p:pic>
        <p:nvPicPr>
          <p:cNvPr id="7" name="Grafik 6" descr="Marke 3 mit einfarbiger Füllung">
            <a:extLst>
              <a:ext uri="{FF2B5EF4-FFF2-40B4-BE49-F238E27FC236}">
                <a16:creationId xmlns:a16="http://schemas.microsoft.com/office/drawing/2014/main" id="{8C598024-134C-AC09-1FA0-B2204D73CF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859876" y="4430804"/>
            <a:ext cx="699052" cy="699052"/>
          </a:xfrm>
          <a:prstGeom prst="rect">
            <a:avLst/>
          </a:prstGeom>
        </p:spPr>
      </p:pic>
      <p:sp>
        <p:nvSpPr>
          <p:cNvPr id="8" name="Ellipse 11">
            <a:extLst>
              <a:ext uri="{FF2B5EF4-FFF2-40B4-BE49-F238E27FC236}">
                <a16:creationId xmlns:a16="http://schemas.microsoft.com/office/drawing/2014/main" id="{09897D56-AEF5-7109-BDEB-213E0351792B}"/>
              </a:ext>
            </a:extLst>
          </p:cNvPr>
          <p:cNvSpPr/>
          <p:nvPr/>
        </p:nvSpPr>
        <p:spPr>
          <a:xfrm>
            <a:off x="1006013" y="2105261"/>
            <a:ext cx="1794083" cy="1459149"/>
          </a:xfrm>
          <a:prstGeom prst="ellipse">
            <a:avLst/>
          </a:prstGeom>
          <a:solidFill>
            <a:srgbClr val="FFA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Vorstellung</a:t>
            </a:r>
            <a:endParaRPr lang="en-AU" sz="1600" b="1" dirty="0"/>
          </a:p>
        </p:txBody>
      </p:sp>
      <p:pic>
        <p:nvPicPr>
          <p:cNvPr id="9" name="Picture 2" descr="Pfeil Symbol Geschenk Lustig Ich bin das Clipart' Thermobecher | Spreadshirt">
            <a:extLst>
              <a:ext uri="{FF2B5EF4-FFF2-40B4-BE49-F238E27FC236}">
                <a16:creationId xmlns:a16="http://schemas.microsoft.com/office/drawing/2014/main" id="{16AD70B7-68FB-E62D-7BFF-8AFEF4C29CAA}"/>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7560044">
            <a:off x="2965793" y="2271828"/>
            <a:ext cx="893480" cy="893480"/>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a:extLst>
              <a:ext uri="{FF2B5EF4-FFF2-40B4-BE49-F238E27FC236}">
                <a16:creationId xmlns:a16="http://schemas.microsoft.com/office/drawing/2014/main" id="{E80C2352-93B3-2E17-6D3C-3B680EA51EB5}"/>
              </a:ext>
            </a:extLst>
          </p:cNvPr>
          <p:cNvSpPr txBox="1"/>
          <p:nvPr/>
        </p:nvSpPr>
        <p:spPr>
          <a:xfrm>
            <a:off x="649191" y="3585785"/>
            <a:ext cx="2515176" cy="954107"/>
          </a:xfrm>
          <a:prstGeom prst="rect">
            <a:avLst/>
          </a:prstGeom>
          <a:noFill/>
        </p:spPr>
        <p:txBody>
          <a:bodyPr wrap="none" rtlCol="0">
            <a:spAutoFit/>
          </a:bodyPr>
          <a:lstStyle/>
          <a:p>
            <a:pPr algn="ctr"/>
            <a:r>
              <a:rPr lang="de-AT" sz="1400" dirty="0"/>
              <a:t>Begrüßung und Vorstellung.</a:t>
            </a:r>
          </a:p>
          <a:p>
            <a:pPr algn="ctr"/>
            <a:r>
              <a:rPr lang="de-AT" sz="1400" dirty="0"/>
              <a:t>Wofür wird der Kredit benötigt?</a:t>
            </a:r>
          </a:p>
          <a:p>
            <a:pPr algn="ctr"/>
            <a:r>
              <a:rPr lang="de-AT" sz="1400" dirty="0"/>
              <a:t>Wie hoch soll der Kredit sein?</a:t>
            </a:r>
          </a:p>
          <a:p>
            <a:endParaRPr lang="de-DE" sz="1400" dirty="0"/>
          </a:p>
        </p:txBody>
      </p:sp>
      <p:sp>
        <p:nvSpPr>
          <p:cNvPr id="11" name="Ellipse 11">
            <a:extLst>
              <a:ext uri="{FF2B5EF4-FFF2-40B4-BE49-F238E27FC236}">
                <a16:creationId xmlns:a16="http://schemas.microsoft.com/office/drawing/2014/main" id="{F6067B71-1FBE-F9EC-044A-AB4B6F445AF2}"/>
              </a:ext>
            </a:extLst>
          </p:cNvPr>
          <p:cNvSpPr/>
          <p:nvPr/>
        </p:nvSpPr>
        <p:spPr>
          <a:xfrm>
            <a:off x="3916093" y="3206003"/>
            <a:ext cx="1984956" cy="1459149"/>
          </a:xfrm>
          <a:prstGeom prst="ellipse">
            <a:avLst/>
          </a:prstGeom>
          <a:solidFill>
            <a:srgbClr val="FFB9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Finanzcheck &amp; Planung</a:t>
            </a:r>
            <a:endParaRPr lang="en-AU" b="1" dirty="0"/>
          </a:p>
        </p:txBody>
      </p:sp>
      <p:sp>
        <p:nvSpPr>
          <p:cNvPr id="12" name="Textfeld 11">
            <a:extLst>
              <a:ext uri="{FF2B5EF4-FFF2-40B4-BE49-F238E27FC236}">
                <a16:creationId xmlns:a16="http://schemas.microsoft.com/office/drawing/2014/main" id="{A312DC8F-84F2-A502-4DD7-4951992F158C}"/>
              </a:ext>
            </a:extLst>
          </p:cNvPr>
          <p:cNvSpPr txBox="1"/>
          <p:nvPr/>
        </p:nvSpPr>
        <p:spPr>
          <a:xfrm>
            <a:off x="3123697" y="4708571"/>
            <a:ext cx="3219152" cy="954107"/>
          </a:xfrm>
          <a:prstGeom prst="rect">
            <a:avLst/>
          </a:prstGeom>
          <a:noFill/>
        </p:spPr>
        <p:txBody>
          <a:bodyPr wrap="square" rtlCol="0">
            <a:spAutoFit/>
          </a:bodyPr>
          <a:lstStyle/>
          <a:p>
            <a:pPr algn="ctr"/>
            <a:r>
              <a:rPr lang="de-AT" sz="1400" dirty="0"/>
              <a:t>Überprüfung der finanziellen Situation anhand von Einkommen, bestehende Ausgaben und eventuell vorhandene Schulden.</a:t>
            </a:r>
          </a:p>
        </p:txBody>
      </p:sp>
      <p:pic>
        <p:nvPicPr>
          <p:cNvPr id="13" name="Picture 2" descr="Pfeil Symbol Geschenk Lustig Ich bin das Clipart' Thermobecher | Spreadshirt">
            <a:extLst>
              <a:ext uri="{FF2B5EF4-FFF2-40B4-BE49-F238E27FC236}">
                <a16:creationId xmlns:a16="http://schemas.microsoft.com/office/drawing/2014/main" id="{E6D88D02-13F4-28CA-6AA0-0B114EF7F80D}"/>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6283070" flipH="1">
            <a:off x="6078693" y="5308529"/>
            <a:ext cx="827919" cy="893480"/>
          </a:xfrm>
          <a:prstGeom prst="rect">
            <a:avLst/>
          </a:prstGeom>
          <a:noFill/>
          <a:extLst>
            <a:ext uri="{909E8E84-426E-40DD-AFC4-6F175D3DCCD1}">
              <a14:hiddenFill xmlns:a14="http://schemas.microsoft.com/office/drawing/2010/main">
                <a:solidFill>
                  <a:srgbClr val="FFFFFF"/>
                </a:solidFill>
              </a14:hiddenFill>
            </a:ext>
          </a:extLst>
        </p:spPr>
      </p:pic>
      <p:sp>
        <p:nvSpPr>
          <p:cNvPr id="14" name="Ellipse 11">
            <a:extLst>
              <a:ext uri="{FF2B5EF4-FFF2-40B4-BE49-F238E27FC236}">
                <a16:creationId xmlns:a16="http://schemas.microsoft.com/office/drawing/2014/main" id="{63834EC2-3CB7-63A5-17CC-D3532608E72F}"/>
              </a:ext>
            </a:extLst>
          </p:cNvPr>
          <p:cNvSpPr/>
          <p:nvPr/>
        </p:nvSpPr>
        <p:spPr>
          <a:xfrm>
            <a:off x="6940852" y="4692608"/>
            <a:ext cx="2050075" cy="1459149"/>
          </a:xfrm>
          <a:prstGeom prst="ellipse">
            <a:avLst/>
          </a:prstGeom>
          <a:solidFill>
            <a:srgbClr val="FFC8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Angebot &amp; Verhandlung</a:t>
            </a:r>
            <a:endParaRPr lang="en-AU" b="1" dirty="0"/>
          </a:p>
        </p:txBody>
      </p:sp>
      <p:sp>
        <p:nvSpPr>
          <p:cNvPr id="16" name="Textfeld 15">
            <a:extLst>
              <a:ext uri="{FF2B5EF4-FFF2-40B4-BE49-F238E27FC236}">
                <a16:creationId xmlns:a16="http://schemas.microsoft.com/office/drawing/2014/main" id="{B3A53121-3D4B-EC16-4078-FCC0602A4D18}"/>
              </a:ext>
            </a:extLst>
          </p:cNvPr>
          <p:cNvSpPr txBox="1"/>
          <p:nvPr/>
        </p:nvSpPr>
        <p:spPr>
          <a:xfrm>
            <a:off x="8813104" y="5628537"/>
            <a:ext cx="3378896" cy="523220"/>
          </a:xfrm>
          <a:prstGeom prst="rect">
            <a:avLst/>
          </a:prstGeom>
          <a:noFill/>
        </p:spPr>
        <p:txBody>
          <a:bodyPr wrap="square">
            <a:spAutoFit/>
          </a:bodyPr>
          <a:lstStyle/>
          <a:p>
            <a:r>
              <a:rPr lang="de-AT" sz="1400" b="0" i="0" u="none" strike="noStrike" dirty="0">
                <a:solidFill>
                  <a:srgbClr val="000000"/>
                </a:solidFill>
                <a:effectLst/>
                <a:latin typeface="-webkit-standard"/>
              </a:rPr>
              <a:t>Besprechung der Kreditangebote inkl. Zinsen, Laufzeit und Rückzahlung.</a:t>
            </a:r>
            <a:endParaRPr lang="de-DE" sz="1400" dirty="0"/>
          </a:p>
        </p:txBody>
      </p:sp>
      <p:pic>
        <p:nvPicPr>
          <p:cNvPr id="17" name="Picture 2" descr="Pfeil Symbol Geschenk Lustig Ich bin das Clipart' Thermobecher | Spreadshirt">
            <a:extLst>
              <a:ext uri="{FF2B5EF4-FFF2-40B4-BE49-F238E27FC236}">
                <a16:creationId xmlns:a16="http://schemas.microsoft.com/office/drawing/2014/main" id="{D74295F0-E254-FD2D-6DD9-49E8AF36BD56}"/>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2480035" flipH="1">
            <a:off x="9124122" y="4592908"/>
            <a:ext cx="827919" cy="893480"/>
          </a:xfrm>
          <a:prstGeom prst="rect">
            <a:avLst/>
          </a:prstGeom>
          <a:noFill/>
          <a:extLst>
            <a:ext uri="{909E8E84-426E-40DD-AFC4-6F175D3DCCD1}">
              <a14:hiddenFill xmlns:a14="http://schemas.microsoft.com/office/drawing/2010/main">
                <a:solidFill>
                  <a:srgbClr val="FFFFFF"/>
                </a:solidFill>
              </a14:hiddenFill>
            </a:ext>
          </a:extLst>
        </p:spPr>
      </p:pic>
      <p:sp>
        <p:nvSpPr>
          <p:cNvPr id="18" name="Ellipse 11">
            <a:extLst>
              <a:ext uri="{FF2B5EF4-FFF2-40B4-BE49-F238E27FC236}">
                <a16:creationId xmlns:a16="http://schemas.microsoft.com/office/drawing/2014/main" id="{DB54880C-E978-86C2-932A-8DAD79D03251}"/>
              </a:ext>
            </a:extLst>
          </p:cNvPr>
          <p:cNvSpPr/>
          <p:nvPr/>
        </p:nvSpPr>
        <p:spPr>
          <a:xfrm>
            <a:off x="8734797" y="3011520"/>
            <a:ext cx="1862156" cy="1459149"/>
          </a:xfrm>
          <a:prstGeom prst="ellipse">
            <a:avLst/>
          </a:prstGeom>
          <a:solidFill>
            <a:srgbClr val="FFD5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t>Bedenkzeit</a:t>
            </a:r>
            <a:endParaRPr lang="en-AU" b="1" dirty="0"/>
          </a:p>
        </p:txBody>
      </p:sp>
      <p:pic>
        <p:nvPicPr>
          <p:cNvPr id="19" name="Picture 2" descr="Pfeil Symbol Geschenk Lustig Ich bin das Clipart' Thermobecher | Spreadshirt">
            <a:extLst>
              <a:ext uri="{FF2B5EF4-FFF2-40B4-BE49-F238E27FC236}">
                <a16:creationId xmlns:a16="http://schemas.microsoft.com/office/drawing/2014/main" id="{8DE7B23B-59E7-D85A-8624-80E25212371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6200000" flipH="1">
            <a:off x="8091306" y="2132612"/>
            <a:ext cx="827919" cy="89348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 descr="Pfeil Symbol Geschenk Lustig Ich bin das Clipart' Thermobecher | Spreadshirt">
            <a:extLst>
              <a:ext uri="{FF2B5EF4-FFF2-40B4-BE49-F238E27FC236}">
                <a16:creationId xmlns:a16="http://schemas.microsoft.com/office/drawing/2014/main" id="{4B84D346-E351-1113-096B-495F2B76FCC1}"/>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rot="14124098" flipH="1" flipV="1">
            <a:off x="8750437" y="2002309"/>
            <a:ext cx="827919" cy="996343"/>
          </a:xfrm>
          <a:prstGeom prst="rect">
            <a:avLst/>
          </a:prstGeom>
          <a:noFill/>
          <a:extLst>
            <a:ext uri="{909E8E84-426E-40DD-AFC4-6F175D3DCCD1}">
              <a14:hiddenFill xmlns:a14="http://schemas.microsoft.com/office/drawing/2010/main">
                <a:solidFill>
                  <a:srgbClr val="FFFFFF"/>
                </a:solidFill>
              </a14:hiddenFill>
            </a:ext>
          </a:extLst>
        </p:spPr>
      </p:pic>
      <p:sp>
        <p:nvSpPr>
          <p:cNvPr id="22" name="Textfeld 21">
            <a:extLst>
              <a:ext uri="{FF2B5EF4-FFF2-40B4-BE49-F238E27FC236}">
                <a16:creationId xmlns:a16="http://schemas.microsoft.com/office/drawing/2014/main" id="{4F450A0B-B20E-F1B2-3827-F0D56724F51F}"/>
              </a:ext>
            </a:extLst>
          </p:cNvPr>
          <p:cNvSpPr txBox="1"/>
          <p:nvPr/>
        </p:nvSpPr>
        <p:spPr>
          <a:xfrm>
            <a:off x="5984826" y="2225645"/>
            <a:ext cx="1939505" cy="646331"/>
          </a:xfrm>
          <a:prstGeom prst="rect">
            <a:avLst/>
          </a:prstGeom>
          <a:noFill/>
        </p:spPr>
        <p:txBody>
          <a:bodyPr wrap="none" rtlCol="0">
            <a:spAutoFit/>
          </a:bodyPr>
          <a:lstStyle/>
          <a:p>
            <a:r>
              <a:rPr lang="de-AT" b="1" dirty="0"/>
              <a:t>Vertragsabschluss </a:t>
            </a:r>
            <a:endParaRPr lang="de-AT" dirty="0"/>
          </a:p>
          <a:p>
            <a:endParaRPr lang="de-DE" dirty="0"/>
          </a:p>
        </p:txBody>
      </p:sp>
      <p:sp>
        <p:nvSpPr>
          <p:cNvPr id="23" name="Textfeld 22">
            <a:extLst>
              <a:ext uri="{FF2B5EF4-FFF2-40B4-BE49-F238E27FC236}">
                <a16:creationId xmlns:a16="http://schemas.microsoft.com/office/drawing/2014/main" id="{BAFC4801-5801-51D4-3353-2D5DC0FFFCF3}"/>
              </a:ext>
            </a:extLst>
          </p:cNvPr>
          <p:cNvSpPr txBox="1"/>
          <p:nvPr/>
        </p:nvSpPr>
        <p:spPr>
          <a:xfrm>
            <a:off x="8460961" y="1595112"/>
            <a:ext cx="2409827" cy="646331"/>
          </a:xfrm>
          <a:prstGeom prst="rect">
            <a:avLst/>
          </a:prstGeom>
          <a:noFill/>
        </p:spPr>
        <p:txBody>
          <a:bodyPr wrap="none" rtlCol="0">
            <a:spAutoFit/>
          </a:bodyPr>
          <a:lstStyle/>
          <a:p>
            <a:r>
              <a:rPr lang="de-AT" b="1" dirty="0"/>
              <a:t>Kein Vertragsabschluss </a:t>
            </a:r>
            <a:endParaRPr lang="de-AT" dirty="0"/>
          </a:p>
          <a:p>
            <a:endParaRPr lang="de-DE" dirty="0"/>
          </a:p>
        </p:txBody>
      </p:sp>
      <p:pic>
        <p:nvPicPr>
          <p:cNvPr id="5" name="Grafik 4" descr="Marke 1 mit einfarbiger Füllung">
            <a:extLst>
              <a:ext uri="{FF2B5EF4-FFF2-40B4-BE49-F238E27FC236}">
                <a16:creationId xmlns:a16="http://schemas.microsoft.com/office/drawing/2014/main" id="{5E3D2E08-1509-9CC5-5DE2-E65689DD12A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7671" y="1997728"/>
            <a:ext cx="699052" cy="699052"/>
          </a:xfrm>
          <a:prstGeom prst="rect">
            <a:avLst/>
          </a:prstGeom>
        </p:spPr>
      </p:pic>
      <p:pic>
        <p:nvPicPr>
          <p:cNvPr id="6" name="Grafik 5" descr="Abzeichen mit einfarbiger Füllung">
            <a:extLst>
              <a:ext uri="{FF2B5EF4-FFF2-40B4-BE49-F238E27FC236}">
                <a16:creationId xmlns:a16="http://schemas.microsoft.com/office/drawing/2014/main" id="{6DC7E646-FF1E-D89D-C7E6-A1DA2A430B9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587527" y="3031994"/>
            <a:ext cx="699052" cy="699052"/>
          </a:xfrm>
          <a:prstGeom prst="rect">
            <a:avLst/>
          </a:prstGeom>
        </p:spPr>
      </p:pic>
      <p:pic>
        <p:nvPicPr>
          <p:cNvPr id="25" name="Grafik 24" descr="Marke 4 mit einfarbiger Füllung">
            <a:extLst>
              <a:ext uri="{FF2B5EF4-FFF2-40B4-BE49-F238E27FC236}">
                <a16:creationId xmlns:a16="http://schemas.microsoft.com/office/drawing/2014/main" id="{CE4B29A3-3D8F-BE26-8C65-077DA3BA4BE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84798" y="3034683"/>
            <a:ext cx="698400" cy="698400"/>
          </a:xfrm>
          <a:prstGeom prst="rect">
            <a:avLst/>
          </a:prstGeom>
        </p:spPr>
      </p:pic>
      <p:pic>
        <p:nvPicPr>
          <p:cNvPr id="15" name="Grafik 14" descr="Handschlag Silhouette">
            <a:extLst>
              <a:ext uri="{FF2B5EF4-FFF2-40B4-BE49-F238E27FC236}">
                <a16:creationId xmlns:a16="http://schemas.microsoft.com/office/drawing/2014/main" id="{F337B0AE-DAED-E8CE-244A-DE4D330B788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50646" y="4147908"/>
            <a:ext cx="1121325" cy="1121325"/>
          </a:xfrm>
          <a:prstGeom prst="rect">
            <a:avLst/>
          </a:prstGeom>
        </p:spPr>
      </p:pic>
      <p:pic>
        <p:nvPicPr>
          <p:cNvPr id="24" name="Grafik 23" descr="Prüfliste mit einfarbiger Füllung">
            <a:extLst>
              <a:ext uri="{FF2B5EF4-FFF2-40B4-BE49-F238E27FC236}">
                <a16:creationId xmlns:a16="http://schemas.microsoft.com/office/drawing/2014/main" id="{75B84942-AEDB-6C80-4E25-7BB8222C360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37118" y="2209705"/>
            <a:ext cx="914400" cy="914400"/>
          </a:xfrm>
          <a:prstGeom prst="rect">
            <a:avLst/>
          </a:prstGeom>
        </p:spPr>
      </p:pic>
      <p:pic>
        <p:nvPicPr>
          <p:cNvPr id="27" name="Grafik 26" descr="Sitzungssaal Silhouette">
            <a:extLst>
              <a:ext uri="{FF2B5EF4-FFF2-40B4-BE49-F238E27FC236}">
                <a16:creationId xmlns:a16="http://schemas.microsoft.com/office/drawing/2014/main" id="{8D252221-7CE9-BD32-DB39-55FAA2052A90}"/>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982200" y="4822378"/>
            <a:ext cx="1064400" cy="1064400"/>
          </a:xfrm>
          <a:prstGeom prst="rect">
            <a:avLst/>
          </a:prstGeom>
        </p:spPr>
      </p:pic>
      <p:pic>
        <p:nvPicPr>
          <p:cNvPr id="29" name="Grafik 28" descr="Chat Silhouette">
            <a:extLst>
              <a:ext uri="{FF2B5EF4-FFF2-40B4-BE49-F238E27FC236}">
                <a16:creationId xmlns:a16="http://schemas.microsoft.com/office/drawing/2014/main" id="{91E22419-83E7-F1A5-36D2-D5F3898729A4}"/>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0240942" y="4727435"/>
            <a:ext cx="523220" cy="523220"/>
          </a:xfrm>
          <a:prstGeom prst="rect">
            <a:avLst/>
          </a:prstGeom>
        </p:spPr>
      </p:pic>
      <p:pic>
        <p:nvPicPr>
          <p:cNvPr id="31" name="Grafik 30" descr="Gedankenblase Silhouette">
            <a:extLst>
              <a:ext uri="{FF2B5EF4-FFF2-40B4-BE49-F238E27FC236}">
                <a16:creationId xmlns:a16="http://schemas.microsoft.com/office/drawing/2014/main" id="{4F4FDC51-14A3-AB1A-5181-C3A6C47FC95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10628409" y="2666905"/>
            <a:ext cx="914400" cy="914400"/>
          </a:xfrm>
          <a:prstGeom prst="rect">
            <a:avLst/>
          </a:prstGeom>
        </p:spPr>
      </p:pic>
      <p:pic>
        <p:nvPicPr>
          <p:cNvPr id="33" name="Grafik 32" descr="Daumen hoch-Zeichen Silhouette">
            <a:extLst>
              <a:ext uri="{FF2B5EF4-FFF2-40B4-BE49-F238E27FC236}">
                <a16:creationId xmlns:a16="http://schemas.microsoft.com/office/drawing/2014/main" id="{E6FA0B77-0BFB-9AF2-12D8-39AB3F35C11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7437689" y="2317255"/>
            <a:ext cx="714739" cy="714739"/>
          </a:xfrm>
          <a:prstGeom prst="rect">
            <a:avLst/>
          </a:prstGeom>
        </p:spPr>
      </p:pic>
      <p:pic>
        <p:nvPicPr>
          <p:cNvPr id="35" name="Grafik 34" descr="Daumen runter Silhouette">
            <a:extLst>
              <a:ext uri="{FF2B5EF4-FFF2-40B4-BE49-F238E27FC236}">
                <a16:creationId xmlns:a16="http://schemas.microsoft.com/office/drawing/2014/main" id="{F09975A6-A4D4-1DC1-DB67-76635F9C3E35}"/>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0514400" y="1225560"/>
            <a:ext cx="677859" cy="677859"/>
          </a:xfrm>
          <a:prstGeom prst="rect">
            <a:avLst/>
          </a:prstGeom>
        </p:spPr>
      </p:pic>
    </p:spTree>
    <p:extLst>
      <p:ext uri="{BB962C8B-B14F-4D97-AF65-F5344CB8AC3E}">
        <p14:creationId xmlns:p14="http://schemas.microsoft.com/office/powerpoint/2010/main" val="1252068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500"/>
                                        <p:tgtEl>
                                          <p:spTgt spid="1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2"/>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7"/>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nodeType="clickEffect">
                                  <p:stCondLst>
                                    <p:cond delay="0"/>
                                  </p:stCondLst>
                                  <p:childTnLst>
                                    <p:set>
                                      <p:cBhvr>
                                        <p:cTn id="65" dur="1" fill="hold">
                                          <p:stCondLst>
                                            <p:cond delay="0"/>
                                          </p:stCondLst>
                                        </p:cTn>
                                        <p:tgtEl>
                                          <p:spTgt spid="17"/>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25"/>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nodeType="clickEffect">
                                  <p:stCondLst>
                                    <p:cond delay="0"/>
                                  </p:stCondLst>
                                  <p:childTnLst>
                                    <p:set>
                                      <p:cBhvr>
                                        <p:cTn id="75" dur="1" fill="hold">
                                          <p:stCondLst>
                                            <p:cond delay="0"/>
                                          </p:stCondLst>
                                        </p:cTn>
                                        <p:tgtEl>
                                          <p:spTgt spid="19"/>
                                        </p:tgtEl>
                                        <p:attrNameLst>
                                          <p:attrName>style.visibility</p:attrName>
                                        </p:attrNameLst>
                                      </p:cBhvr>
                                      <p:to>
                                        <p:strVal val="visible"/>
                                      </p:to>
                                    </p:set>
                                  </p:childTnLst>
                                </p:cTn>
                              </p:par>
                              <p:par>
                                <p:cTn id="76" presetID="1" presetClass="entr" presetSubtype="0" fill="hold" nodeType="withEffect">
                                  <p:stCondLst>
                                    <p:cond delay="0"/>
                                  </p:stCondLst>
                                  <p:childTnLst>
                                    <p:set>
                                      <p:cBhvr>
                                        <p:cTn id="77" dur="1" fill="hold">
                                          <p:stCondLst>
                                            <p:cond delay="0"/>
                                          </p:stCondLst>
                                        </p:cTn>
                                        <p:tgtEl>
                                          <p:spTgt spid="21"/>
                                        </p:tgtEl>
                                        <p:attrNameLst>
                                          <p:attrName>style.visibility</p:attrName>
                                        </p:attrNameLst>
                                      </p:cBhvr>
                                      <p:to>
                                        <p:strVal val="visible"/>
                                      </p:to>
                                    </p:set>
                                  </p:childTnLst>
                                </p:cTn>
                              </p:par>
                              <p:par>
                                <p:cTn id="78" presetID="1"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childTnLst>
                                </p:cTn>
                              </p:par>
                              <p:par>
                                <p:cTn id="80" presetID="1" presetClass="entr" presetSubtype="0"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animBg="1"/>
      <p:bldP spid="12" grpId="0"/>
      <p:bldP spid="14" grpId="0" animBg="1"/>
      <p:bldP spid="16" grpId="0"/>
      <p:bldP spid="18" grpId="0" animBg="1"/>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974ECD-28F6-F910-AA5E-D309B704A90B}"/>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C0631C02-9257-2F5C-F293-C6B1BABDBA7A}"/>
              </a:ext>
            </a:extLst>
          </p:cNvPr>
          <p:cNvSpPr>
            <a:spLocks noGrp="1"/>
          </p:cNvSpPr>
          <p:nvPr>
            <p:ph type="sldNum" sz="quarter" idx="12"/>
          </p:nvPr>
        </p:nvSpPr>
        <p:spPr/>
        <p:txBody>
          <a:bodyPr/>
          <a:lstStyle/>
          <a:p>
            <a:fld id="{4C23FFEC-42AF-4C5F-8FEB-D69D9B6A7C04}" type="slidenum">
              <a:rPr lang="de-AT" smtClean="0"/>
              <a:t>19</a:t>
            </a:fld>
            <a:endParaRPr lang="de-AT"/>
          </a:p>
        </p:txBody>
      </p:sp>
      <p:sp>
        <p:nvSpPr>
          <p:cNvPr id="6" name="Titel 5">
            <a:extLst>
              <a:ext uri="{FF2B5EF4-FFF2-40B4-BE49-F238E27FC236}">
                <a16:creationId xmlns:a16="http://schemas.microsoft.com/office/drawing/2014/main" id="{E16D7EC7-18F3-FF1F-138A-1825D41E025D}"/>
              </a:ext>
            </a:extLst>
          </p:cNvPr>
          <p:cNvSpPr>
            <a:spLocks noGrp="1"/>
          </p:cNvSpPr>
          <p:nvPr>
            <p:ph type="title"/>
          </p:nvPr>
        </p:nvSpPr>
        <p:spPr/>
        <p:txBody>
          <a:bodyPr/>
          <a:lstStyle/>
          <a:p>
            <a:r>
              <a:rPr lang="de-DE" dirty="0"/>
              <a:t>Kreditgespräch</a:t>
            </a:r>
          </a:p>
        </p:txBody>
      </p:sp>
      <p:sp>
        <p:nvSpPr>
          <p:cNvPr id="3" name="Inhaltsplatzhalter 2">
            <a:extLst>
              <a:ext uri="{FF2B5EF4-FFF2-40B4-BE49-F238E27FC236}">
                <a16:creationId xmlns:a16="http://schemas.microsoft.com/office/drawing/2014/main" id="{9617CAC8-B701-700B-B5C3-8ECF2AD07B4B}"/>
              </a:ext>
            </a:extLst>
          </p:cNvPr>
          <p:cNvSpPr>
            <a:spLocks noGrp="1"/>
          </p:cNvSpPr>
          <p:nvPr>
            <p:ph idx="1"/>
          </p:nvPr>
        </p:nvSpPr>
        <p:spPr>
          <a:xfrm>
            <a:off x="838200" y="2048953"/>
            <a:ext cx="10515600" cy="3040840"/>
          </a:xfrm>
        </p:spPr>
        <p:txBody>
          <a:bodyPr>
            <a:normAutofit/>
          </a:bodyPr>
          <a:lstStyle/>
          <a:p>
            <a:pPr marL="450850" indent="0">
              <a:buNone/>
            </a:pPr>
            <a:r>
              <a:rPr lang="de-DE" sz="2400" dirty="0"/>
              <a:t>	Teilt eure Gruppe in </a:t>
            </a:r>
            <a:r>
              <a:rPr lang="de-DE" sz="2400" b="1" dirty="0">
                <a:solidFill>
                  <a:schemeClr val="accent6"/>
                </a:solidFill>
              </a:rPr>
              <a:t>Bankmitarbeiter:innen, Kreditnehmer:innen und     	eine:n Beobachter:in</a:t>
            </a:r>
            <a:r>
              <a:rPr lang="de-DE" sz="2400" dirty="0"/>
              <a:t>.  </a:t>
            </a:r>
            <a:endParaRPr lang="en-AU" sz="2400" dirty="0"/>
          </a:p>
          <a:p>
            <a:pPr marL="450850" indent="0">
              <a:buNone/>
            </a:pPr>
            <a:endParaRPr lang="en-AU" sz="2000" dirty="0"/>
          </a:p>
          <a:p>
            <a:pPr marL="0" indent="0">
              <a:buClr>
                <a:srgbClr val="A9D18E"/>
              </a:buClr>
              <a:buNone/>
            </a:pPr>
            <a:r>
              <a:rPr lang="de-DE" sz="2400" dirty="0"/>
              <a:t>	Führt ein Kreditgespräch. Verwendet den Leitfaden als</a:t>
            </a:r>
            <a:br>
              <a:rPr lang="de-DE" sz="2400" dirty="0"/>
            </a:br>
            <a:r>
              <a:rPr lang="de-DE" sz="2400" dirty="0"/>
              <a:t>	Unterstützung.</a:t>
            </a:r>
          </a:p>
          <a:p>
            <a:pPr marL="0" indent="0">
              <a:buClr>
                <a:srgbClr val="A9D18E"/>
              </a:buClr>
              <a:buNone/>
            </a:pPr>
            <a:endParaRPr lang="de-DE" sz="2400" dirty="0"/>
          </a:p>
          <a:p>
            <a:pPr marL="0" indent="0">
              <a:buClr>
                <a:srgbClr val="A9D18E"/>
              </a:buClr>
              <a:buNone/>
            </a:pPr>
            <a:r>
              <a:rPr lang="de-DE" sz="2400" dirty="0"/>
              <a:t>	Notiert eure </a:t>
            </a:r>
            <a:r>
              <a:rPr lang="de-DE" sz="2400" b="1" dirty="0">
                <a:solidFill>
                  <a:schemeClr val="accent6"/>
                </a:solidFill>
              </a:rPr>
              <a:t>Ergebnisse</a:t>
            </a:r>
            <a:r>
              <a:rPr lang="de-DE" sz="2400" dirty="0"/>
              <a:t> auf dem Arbeitsblatt.</a:t>
            </a:r>
          </a:p>
        </p:txBody>
      </p:sp>
      <p:pic>
        <p:nvPicPr>
          <p:cNvPr id="5" name="Grafik 4" descr="Marke 1 mit einfarbiger Füllung">
            <a:extLst>
              <a:ext uri="{FF2B5EF4-FFF2-40B4-BE49-F238E27FC236}">
                <a16:creationId xmlns:a16="http://schemas.microsoft.com/office/drawing/2014/main" id="{CFD84AF9-F3D3-3477-8C06-35092EE901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5778" y="1930705"/>
            <a:ext cx="699052" cy="699052"/>
          </a:xfrm>
          <a:prstGeom prst="rect">
            <a:avLst/>
          </a:prstGeom>
        </p:spPr>
      </p:pic>
      <p:pic>
        <p:nvPicPr>
          <p:cNvPr id="8" name="Grafik 7" descr="Abzeichen mit einfarbiger Füllung">
            <a:extLst>
              <a:ext uri="{FF2B5EF4-FFF2-40B4-BE49-F238E27FC236}">
                <a16:creationId xmlns:a16="http://schemas.microsoft.com/office/drawing/2014/main" id="{A0ED8C83-173B-4B82-63D1-E0B402A1231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75778" y="3155246"/>
            <a:ext cx="699052" cy="699052"/>
          </a:xfrm>
          <a:prstGeom prst="rect">
            <a:avLst/>
          </a:prstGeom>
        </p:spPr>
      </p:pic>
      <p:pic>
        <p:nvPicPr>
          <p:cNvPr id="9" name="Grafik 8" descr="Marke 3 mit einfarbiger Füllung">
            <a:extLst>
              <a:ext uri="{FF2B5EF4-FFF2-40B4-BE49-F238E27FC236}">
                <a16:creationId xmlns:a16="http://schemas.microsoft.com/office/drawing/2014/main" id="{E61AE94C-6F74-4941-D7AC-13EC1DD294A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75778" y="4265249"/>
            <a:ext cx="699052" cy="699052"/>
          </a:xfrm>
          <a:prstGeom prst="rect">
            <a:avLst/>
          </a:prstGeom>
        </p:spPr>
      </p:pic>
      <p:pic>
        <p:nvPicPr>
          <p:cNvPr id="14" name="Grafik 13" descr="Chat Silhouette">
            <a:extLst>
              <a:ext uri="{FF2B5EF4-FFF2-40B4-BE49-F238E27FC236}">
                <a16:creationId xmlns:a16="http://schemas.microsoft.com/office/drawing/2014/main" id="{D31732F7-9D48-D785-B7CB-81440A52F65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302536" y="3716857"/>
            <a:ext cx="3296546" cy="3296546"/>
          </a:xfrm>
          <a:prstGeom prst="rect">
            <a:avLst/>
          </a:prstGeom>
        </p:spPr>
      </p:pic>
    </p:spTree>
    <p:extLst>
      <p:ext uri="{BB962C8B-B14F-4D97-AF65-F5344CB8AC3E}">
        <p14:creationId xmlns:p14="http://schemas.microsoft.com/office/powerpoint/2010/main" val="756170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01B525-314B-4995-BB6F-1388AB2EEBDC}"/>
              </a:ext>
            </a:extLst>
          </p:cNvPr>
          <p:cNvSpPr>
            <a:spLocks noGrp="1"/>
          </p:cNvSpPr>
          <p:nvPr>
            <p:ph type="title"/>
          </p:nvPr>
        </p:nvSpPr>
        <p:spPr/>
        <p:txBody>
          <a:bodyPr/>
          <a:lstStyle/>
          <a:p>
            <a:r>
              <a:rPr lang="de-AT"/>
              <a:t>Familie Klee</a:t>
            </a:r>
          </a:p>
        </p:txBody>
      </p:sp>
      <p:sp>
        <p:nvSpPr>
          <p:cNvPr id="4" name="Foliennummernplatzhalter 3">
            <a:extLst>
              <a:ext uri="{FF2B5EF4-FFF2-40B4-BE49-F238E27FC236}">
                <a16:creationId xmlns:a16="http://schemas.microsoft.com/office/drawing/2014/main" id="{88D8A516-9BE5-B764-D252-419CCD7DEDED}"/>
              </a:ext>
            </a:extLst>
          </p:cNvPr>
          <p:cNvSpPr>
            <a:spLocks noGrp="1"/>
          </p:cNvSpPr>
          <p:nvPr>
            <p:ph type="sldNum" sz="quarter" idx="12"/>
          </p:nvPr>
        </p:nvSpPr>
        <p:spPr/>
        <p:txBody>
          <a:bodyPr/>
          <a:lstStyle/>
          <a:p>
            <a:r>
              <a:rPr lang="de-AT"/>
              <a:t>Folie </a:t>
            </a:r>
            <a:fld id="{4C23FFEC-42AF-4C5F-8FEB-D69D9B6A7C04}" type="slidenum">
              <a:rPr lang="de-AT" smtClean="0"/>
              <a:pPr/>
              <a:t>2</a:t>
            </a:fld>
            <a:endParaRPr lang="de-AT"/>
          </a:p>
        </p:txBody>
      </p:sp>
      <p:pic>
        <p:nvPicPr>
          <p:cNvPr id="7" name="Grafik 6" descr="Mann in einem Pullover">
            <a:extLst>
              <a:ext uri="{FF2B5EF4-FFF2-40B4-BE49-F238E27FC236}">
                <a16:creationId xmlns:a16="http://schemas.microsoft.com/office/drawing/2014/main" id="{9C71F3BC-836F-5525-6ACA-3351F5BFF6E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02390" y="4228130"/>
            <a:ext cx="2045970" cy="1908810"/>
          </a:xfrm>
          <a:prstGeom prst="rect">
            <a:avLst/>
          </a:prstGeom>
        </p:spPr>
      </p:pic>
      <p:pic>
        <p:nvPicPr>
          <p:cNvPr id="8" name="Grafik 7" descr="Frau mit langen gewellten Haaren">
            <a:extLst>
              <a:ext uri="{FF2B5EF4-FFF2-40B4-BE49-F238E27FC236}">
                <a16:creationId xmlns:a16="http://schemas.microsoft.com/office/drawing/2014/main" id="{596CC4D6-6FE1-D8BD-4DEB-38EB2647A1C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64010" y="2960670"/>
            <a:ext cx="1631315" cy="1871980"/>
          </a:xfrm>
          <a:prstGeom prst="rect">
            <a:avLst/>
          </a:prstGeom>
        </p:spPr>
      </p:pic>
      <p:pic>
        <p:nvPicPr>
          <p:cNvPr id="13" name="Grafik 12" descr="Mann in Jacke">
            <a:extLst>
              <a:ext uri="{FF2B5EF4-FFF2-40B4-BE49-F238E27FC236}">
                <a16:creationId xmlns:a16="http://schemas.microsoft.com/office/drawing/2014/main" id="{CE2F681C-50C5-F3BA-D7FD-E4973AFACC0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80044" y="4188025"/>
            <a:ext cx="1967865" cy="1910080"/>
          </a:xfrm>
          <a:prstGeom prst="rect">
            <a:avLst/>
          </a:prstGeom>
        </p:spPr>
      </p:pic>
      <p:pic>
        <p:nvPicPr>
          <p:cNvPr id="16" name="Grafik 15" descr="Kind mit kurzen Haaren">
            <a:extLst>
              <a:ext uri="{FF2B5EF4-FFF2-40B4-BE49-F238E27FC236}">
                <a16:creationId xmlns:a16="http://schemas.microsoft.com/office/drawing/2014/main" id="{111C12C6-F6BB-8FF4-C6CB-7F241406D90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a:off x="6514165" y="2691804"/>
            <a:ext cx="1214755" cy="1413510"/>
          </a:xfrm>
          <a:prstGeom prst="rect">
            <a:avLst/>
          </a:prstGeom>
        </p:spPr>
      </p:pic>
      <p:pic>
        <p:nvPicPr>
          <p:cNvPr id="17" name="Grafik 16" descr="Mann im Polohemd">
            <a:extLst>
              <a:ext uri="{FF2B5EF4-FFF2-40B4-BE49-F238E27FC236}">
                <a16:creationId xmlns:a16="http://schemas.microsoft.com/office/drawing/2014/main" id="{2DAB5C33-5612-51A5-A653-6CE9AC7F669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flipH="1">
            <a:off x="5994009" y="3807415"/>
            <a:ext cx="2406015" cy="2336800"/>
          </a:xfrm>
          <a:prstGeom prst="rect">
            <a:avLst/>
          </a:prstGeom>
        </p:spPr>
      </p:pic>
      <p:pic>
        <p:nvPicPr>
          <p:cNvPr id="10" name="Grafik 9" descr="Kurzhaarige Frau">
            <a:extLst>
              <a:ext uri="{FF2B5EF4-FFF2-40B4-BE49-F238E27FC236}">
                <a16:creationId xmlns:a16="http://schemas.microsoft.com/office/drawing/2014/main" id="{BB602837-3AB5-5527-05A3-5674E1A2577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flipH="1">
            <a:off x="8920180" y="2830497"/>
            <a:ext cx="1631314" cy="1432070"/>
          </a:xfrm>
          <a:prstGeom prst="rect">
            <a:avLst/>
          </a:prstGeom>
        </p:spPr>
      </p:pic>
      <p:pic>
        <p:nvPicPr>
          <p:cNvPr id="11" name="Grafik 10" descr="Mann im Blazer">
            <a:extLst>
              <a:ext uri="{FF2B5EF4-FFF2-40B4-BE49-F238E27FC236}">
                <a16:creationId xmlns:a16="http://schemas.microsoft.com/office/drawing/2014/main" id="{E17980AF-A115-7FE9-81B0-CF72BA107DB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flipH="1">
            <a:off x="8520047" y="3882713"/>
            <a:ext cx="2302681" cy="2222550"/>
          </a:xfrm>
          <a:prstGeom prst="rect">
            <a:avLst/>
          </a:prstGeom>
        </p:spPr>
      </p:pic>
      <p:sp>
        <p:nvSpPr>
          <p:cNvPr id="3" name="Textfeld 10">
            <a:extLst>
              <a:ext uri="{FF2B5EF4-FFF2-40B4-BE49-F238E27FC236}">
                <a16:creationId xmlns:a16="http://schemas.microsoft.com/office/drawing/2014/main" id="{FB7864F9-911A-FA52-63EE-6A18C381DAA6}"/>
              </a:ext>
            </a:extLst>
          </p:cNvPr>
          <p:cNvSpPr txBox="1"/>
          <p:nvPr/>
        </p:nvSpPr>
        <p:spPr>
          <a:xfrm>
            <a:off x="8350587" y="5973638"/>
            <a:ext cx="2641600" cy="6007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600"/>
              </a:spcAft>
            </a:pPr>
            <a:r>
              <a:rPr lang="de-AT" b="1">
                <a:effectLst/>
                <a:latin typeface="Calibri" panose="020F0502020204030204" pitchFamily="34" charset="0"/>
                <a:ea typeface="Tw Cen MT" panose="020B0602020104020603" pitchFamily="34" charset="0"/>
                <a:cs typeface="Arial" panose="020B0604020202020204" pitchFamily="34" charset="0"/>
              </a:rPr>
              <a:t>Hatice Klee</a:t>
            </a:r>
            <a:endParaRPr lang="de-AT" sz="1000">
              <a:effectLst/>
              <a:latin typeface="Calibri" panose="020F0502020204030204" pitchFamily="34" charset="0"/>
              <a:ea typeface="Tw Cen MT" panose="020B0602020104020603" pitchFamily="34" charset="0"/>
              <a:cs typeface="Arial" panose="020B0604020202020204" pitchFamily="34" charset="0"/>
            </a:endParaRPr>
          </a:p>
        </p:txBody>
      </p:sp>
      <p:sp>
        <p:nvSpPr>
          <p:cNvPr id="5" name="Textfeld 25">
            <a:extLst>
              <a:ext uri="{FF2B5EF4-FFF2-40B4-BE49-F238E27FC236}">
                <a16:creationId xmlns:a16="http://schemas.microsoft.com/office/drawing/2014/main" id="{5DC9DB4E-6851-35B6-DD5E-AEFD9D0DB570}"/>
              </a:ext>
            </a:extLst>
          </p:cNvPr>
          <p:cNvSpPr txBox="1"/>
          <p:nvPr/>
        </p:nvSpPr>
        <p:spPr>
          <a:xfrm>
            <a:off x="701621" y="5973918"/>
            <a:ext cx="2641600" cy="6007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600"/>
              </a:spcAft>
            </a:pPr>
            <a:r>
              <a:rPr lang="de-AT" b="1">
                <a:effectLst/>
                <a:latin typeface="Calibri" panose="020F0502020204030204" pitchFamily="34" charset="0"/>
                <a:ea typeface="Tw Cen MT" panose="020B0602020104020603" pitchFamily="34" charset="0"/>
                <a:cs typeface="Arial" panose="020B0604020202020204" pitchFamily="34" charset="0"/>
              </a:rPr>
              <a:t>Michael Klee </a:t>
            </a:r>
            <a:endParaRPr lang="de-AT" sz="1000">
              <a:effectLst/>
              <a:latin typeface="Calibri" panose="020F0502020204030204" pitchFamily="34" charset="0"/>
              <a:ea typeface="Tw Cen MT" panose="020B0602020104020603" pitchFamily="34" charset="0"/>
              <a:cs typeface="Arial" panose="020B0604020202020204" pitchFamily="34" charset="0"/>
            </a:endParaRPr>
          </a:p>
        </p:txBody>
      </p:sp>
      <p:sp>
        <p:nvSpPr>
          <p:cNvPr id="6" name="Textfeld 38">
            <a:extLst>
              <a:ext uri="{FF2B5EF4-FFF2-40B4-BE49-F238E27FC236}">
                <a16:creationId xmlns:a16="http://schemas.microsoft.com/office/drawing/2014/main" id="{FF1C0A76-5AFD-2C4A-631C-C2121A47814E}"/>
              </a:ext>
            </a:extLst>
          </p:cNvPr>
          <p:cNvSpPr txBox="1"/>
          <p:nvPr/>
        </p:nvSpPr>
        <p:spPr>
          <a:xfrm>
            <a:off x="2758867" y="5946919"/>
            <a:ext cx="2641600" cy="6007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600"/>
              </a:spcAft>
            </a:pPr>
            <a:r>
              <a:rPr lang="de-AT" b="1">
                <a:effectLst/>
                <a:latin typeface="Calibri" panose="020F0502020204030204" pitchFamily="34" charset="0"/>
                <a:ea typeface="Tw Cen MT" panose="020B0602020104020603" pitchFamily="34" charset="0"/>
                <a:cs typeface="Arial" panose="020B0604020202020204" pitchFamily="34" charset="0"/>
              </a:rPr>
              <a:t>Leonie Klee </a:t>
            </a:r>
            <a:endParaRPr lang="de-AT" sz="1000">
              <a:effectLst/>
              <a:latin typeface="Calibri" panose="020F0502020204030204" pitchFamily="34" charset="0"/>
              <a:ea typeface="Tw Cen MT" panose="020B0602020104020603" pitchFamily="34" charset="0"/>
              <a:cs typeface="Arial" panose="020B0604020202020204" pitchFamily="34" charset="0"/>
            </a:endParaRPr>
          </a:p>
        </p:txBody>
      </p:sp>
      <p:sp>
        <p:nvSpPr>
          <p:cNvPr id="19" name="Textfeld 1890742473">
            <a:extLst>
              <a:ext uri="{FF2B5EF4-FFF2-40B4-BE49-F238E27FC236}">
                <a16:creationId xmlns:a16="http://schemas.microsoft.com/office/drawing/2014/main" id="{4D1B845D-3C73-9D06-033F-7DE14F24430B}"/>
              </a:ext>
            </a:extLst>
          </p:cNvPr>
          <p:cNvSpPr txBox="1"/>
          <p:nvPr/>
        </p:nvSpPr>
        <p:spPr>
          <a:xfrm>
            <a:off x="5876216" y="5973638"/>
            <a:ext cx="2641600" cy="6007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600"/>
              </a:spcAft>
            </a:pPr>
            <a:r>
              <a:rPr lang="de-AT" b="1">
                <a:effectLst/>
                <a:latin typeface="Calibri" panose="020F0502020204030204" pitchFamily="34" charset="0"/>
                <a:ea typeface="Tw Cen MT" panose="020B0602020104020603" pitchFamily="34" charset="0"/>
                <a:cs typeface="Arial" panose="020B0604020202020204" pitchFamily="34" charset="0"/>
              </a:rPr>
              <a:t>Thomas Klee</a:t>
            </a:r>
            <a:endParaRPr lang="de-AT" sz="1000">
              <a:effectLst/>
              <a:latin typeface="Calibri" panose="020F0502020204030204" pitchFamily="34" charset="0"/>
              <a:ea typeface="Tw Cen MT" panose="020B0602020104020603" pitchFamily="34" charset="0"/>
              <a:cs typeface="Arial" panose="020B0604020202020204" pitchFamily="34" charset="0"/>
            </a:endParaRPr>
          </a:p>
        </p:txBody>
      </p:sp>
      <p:grpSp>
        <p:nvGrpSpPr>
          <p:cNvPr id="24" name="Gruppieren 23">
            <a:extLst>
              <a:ext uri="{FF2B5EF4-FFF2-40B4-BE49-F238E27FC236}">
                <a16:creationId xmlns:a16="http://schemas.microsoft.com/office/drawing/2014/main" id="{054F48C1-6D5B-1EC1-8B54-62EFB20C89F1}"/>
              </a:ext>
            </a:extLst>
          </p:cNvPr>
          <p:cNvGrpSpPr/>
          <p:nvPr/>
        </p:nvGrpSpPr>
        <p:grpSpPr>
          <a:xfrm>
            <a:off x="6279565" y="891106"/>
            <a:ext cx="5211027" cy="1637896"/>
            <a:chOff x="7809038" y="1058201"/>
            <a:chExt cx="3198384" cy="1637896"/>
          </a:xfrm>
        </p:grpSpPr>
        <p:sp>
          <p:nvSpPr>
            <p:cNvPr id="20" name="Sprechblase: rechteckig mit abgerundeten Ecken 19">
              <a:extLst>
                <a:ext uri="{FF2B5EF4-FFF2-40B4-BE49-F238E27FC236}">
                  <a16:creationId xmlns:a16="http://schemas.microsoft.com/office/drawing/2014/main" id="{12FE7AF8-C8B0-58ED-7246-6B3DF2A09564}"/>
                </a:ext>
              </a:extLst>
            </p:cNvPr>
            <p:cNvSpPr/>
            <p:nvPr/>
          </p:nvSpPr>
          <p:spPr>
            <a:xfrm>
              <a:off x="7809038" y="1058201"/>
              <a:ext cx="3198384" cy="1637896"/>
            </a:xfrm>
            <a:custGeom>
              <a:avLst/>
              <a:gdLst>
                <a:gd name="connsiteX0" fmla="*/ 0 w 3198384"/>
                <a:gd name="connsiteY0" fmla="*/ 272988 h 1637896"/>
                <a:gd name="connsiteX1" fmla="*/ 272988 w 3198384"/>
                <a:gd name="connsiteY1" fmla="*/ 0 h 1637896"/>
                <a:gd name="connsiteX2" fmla="*/ 1865724 w 3198384"/>
                <a:gd name="connsiteY2" fmla="*/ 0 h 1637896"/>
                <a:gd name="connsiteX3" fmla="*/ 1865724 w 3198384"/>
                <a:gd name="connsiteY3" fmla="*/ 0 h 1637896"/>
                <a:gd name="connsiteX4" fmla="*/ 2665320 w 3198384"/>
                <a:gd name="connsiteY4" fmla="*/ 0 h 1637896"/>
                <a:gd name="connsiteX5" fmla="*/ 2925396 w 3198384"/>
                <a:gd name="connsiteY5" fmla="*/ 0 h 1637896"/>
                <a:gd name="connsiteX6" fmla="*/ 3198384 w 3198384"/>
                <a:gd name="connsiteY6" fmla="*/ 272988 h 1637896"/>
                <a:gd name="connsiteX7" fmla="*/ 3198384 w 3198384"/>
                <a:gd name="connsiteY7" fmla="*/ 955439 h 1637896"/>
                <a:gd name="connsiteX8" fmla="*/ 3198384 w 3198384"/>
                <a:gd name="connsiteY8" fmla="*/ 955439 h 1637896"/>
                <a:gd name="connsiteX9" fmla="*/ 3198384 w 3198384"/>
                <a:gd name="connsiteY9" fmla="*/ 1364913 h 1637896"/>
                <a:gd name="connsiteX10" fmla="*/ 3198384 w 3198384"/>
                <a:gd name="connsiteY10" fmla="*/ 1364908 h 1637896"/>
                <a:gd name="connsiteX11" fmla="*/ 2925396 w 3198384"/>
                <a:gd name="connsiteY11" fmla="*/ 1637896 h 1637896"/>
                <a:gd name="connsiteX12" fmla="*/ 2665320 w 3198384"/>
                <a:gd name="connsiteY12" fmla="*/ 1637896 h 1637896"/>
                <a:gd name="connsiteX13" fmla="*/ 1644289 w 3198384"/>
                <a:gd name="connsiteY13" fmla="*/ 2028583 h 1637896"/>
                <a:gd name="connsiteX14" fmla="*/ 1865724 w 3198384"/>
                <a:gd name="connsiteY14" fmla="*/ 1637896 h 1637896"/>
                <a:gd name="connsiteX15" fmla="*/ 272988 w 3198384"/>
                <a:gd name="connsiteY15" fmla="*/ 1637896 h 1637896"/>
                <a:gd name="connsiteX16" fmla="*/ 0 w 3198384"/>
                <a:gd name="connsiteY16" fmla="*/ 1364908 h 1637896"/>
                <a:gd name="connsiteX17" fmla="*/ 0 w 3198384"/>
                <a:gd name="connsiteY17" fmla="*/ 1364913 h 1637896"/>
                <a:gd name="connsiteX18" fmla="*/ 0 w 3198384"/>
                <a:gd name="connsiteY18" fmla="*/ 955439 h 1637896"/>
                <a:gd name="connsiteX19" fmla="*/ 0 w 3198384"/>
                <a:gd name="connsiteY19" fmla="*/ 955439 h 1637896"/>
                <a:gd name="connsiteX20" fmla="*/ 0 w 3198384"/>
                <a:gd name="connsiteY20" fmla="*/ 272988 h 163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198384" h="1637896" fill="none" extrusionOk="0">
                  <a:moveTo>
                    <a:pt x="0" y="272988"/>
                  </a:moveTo>
                  <a:cubicBezTo>
                    <a:pt x="-12784" y="138023"/>
                    <a:pt x="100374" y="1710"/>
                    <a:pt x="272988" y="0"/>
                  </a:cubicBezTo>
                  <a:cubicBezTo>
                    <a:pt x="713554" y="103920"/>
                    <a:pt x="1236717" y="-86588"/>
                    <a:pt x="1865724" y="0"/>
                  </a:cubicBezTo>
                  <a:lnTo>
                    <a:pt x="1865724" y="0"/>
                  </a:lnTo>
                  <a:cubicBezTo>
                    <a:pt x="2184070" y="62481"/>
                    <a:pt x="2298054" y="-22894"/>
                    <a:pt x="2665320" y="0"/>
                  </a:cubicBezTo>
                  <a:cubicBezTo>
                    <a:pt x="2789835" y="18709"/>
                    <a:pt x="2822881" y="-19109"/>
                    <a:pt x="2925396" y="0"/>
                  </a:cubicBezTo>
                  <a:cubicBezTo>
                    <a:pt x="3079156" y="-20019"/>
                    <a:pt x="3219538" y="116535"/>
                    <a:pt x="3198384" y="272988"/>
                  </a:cubicBezTo>
                  <a:cubicBezTo>
                    <a:pt x="3230216" y="584795"/>
                    <a:pt x="3148110" y="665473"/>
                    <a:pt x="3198384" y="955439"/>
                  </a:cubicBezTo>
                  <a:lnTo>
                    <a:pt x="3198384" y="955439"/>
                  </a:lnTo>
                  <a:cubicBezTo>
                    <a:pt x="3217538" y="1010990"/>
                    <a:pt x="3203537" y="1309194"/>
                    <a:pt x="3198384" y="1364913"/>
                  </a:cubicBezTo>
                  <a:lnTo>
                    <a:pt x="3198384" y="1364908"/>
                  </a:lnTo>
                  <a:cubicBezTo>
                    <a:pt x="3199941" y="1518906"/>
                    <a:pt x="3079174" y="1638585"/>
                    <a:pt x="2925396" y="1637896"/>
                  </a:cubicBezTo>
                  <a:cubicBezTo>
                    <a:pt x="2884278" y="1644627"/>
                    <a:pt x="2793609" y="1636364"/>
                    <a:pt x="2665320" y="1637896"/>
                  </a:cubicBezTo>
                  <a:cubicBezTo>
                    <a:pt x="2301750" y="1812254"/>
                    <a:pt x="1782444" y="1984814"/>
                    <a:pt x="1644289" y="2028583"/>
                  </a:cubicBezTo>
                  <a:cubicBezTo>
                    <a:pt x="1702760" y="1914321"/>
                    <a:pt x="1833580" y="1768926"/>
                    <a:pt x="1865724" y="1637896"/>
                  </a:cubicBezTo>
                  <a:cubicBezTo>
                    <a:pt x="1522644" y="1780719"/>
                    <a:pt x="512468" y="1680792"/>
                    <a:pt x="272988" y="1637896"/>
                  </a:cubicBezTo>
                  <a:cubicBezTo>
                    <a:pt x="127780" y="1649053"/>
                    <a:pt x="17904" y="1508470"/>
                    <a:pt x="0" y="1364908"/>
                  </a:cubicBezTo>
                  <a:lnTo>
                    <a:pt x="0" y="1364913"/>
                  </a:lnTo>
                  <a:cubicBezTo>
                    <a:pt x="-15035" y="1194234"/>
                    <a:pt x="26209" y="1134746"/>
                    <a:pt x="0" y="955439"/>
                  </a:cubicBezTo>
                  <a:lnTo>
                    <a:pt x="0" y="955439"/>
                  </a:lnTo>
                  <a:cubicBezTo>
                    <a:pt x="-8334" y="858032"/>
                    <a:pt x="53438" y="415487"/>
                    <a:pt x="0" y="272988"/>
                  </a:cubicBezTo>
                  <a:close/>
                </a:path>
                <a:path w="3198384" h="1637896" stroke="0" extrusionOk="0">
                  <a:moveTo>
                    <a:pt x="0" y="272988"/>
                  </a:moveTo>
                  <a:cubicBezTo>
                    <a:pt x="-26853" y="122559"/>
                    <a:pt x="126144" y="6083"/>
                    <a:pt x="272988" y="0"/>
                  </a:cubicBezTo>
                  <a:cubicBezTo>
                    <a:pt x="806777" y="103289"/>
                    <a:pt x="1126052" y="96686"/>
                    <a:pt x="1865724" y="0"/>
                  </a:cubicBezTo>
                  <a:lnTo>
                    <a:pt x="1865724" y="0"/>
                  </a:lnTo>
                  <a:cubicBezTo>
                    <a:pt x="2174493" y="26198"/>
                    <a:pt x="2413122" y="26705"/>
                    <a:pt x="2665320" y="0"/>
                  </a:cubicBezTo>
                  <a:cubicBezTo>
                    <a:pt x="2727432" y="18295"/>
                    <a:pt x="2833707" y="-13569"/>
                    <a:pt x="2925396" y="0"/>
                  </a:cubicBezTo>
                  <a:cubicBezTo>
                    <a:pt x="3049561" y="7793"/>
                    <a:pt x="3193921" y="118596"/>
                    <a:pt x="3198384" y="272988"/>
                  </a:cubicBezTo>
                  <a:cubicBezTo>
                    <a:pt x="3144230" y="611908"/>
                    <a:pt x="3215718" y="872290"/>
                    <a:pt x="3198384" y="955439"/>
                  </a:cubicBezTo>
                  <a:lnTo>
                    <a:pt x="3198384" y="955439"/>
                  </a:lnTo>
                  <a:cubicBezTo>
                    <a:pt x="3206538" y="1068373"/>
                    <a:pt x="3183639" y="1301983"/>
                    <a:pt x="3198384" y="1364913"/>
                  </a:cubicBezTo>
                  <a:lnTo>
                    <a:pt x="3198384" y="1364908"/>
                  </a:lnTo>
                  <a:cubicBezTo>
                    <a:pt x="3192662" y="1520872"/>
                    <a:pt x="3061478" y="1616086"/>
                    <a:pt x="2925396" y="1637896"/>
                  </a:cubicBezTo>
                  <a:cubicBezTo>
                    <a:pt x="2818132" y="1655568"/>
                    <a:pt x="2761167" y="1645138"/>
                    <a:pt x="2665320" y="1637896"/>
                  </a:cubicBezTo>
                  <a:cubicBezTo>
                    <a:pt x="2488904" y="1607518"/>
                    <a:pt x="2030039" y="1952914"/>
                    <a:pt x="1644289" y="2028583"/>
                  </a:cubicBezTo>
                  <a:cubicBezTo>
                    <a:pt x="1745896" y="1908844"/>
                    <a:pt x="1720763" y="1812435"/>
                    <a:pt x="1865724" y="1637896"/>
                  </a:cubicBezTo>
                  <a:cubicBezTo>
                    <a:pt x="1161431" y="1780762"/>
                    <a:pt x="580556" y="1549664"/>
                    <a:pt x="272988" y="1637896"/>
                  </a:cubicBezTo>
                  <a:cubicBezTo>
                    <a:pt x="138947" y="1662340"/>
                    <a:pt x="-6770" y="1488131"/>
                    <a:pt x="0" y="1364908"/>
                  </a:cubicBezTo>
                  <a:lnTo>
                    <a:pt x="0" y="1364913"/>
                  </a:lnTo>
                  <a:cubicBezTo>
                    <a:pt x="-23563" y="1238419"/>
                    <a:pt x="-1205" y="1066887"/>
                    <a:pt x="0" y="955439"/>
                  </a:cubicBezTo>
                  <a:lnTo>
                    <a:pt x="0" y="955439"/>
                  </a:lnTo>
                  <a:cubicBezTo>
                    <a:pt x="50563" y="872640"/>
                    <a:pt x="50156" y="519180"/>
                    <a:pt x="0" y="272988"/>
                  </a:cubicBezTo>
                  <a:close/>
                </a:path>
              </a:pathLst>
            </a:custGeom>
            <a:solidFill>
              <a:schemeClr val="bg1"/>
            </a:solidFill>
            <a:ln w="57150">
              <a:solidFill>
                <a:srgbClr val="548235"/>
              </a:solidFill>
              <a:extLst>
                <a:ext uri="{C807C97D-BFC1-408E-A445-0C87EB9F89A2}">
                  <ask:lineSketchStyleProps xmlns:ask="http://schemas.microsoft.com/office/drawing/2018/sketchyshapes" sd="1390882211">
                    <a:prstGeom prst="wedgeRoundRectCallout">
                      <a:avLst>
                        <a:gd name="adj1" fmla="val 1410"/>
                        <a:gd name="adj2" fmla="val 73853"/>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3" name="Rechteck 22">
              <a:extLst>
                <a:ext uri="{FF2B5EF4-FFF2-40B4-BE49-F238E27FC236}">
                  <a16:creationId xmlns:a16="http://schemas.microsoft.com/office/drawing/2014/main" id="{7532DDFE-3FB2-23F1-462A-2EFA46A1AD6A}"/>
                </a:ext>
              </a:extLst>
            </p:cNvPr>
            <p:cNvSpPr/>
            <p:nvPr/>
          </p:nvSpPr>
          <p:spPr>
            <a:xfrm>
              <a:off x="7902934" y="1271386"/>
              <a:ext cx="3104488" cy="131254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latin typeface="Aharoni" panose="02010803020104030203" pitchFamily="2" charset="-79"/>
                  <a:cs typeface="Aharoni" panose="02010803020104030203" pitchFamily="2" charset="-79"/>
                </a:rPr>
                <a:t>Wir brauchen eine größere Wohnung, weil unsere Kinder älter werden und sich kein Zimmer mehr teilen können und weil wir zu Hause keinen Platz zum Arbeiten haben. Der Genossenschaftsanteil ist aber teuer, das können uns das aber gerade nicht leisten.</a:t>
              </a:r>
            </a:p>
          </p:txBody>
        </p:sp>
      </p:grpSp>
      <p:pic>
        <p:nvPicPr>
          <p:cNvPr id="14" name="Grafik 13" descr="Junge mit kurzen Haaren">
            <a:extLst>
              <a:ext uri="{FF2B5EF4-FFF2-40B4-BE49-F238E27FC236}">
                <a16:creationId xmlns:a16="http://schemas.microsoft.com/office/drawing/2014/main" id="{FEB29915-C9BA-26E4-EFE3-939B0BDE3A7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rot="21187362">
            <a:off x="1368689" y="3165675"/>
            <a:ext cx="1040765" cy="1263015"/>
          </a:xfrm>
          <a:prstGeom prst="rect">
            <a:avLst/>
          </a:prstGeom>
        </p:spPr>
      </p:pic>
      <p:pic>
        <p:nvPicPr>
          <p:cNvPr id="15" name="Grafik 14" descr="Lächelndes Gesicht mit geschlossenen Augen">
            <a:extLst>
              <a:ext uri="{FF2B5EF4-FFF2-40B4-BE49-F238E27FC236}">
                <a16:creationId xmlns:a16="http://schemas.microsoft.com/office/drawing/2014/main" id="{032440F4-1792-59D7-A717-8B3DD1433ABD}"/>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20946404">
            <a:off x="1750862" y="3586680"/>
            <a:ext cx="554990" cy="607060"/>
          </a:xfrm>
          <a:prstGeom prst="rect">
            <a:avLst/>
          </a:prstGeom>
        </p:spPr>
      </p:pic>
      <p:grpSp>
        <p:nvGrpSpPr>
          <p:cNvPr id="40" name="Gruppieren 39">
            <a:extLst>
              <a:ext uri="{FF2B5EF4-FFF2-40B4-BE49-F238E27FC236}">
                <a16:creationId xmlns:a16="http://schemas.microsoft.com/office/drawing/2014/main" id="{C946285C-BB83-5E80-C653-C35C6185D4B8}"/>
              </a:ext>
            </a:extLst>
          </p:cNvPr>
          <p:cNvGrpSpPr/>
          <p:nvPr/>
        </p:nvGrpSpPr>
        <p:grpSpPr>
          <a:xfrm>
            <a:off x="406914" y="1562873"/>
            <a:ext cx="3390422" cy="1258066"/>
            <a:chOff x="406914" y="1562873"/>
            <a:chExt cx="3390422" cy="1258066"/>
          </a:xfrm>
        </p:grpSpPr>
        <p:sp>
          <p:nvSpPr>
            <p:cNvPr id="27" name="Sprechblase: rechteckig mit abgerundeten Ecken 26">
              <a:extLst>
                <a:ext uri="{FF2B5EF4-FFF2-40B4-BE49-F238E27FC236}">
                  <a16:creationId xmlns:a16="http://schemas.microsoft.com/office/drawing/2014/main" id="{0BB0461D-16C2-76E6-86C6-2CAF73AD7806}"/>
                </a:ext>
              </a:extLst>
            </p:cNvPr>
            <p:cNvSpPr/>
            <p:nvPr/>
          </p:nvSpPr>
          <p:spPr>
            <a:xfrm>
              <a:off x="406914" y="1562873"/>
              <a:ext cx="3390422" cy="1258066"/>
            </a:xfrm>
            <a:custGeom>
              <a:avLst/>
              <a:gdLst>
                <a:gd name="connsiteX0" fmla="*/ 0 w 3390422"/>
                <a:gd name="connsiteY0" fmla="*/ 209682 h 1258066"/>
                <a:gd name="connsiteX1" fmla="*/ 209682 w 3390422"/>
                <a:gd name="connsiteY1" fmla="*/ 0 h 1258066"/>
                <a:gd name="connsiteX2" fmla="*/ 1977746 w 3390422"/>
                <a:gd name="connsiteY2" fmla="*/ 0 h 1258066"/>
                <a:gd name="connsiteX3" fmla="*/ 1977746 w 3390422"/>
                <a:gd name="connsiteY3" fmla="*/ 0 h 1258066"/>
                <a:gd name="connsiteX4" fmla="*/ 2825352 w 3390422"/>
                <a:gd name="connsiteY4" fmla="*/ 0 h 1258066"/>
                <a:gd name="connsiteX5" fmla="*/ 3180740 w 3390422"/>
                <a:gd name="connsiteY5" fmla="*/ 0 h 1258066"/>
                <a:gd name="connsiteX6" fmla="*/ 3390422 w 3390422"/>
                <a:gd name="connsiteY6" fmla="*/ 209682 h 1258066"/>
                <a:gd name="connsiteX7" fmla="*/ 3390422 w 3390422"/>
                <a:gd name="connsiteY7" fmla="*/ 733872 h 1258066"/>
                <a:gd name="connsiteX8" fmla="*/ 3390422 w 3390422"/>
                <a:gd name="connsiteY8" fmla="*/ 733872 h 1258066"/>
                <a:gd name="connsiteX9" fmla="*/ 3390422 w 3390422"/>
                <a:gd name="connsiteY9" fmla="*/ 1048388 h 1258066"/>
                <a:gd name="connsiteX10" fmla="*/ 3390422 w 3390422"/>
                <a:gd name="connsiteY10" fmla="*/ 1048384 h 1258066"/>
                <a:gd name="connsiteX11" fmla="*/ 3180740 w 3390422"/>
                <a:gd name="connsiteY11" fmla="*/ 1258066 h 1258066"/>
                <a:gd name="connsiteX12" fmla="*/ 2825352 w 3390422"/>
                <a:gd name="connsiteY12" fmla="*/ 1258066 h 1258066"/>
                <a:gd name="connsiteX13" fmla="*/ 2962246 w 3390422"/>
                <a:gd name="connsiteY13" fmla="*/ 1811099 h 1258066"/>
                <a:gd name="connsiteX14" fmla="*/ 1977746 w 3390422"/>
                <a:gd name="connsiteY14" fmla="*/ 1258066 h 1258066"/>
                <a:gd name="connsiteX15" fmla="*/ 209682 w 3390422"/>
                <a:gd name="connsiteY15" fmla="*/ 1258066 h 1258066"/>
                <a:gd name="connsiteX16" fmla="*/ 0 w 3390422"/>
                <a:gd name="connsiteY16" fmla="*/ 1048384 h 1258066"/>
                <a:gd name="connsiteX17" fmla="*/ 0 w 3390422"/>
                <a:gd name="connsiteY17" fmla="*/ 1048388 h 1258066"/>
                <a:gd name="connsiteX18" fmla="*/ 0 w 3390422"/>
                <a:gd name="connsiteY18" fmla="*/ 733872 h 1258066"/>
                <a:gd name="connsiteX19" fmla="*/ 0 w 3390422"/>
                <a:gd name="connsiteY19" fmla="*/ 733872 h 1258066"/>
                <a:gd name="connsiteX20" fmla="*/ 0 w 3390422"/>
                <a:gd name="connsiteY20" fmla="*/ 209682 h 125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90422" h="1258066" fill="none" extrusionOk="0">
                  <a:moveTo>
                    <a:pt x="0" y="209682"/>
                  </a:moveTo>
                  <a:cubicBezTo>
                    <a:pt x="-4779" y="100676"/>
                    <a:pt x="101252" y="11753"/>
                    <a:pt x="209682" y="0"/>
                  </a:cubicBezTo>
                  <a:cubicBezTo>
                    <a:pt x="1065268" y="-83788"/>
                    <a:pt x="1314589" y="105978"/>
                    <a:pt x="1977746" y="0"/>
                  </a:cubicBezTo>
                  <a:lnTo>
                    <a:pt x="1977746" y="0"/>
                  </a:lnTo>
                  <a:cubicBezTo>
                    <a:pt x="2371748" y="62665"/>
                    <a:pt x="2649455" y="-40610"/>
                    <a:pt x="2825352" y="0"/>
                  </a:cubicBezTo>
                  <a:cubicBezTo>
                    <a:pt x="2893171" y="-27535"/>
                    <a:pt x="3114519" y="-22898"/>
                    <a:pt x="3180740" y="0"/>
                  </a:cubicBezTo>
                  <a:cubicBezTo>
                    <a:pt x="3275010" y="-3432"/>
                    <a:pt x="3390274" y="95734"/>
                    <a:pt x="3390422" y="209682"/>
                  </a:cubicBezTo>
                  <a:cubicBezTo>
                    <a:pt x="3353895" y="294982"/>
                    <a:pt x="3365069" y="508777"/>
                    <a:pt x="3390422" y="733872"/>
                  </a:cubicBezTo>
                  <a:lnTo>
                    <a:pt x="3390422" y="733872"/>
                  </a:lnTo>
                  <a:cubicBezTo>
                    <a:pt x="3390862" y="865254"/>
                    <a:pt x="3404887" y="936747"/>
                    <a:pt x="3390422" y="1048388"/>
                  </a:cubicBezTo>
                  <a:lnTo>
                    <a:pt x="3390422" y="1048384"/>
                  </a:lnTo>
                  <a:cubicBezTo>
                    <a:pt x="3386410" y="1162323"/>
                    <a:pt x="3289785" y="1259280"/>
                    <a:pt x="3180740" y="1258066"/>
                  </a:cubicBezTo>
                  <a:cubicBezTo>
                    <a:pt x="3100696" y="1227542"/>
                    <a:pt x="2876750" y="1280092"/>
                    <a:pt x="2825352" y="1258066"/>
                  </a:cubicBezTo>
                  <a:cubicBezTo>
                    <a:pt x="2842996" y="1448007"/>
                    <a:pt x="2910096" y="1700870"/>
                    <a:pt x="2962246" y="1811099"/>
                  </a:cubicBezTo>
                  <a:cubicBezTo>
                    <a:pt x="2704305" y="1620360"/>
                    <a:pt x="2365699" y="1439774"/>
                    <a:pt x="1977746" y="1258066"/>
                  </a:cubicBezTo>
                  <a:cubicBezTo>
                    <a:pt x="1356442" y="1361433"/>
                    <a:pt x="646794" y="1367385"/>
                    <a:pt x="209682" y="1258066"/>
                  </a:cubicBezTo>
                  <a:cubicBezTo>
                    <a:pt x="100496" y="1262214"/>
                    <a:pt x="-19543" y="1165198"/>
                    <a:pt x="0" y="1048384"/>
                  </a:cubicBezTo>
                  <a:lnTo>
                    <a:pt x="0" y="1048388"/>
                  </a:lnTo>
                  <a:cubicBezTo>
                    <a:pt x="-21720" y="941149"/>
                    <a:pt x="-9748" y="824731"/>
                    <a:pt x="0" y="733872"/>
                  </a:cubicBezTo>
                  <a:lnTo>
                    <a:pt x="0" y="733872"/>
                  </a:lnTo>
                  <a:cubicBezTo>
                    <a:pt x="14790" y="640429"/>
                    <a:pt x="-9465" y="367226"/>
                    <a:pt x="0" y="209682"/>
                  </a:cubicBezTo>
                  <a:close/>
                </a:path>
                <a:path w="3390422" h="1258066" stroke="0" extrusionOk="0">
                  <a:moveTo>
                    <a:pt x="0" y="209682"/>
                  </a:moveTo>
                  <a:cubicBezTo>
                    <a:pt x="-155" y="107906"/>
                    <a:pt x="83820" y="-4131"/>
                    <a:pt x="209682" y="0"/>
                  </a:cubicBezTo>
                  <a:cubicBezTo>
                    <a:pt x="646210" y="147534"/>
                    <a:pt x="1636001" y="130289"/>
                    <a:pt x="1977746" y="0"/>
                  </a:cubicBezTo>
                  <a:lnTo>
                    <a:pt x="1977746" y="0"/>
                  </a:lnTo>
                  <a:cubicBezTo>
                    <a:pt x="2092732" y="4832"/>
                    <a:pt x="2416088" y="41932"/>
                    <a:pt x="2825352" y="0"/>
                  </a:cubicBezTo>
                  <a:cubicBezTo>
                    <a:pt x="2904177" y="-18846"/>
                    <a:pt x="3053363" y="6880"/>
                    <a:pt x="3180740" y="0"/>
                  </a:cubicBezTo>
                  <a:cubicBezTo>
                    <a:pt x="3306818" y="3332"/>
                    <a:pt x="3398605" y="95232"/>
                    <a:pt x="3390422" y="209682"/>
                  </a:cubicBezTo>
                  <a:cubicBezTo>
                    <a:pt x="3400466" y="404069"/>
                    <a:pt x="3375314" y="585356"/>
                    <a:pt x="3390422" y="733872"/>
                  </a:cubicBezTo>
                  <a:lnTo>
                    <a:pt x="3390422" y="733872"/>
                  </a:lnTo>
                  <a:cubicBezTo>
                    <a:pt x="3413194" y="840752"/>
                    <a:pt x="3403187" y="896743"/>
                    <a:pt x="3390422" y="1048388"/>
                  </a:cubicBezTo>
                  <a:lnTo>
                    <a:pt x="3390422" y="1048384"/>
                  </a:lnTo>
                  <a:cubicBezTo>
                    <a:pt x="3390962" y="1169878"/>
                    <a:pt x="3296088" y="1264455"/>
                    <a:pt x="3180740" y="1258066"/>
                  </a:cubicBezTo>
                  <a:cubicBezTo>
                    <a:pt x="3044201" y="1235148"/>
                    <a:pt x="2884145" y="1228561"/>
                    <a:pt x="2825352" y="1258066"/>
                  </a:cubicBezTo>
                  <a:cubicBezTo>
                    <a:pt x="2833274" y="1333123"/>
                    <a:pt x="2869696" y="1547103"/>
                    <a:pt x="2962246" y="1811099"/>
                  </a:cubicBezTo>
                  <a:cubicBezTo>
                    <a:pt x="2490933" y="1515145"/>
                    <a:pt x="2433513" y="1550688"/>
                    <a:pt x="1977746" y="1258066"/>
                  </a:cubicBezTo>
                  <a:cubicBezTo>
                    <a:pt x="1496045" y="1393667"/>
                    <a:pt x="630878" y="1322731"/>
                    <a:pt x="209682" y="1258066"/>
                  </a:cubicBezTo>
                  <a:cubicBezTo>
                    <a:pt x="98577" y="1244564"/>
                    <a:pt x="-1947" y="1166828"/>
                    <a:pt x="0" y="1048384"/>
                  </a:cubicBezTo>
                  <a:lnTo>
                    <a:pt x="0" y="1048388"/>
                  </a:lnTo>
                  <a:cubicBezTo>
                    <a:pt x="27983" y="1004479"/>
                    <a:pt x="27386" y="791223"/>
                    <a:pt x="0" y="733872"/>
                  </a:cubicBezTo>
                  <a:lnTo>
                    <a:pt x="0" y="733872"/>
                  </a:lnTo>
                  <a:cubicBezTo>
                    <a:pt x="-43361" y="525910"/>
                    <a:pt x="-3302" y="407890"/>
                    <a:pt x="0" y="209682"/>
                  </a:cubicBezTo>
                  <a:close/>
                </a:path>
              </a:pathLst>
            </a:custGeom>
            <a:solidFill>
              <a:schemeClr val="bg1"/>
            </a:solidFill>
            <a:ln w="57150">
              <a:solidFill>
                <a:srgbClr val="548235"/>
              </a:solidFill>
              <a:extLst>
                <a:ext uri="{C807C97D-BFC1-408E-A445-0C87EB9F89A2}">
                  <ask:lineSketchStyleProps xmlns:ask="http://schemas.microsoft.com/office/drawing/2018/sketchyshapes" sd="3144164352">
                    <a:prstGeom prst="wedgeRoundRectCallout">
                      <a:avLst>
                        <a:gd name="adj1" fmla="val 37371"/>
                        <a:gd name="adj2" fmla="val 93959"/>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8" name="Rechteck 27">
              <a:extLst>
                <a:ext uri="{FF2B5EF4-FFF2-40B4-BE49-F238E27FC236}">
                  <a16:creationId xmlns:a16="http://schemas.microsoft.com/office/drawing/2014/main" id="{3BD0F8D7-400A-6DF2-8273-EB5AE79083F8}"/>
                </a:ext>
              </a:extLst>
            </p:cNvPr>
            <p:cNvSpPr/>
            <p:nvPr/>
          </p:nvSpPr>
          <p:spPr>
            <a:xfrm>
              <a:off x="406914" y="1846401"/>
              <a:ext cx="3386297" cy="7722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latin typeface="Aharoni" panose="02010803020104030203" pitchFamily="2" charset="-79"/>
                  <a:cs typeface="Aharoni" panose="02010803020104030203" pitchFamily="2" charset="-79"/>
                </a:rPr>
                <a:t>Mein Handy ist schon etwas älter und ich hätte gerne das neue iPhone aber mein Erspartes reicht dafür noch lange nicht aus.</a:t>
              </a:r>
            </a:p>
          </p:txBody>
        </p:sp>
      </p:grpSp>
      <p:pic>
        <p:nvPicPr>
          <p:cNvPr id="42" name="Grafik 41" descr="Ein weinendes Gesicht">
            <a:extLst>
              <a:ext uri="{FF2B5EF4-FFF2-40B4-BE49-F238E27FC236}">
                <a16:creationId xmlns:a16="http://schemas.microsoft.com/office/drawing/2014/main" id="{10E77F06-3458-C3F1-E3BB-AA5633030BAA}"/>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3988993" y="3523878"/>
            <a:ext cx="630077" cy="630077"/>
          </a:xfrm>
          <a:prstGeom prst="rect">
            <a:avLst/>
          </a:prstGeom>
        </p:spPr>
      </p:pic>
      <p:pic>
        <p:nvPicPr>
          <p:cNvPr id="44" name="Grafik 43" descr="Ein besorgtes Gesicht">
            <a:extLst>
              <a:ext uri="{FF2B5EF4-FFF2-40B4-BE49-F238E27FC236}">
                <a16:creationId xmlns:a16="http://schemas.microsoft.com/office/drawing/2014/main" id="{878CC2DA-E8C3-1069-2168-1060F3A342F3}"/>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flipH="1">
            <a:off x="6616385" y="3207237"/>
            <a:ext cx="661992" cy="724053"/>
          </a:xfrm>
          <a:prstGeom prst="rect">
            <a:avLst/>
          </a:prstGeom>
        </p:spPr>
      </p:pic>
      <p:pic>
        <p:nvPicPr>
          <p:cNvPr id="46" name="Grafik 45" descr="Ein müdes Gesicht">
            <a:extLst>
              <a:ext uri="{FF2B5EF4-FFF2-40B4-BE49-F238E27FC236}">
                <a16:creationId xmlns:a16="http://schemas.microsoft.com/office/drawing/2014/main" id="{42335EB2-7E72-343D-DEB2-FEB564A7B586}"/>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flipH="1">
            <a:off x="9154526" y="3392426"/>
            <a:ext cx="581311" cy="581311"/>
          </a:xfrm>
          <a:prstGeom prst="rect">
            <a:avLst/>
          </a:prstGeom>
        </p:spPr>
      </p:pic>
    </p:spTree>
    <p:extLst>
      <p:ext uri="{BB962C8B-B14F-4D97-AF65-F5344CB8AC3E}">
        <p14:creationId xmlns:p14="http://schemas.microsoft.com/office/powerpoint/2010/main" val="4231197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B03208-F3DB-63F3-3FD8-D3792EB0C4BA}"/>
              </a:ext>
            </a:extLst>
          </p:cNvPr>
          <p:cNvSpPr>
            <a:spLocks noGrp="1"/>
          </p:cNvSpPr>
          <p:nvPr>
            <p:ph type="title"/>
          </p:nvPr>
        </p:nvSpPr>
        <p:spPr/>
        <p:txBody>
          <a:bodyPr/>
          <a:lstStyle/>
          <a:p>
            <a:r>
              <a:rPr lang="de-DE" dirty="0"/>
              <a:t>Reflexion &amp; Diskussion des Rollenspiels</a:t>
            </a:r>
          </a:p>
        </p:txBody>
      </p:sp>
      <p:graphicFrame>
        <p:nvGraphicFramePr>
          <p:cNvPr id="5" name="Inhaltsplatzhalter 4">
            <a:extLst>
              <a:ext uri="{FF2B5EF4-FFF2-40B4-BE49-F238E27FC236}">
                <a16:creationId xmlns:a16="http://schemas.microsoft.com/office/drawing/2014/main" id="{BDDDEB44-80D8-A713-9D37-6CA374C7EAC9}"/>
              </a:ext>
            </a:extLst>
          </p:cNvPr>
          <p:cNvGraphicFramePr>
            <a:graphicFrameLocks noGrp="1"/>
          </p:cNvGraphicFramePr>
          <p:nvPr>
            <p:ph idx="1"/>
            <p:extLst>
              <p:ext uri="{D42A27DB-BD31-4B8C-83A1-F6EECF244321}">
                <p14:modId xmlns:p14="http://schemas.microsoft.com/office/powerpoint/2010/main" val="2486043992"/>
              </p:ext>
            </p:extLst>
          </p:nvPr>
        </p:nvGraphicFramePr>
        <p:xfrm>
          <a:off x="838200" y="1885950"/>
          <a:ext cx="10515600" cy="39297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liennummernplatzhalter 3">
            <a:extLst>
              <a:ext uri="{FF2B5EF4-FFF2-40B4-BE49-F238E27FC236}">
                <a16:creationId xmlns:a16="http://schemas.microsoft.com/office/drawing/2014/main" id="{507BC933-CBCD-D61D-AB9B-4B9B9A7378BC}"/>
              </a:ext>
            </a:extLst>
          </p:cNvPr>
          <p:cNvSpPr>
            <a:spLocks noGrp="1"/>
          </p:cNvSpPr>
          <p:nvPr>
            <p:ph type="sldNum" sz="quarter" idx="12"/>
          </p:nvPr>
        </p:nvSpPr>
        <p:spPr/>
        <p:txBody>
          <a:bodyPr/>
          <a:lstStyle/>
          <a:p>
            <a:fld id="{4C23FFEC-42AF-4C5F-8FEB-D69D9B6A7C04}" type="slidenum">
              <a:rPr lang="de-AT" smtClean="0"/>
              <a:t>20</a:t>
            </a:fld>
            <a:endParaRPr lang="de-AT"/>
          </a:p>
        </p:txBody>
      </p:sp>
      <p:sp>
        <p:nvSpPr>
          <p:cNvPr id="6" name="Textfeld 5">
            <a:extLst>
              <a:ext uri="{FF2B5EF4-FFF2-40B4-BE49-F238E27FC236}">
                <a16:creationId xmlns:a16="http://schemas.microsoft.com/office/drawing/2014/main" id="{23EF61FD-45C4-CB60-62A1-6635F0AAF276}"/>
              </a:ext>
            </a:extLst>
          </p:cNvPr>
          <p:cNvSpPr txBox="1"/>
          <p:nvPr/>
        </p:nvSpPr>
        <p:spPr>
          <a:xfrm>
            <a:off x="1910270" y="5946130"/>
            <a:ext cx="8371459" cy="461665"/>
          </a:xfrm>
          <a:prstGeom prst="rect">
            <a:avLst/>
          </a:prstGeom>
          <a:noFill/>
        </p:spPr>
        <p:txBody>
          <a:bodyPr wrap="none" rtlCol="0">
            <a:spAutoFit/>
          </a:bodyPr>
          <a:lstStyle/>
          <a:p>
            <a:r>
              <a:rPr lang="de-DE" sz="2400" dirty="0"/>
              <a:t>Tauscht euch in euren Gruppen zu diesen Fragen aus (5 Minuten).</a:t>
            </a:r>
          </a:p>
        </p:txBody>
      </p:sp>
      <p:sp>
        <p:nvSpPr>
          <p:cNvPr id="10" name="Pfeil nach rechts 9">
            <a:extLst>
              <a:ext uri="{FF2B5EF4-FFF2-40B4-BE49-F238E27FC236}">
                <a16:creationId xmlns:a16="http://schemas.microsoft.com/office/drawing/2014/main" id="{126DE6BD-A04A-63FE-F525-62B46465E196}"/>
              </a:ext>
            </a:extLst>
          </p:cNvPr>
          <p:cNvSpPr/>
          <p:nvPr/>
        </p:nvSpPr>
        <p:spPr>
          <a:xfrm>
            <a:off x="1004047" y="5946130"/>
            <a:ext cx="891987" cy="410220"/>
          </a:xfrm>
          <a:custGeom>
            <a:avLst/>
            <a:gdLst>
              <a:gd name="connsiteX0" fmla="*/ 0 w 891987"/>
              <a:gd name="connsiteY0" fmla="*/ 102555 h 410220"/>
              <a:gd name="connsiteX1" fmla="*/ 686877 w 891987"/>
              <a:gd name="connsiteY1" fmla="*/ 102555 h 410220"/>
              <a:gd name="connsiteX2" fmla="*/ 686877 w 891987"/>
              <a:gd name="connsiteY2" fmla="*/ 0 h 410220"/>
              <a:gd name="connsiteX3" fmla="*/ 891987 w 891987"/>
              <a:gd name="connsiteY3" fmla="*/ 205110 h 410220"/>
              <a:gd name="connsiteX4" fmla="*/ 686877 w 891987"/>
              <a:gd name="connsiteY4" fmla="*/ 410220 h 410220"/>
              <a:gd name="connsiteX5" fmla="*/ 686877 w 891987"/>
              <a:gd name="connsiteY5" fmla="*/ 307665 h 410220"/>
              <a:gd name="connsiteX6" fmla="*/ 0 w 891987"/>
              <a:gd name="connsiteY6" fmla="*/ 307665 h 410220"/>
              <a:gd name="connsiteX7" fmla="*/ 0 w 891987"/>
              <a:gd name="connsiteY7" fmla="*/ 102555 h 410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1987" h="410220" fill="none" extrusionOk="0">
                <a:moveTo>
                  <a:pt x="0" y="102555"/>
                </a:moveTo>
                <a:cubicBezTo>
                  <a:pt x="220051" y="97899"/>
                  <a:pt x="445952" y="126113"/>
                  <a:pt x="686877" y="102555"/>
                </a:cubicBezTo>
                <a:cubicBezTo>
                  <a:pt x="689332" y="53459"/>
                  <a:pt x="683814" y="50955"/>
                  <a:pt x="686877" y="0"/>
                </a:cubicBezTo>
                <a:cubicBezTo>
                  <a:pt x="730911" y="55376"/>
                  <a:pt x="796124" y="104105"/>
                  <a:pt x="891987" y="205110"/>
                </a:cubicBezTo>
                <a:cubicBezTo>
                  <a:pt x="855862" y="258287"/>
                  <a:pt x="755408" y="338576"/>
                  <a:pt x="686877" y="410220"/>
                </a:cubicBezTo>
                <a:cubicBezTo>
                  <a:pt x="682610" y="363529"/>
                  <a:pt x="689089" y="340313"/>
                  <a:pt x="686877" y="307665"/>
                </a:cubicBezTo>
                <a:cubicBezTo>
                  <a:pt x="406344" y="335337"/>
                  <a:pt x="288166" y="313803"/>
                  <a:pt x="0" y="307665"/>
                </a:cubicBezTo>
                <a:cubicBezTo>
                  <a:pt x="-5908" y="252966"/>
                  <a:pt x="-9563" y="195988"/>
                  <a:pt x="0" y="102555"/>
                </a:cubicBezTo>
                <a:close/>
              </a:path>
              <a:path w="891987" h="410220" stroke="0" extrusionOk="0">
                <a:moveTo>
                  <a:pt x="0" y="102555"/>
                </a:moveTo>
                <a:cubicBezTo>
                  <a:pt x="167895" y="91217"/>
                  <a:pt x="468073" y="73078"/>
                  <a:pt x="686877" y="102555"/>
                </a:cubicBezTo>
                <a:cubicBezTo>
                  <a:pt x="686785" y="53829"/>
                  <a:pt x="691986" y="37924"/>
                  <a:pt x="686877" y="0"/>
                </a:cubicBezTo>
                <a:cubicBezTo>
                  <a:pt x="787023" y="99139"/>
                  <a:pt x="843264" y="152177"/>
                  <a:pt x="891987" y="205110"/>
                </a:cubicBezTo>
                <a:cubicBezTo>
                  <a:pt x="812916" y="285865"/>
                  <a:pt x="792689" y="323036"/>
                  <a:pt x="686877" y="410220"/>
                </a:cubicBezTo>
                <a:cubicBezTo>
                  <a:pt x="689642" y="381026"/>
                  <a:pt x="683250" y="339334"/>
                  <a:pt x="686877" y="307665"/>
                </a:cubicBezTo>
                <a:cubicBezTo>
                  <a:pt x="480609" y="303294"/>
                  <a:pt x="251305" y="306776"/>
                  <a:pt x="0" y="307665"/>
                </a:cubicBezTo>
                <a:cubicBezTo>
                  <a:pt x="-3564" y="207092"/>
                  <a:pt x="2600" y="204933"/>
                  <a:pt x="0" y="102555"/>
                </a:cubicBezTo>
                <a:close/>
              </a:path>
            </a:pathLst>
          </a:custGeom>
          <a:solidFill>
            <a:srgbClr val="548235"/>
          </a:solidFill>
          <a:ln>
            <a:solidFill>
              <a:srgbClr val="548235"/>
            </a:solidFill>
            <a:extLst>
              <a:ext uri="{C807C97D-BFC1-408E-A445-0C87EB9F89A2}">
                <ask:lineSketchStyleProps xmlns:ask="http://schemas.microsoft.com/office/drawing/2018/sketchyshapes" sd="1219033472">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054797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F99C5-2717-51B8-7747-04AB81CB251C}"/>
            </a:ext>
          </a:extLst>
        </p:cNvPr>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10799F4D-B185-73BF-F8BE-41030DA645C3}"/>
              </a:ext>
            </a:extLst>
          </p:cNvPr>
          <p:cNvSpPr>
            <a:spLocks noGrp="1"/>
          </p:cNvSpPr>
          <p:nvPr>
            <p:ph type="sldNum" sz="quarter" idx="12"/>
          </p:nvPr>
        </p:nvSpPr>
        <p:spPr/>
        <p:txBody>
          <a:bodyPr/>
          <a:lstStyle/>
          <a:p>
            <a:fld id="{4C23FFEC-42AF-4C5F-8FEB-D69D9B6A7C04}" type="slidenum">
              <a:rPr lang="de-AT" smtClean="0"/>
              <a:t>21</a:t>
            </a:fld>
            <a:endParaRPr lang="de-AT"/>
          </a:p>
        </p:txBody>
      </p:sp>
      <p:sp>
        <p:nvSpPr>
          <p:cNvPr id="6" name="Titel 5">
            <a:extLst>
              <a:ext uri="{FF2B5EF4-FFF2-40B4-BE49-F238E27FC236}">
                <a16:creationId xmlns:a16="http://schemas.microsoft.com/office/drawing/2014/main" id="{56694F3B-E90D-AB01-07DB-FEBB91ABCD6A}"/>
              </a:ext>
            </a:extLst>
          </p:cNvPr>
          <p:cNvSpPr>
            <a:spLocks noGrp="1"/>
          </p:cNvSpPr>
          <p:nvPr>
            <p:ph type="title"/>
          </p:nvPr>
        </p:nvSpPr>
        <p:spPr/>
        <p:txBody>
          <a:bodyPr/>
          <a:lstStyle/>
          <a:p>
            <a:r>
              <a:rPr lang="de-DE"/>
              <a:t>Kreditwürdigkeit (Bonität)</a:t>
            </a:r>
          </a:p>
        </p:txBody>
      </p:sp>
      <p:sp>
        <p:nvSpPr>
          <p:cNvPr id="2" name="Rechteck 1">
            <a:extLst>
              <a:ext uri="{FF2B5EF4-FFF2-40B4-BE49-F238E27FC236}">
                <a16:creationId xmlns:a16="http://schemas.microsoft.com/office/drawing/2014/main" id="{DA5CB480-F895-1EDD-9C55-DD2C0993C8C5}"/>
              </a:ext>
            </a:extLst>
          </p:cNvPr>
          <p:cNvSpPr/>
          <p:nvPr/>
        </p:nvSpPr>
        <p:spPr>
          <a:xfrm>
            <a:off x="1440280" y="2656832"/>
            <a:ext cx="9311440" cy="1060025"/>
          </a:xfrm>
          <a:custGeom>
            <a:avLst/>
            <a:gdLst>
              <a:gd name="connsiteX0" fmla="*/ 0 w 9311440"/>
              <a:gd name="connsiteY0" fmla="*/ 0 h 1060025"/>
              <a:gd name="connsiteX1" fmla="*/ 571988 w 9311440"/>
              <a:gd name="connsiteY1" fmla="*/ 0 h 1060025"/>
              <a:gd name="connsiteX2" fmla="*/ 1050863 w 9311440"/>
              <a:gd name="connsiteY2" fmla="*/ 0 h 1060025"/>
              <a:gd name="connsiteX3" fmla="*/ 1809080 w 9311440"/>
              <a:gd name="connsiteY3" fmla="*/ 0 h 1060025"/>
              <a:gd name="connsiteX4" fmla="*/ 2660411 w 9311440"/>
              <a:gd name="connsiteY4" fmla="*/ 0 h 1060025"/>
              <a:gd name="connsiteX5" fmla="*/ 3139285 w 9311440"/>
              <a:gd name="connsiteY5" fmla="*/ 0 h 1060025"/>
              <a:gd name="connsiteX6" fmla="*/ 3897503 w 9311440"/>
              <a:gd name="connsiteY6" fmla="*/ 0 h 1060025"/>
              <a:gd name="connsiteX7" fmla="*/ 4655720 w 9311440"/>
              <a:gd name="connsiteY7" fmla="*/ 0 h 1060025"/>
              <a:gd name="connsiteX8" fmla="*/ 5507052 w 9311440"/>
              <a:gd name="connsiteY8" fmla="*/ 0 h 1060025"/>
              <a:gd name="connsiteX9" fmla="*/ 5985926 w 9311440"/>
              <a:gd name="connsiteY9" fmla="*/ 0 h 1060025"/>
              <a:gd name="connsiteX10" fmla="*/ 6464800 w 9311440"/>
              <a:gd name="connsiteY10" fmla="*/ 0 h 1060025"/>
              <a:gd name="connsiteX11" fmla="*/ 6850559 w 9311440"/>
              <a:gd name="connsiteY11" fmla="*/ 0 h 1060025"/>
              <a:gd name="connsiteX12" fmla="*/ 7515662 w 9311440"/>
              <a:gd name="connsiteY12" fmla="*/ 0 h 1060025"/>
              <a:gd name="connsiteX13" fmla="*/ 8180765 w 9311440"/>
              <a:gd name="connsiteY13" fmla="*/ 0 h 1060025"/>
              <a:gd name="connsiteX14" fmla="*/ 8659639 w 9311440"/>
              <a:gd name="connsiteY14" fmla="*/ 0 h 1060025"/>
              <a:gd name="connsiteX15" fmla="*/ 9311440 w 9311440"/>
              <a:gd name="connsiteY15" fmla="*/ 0 h 1060025"/>
              <a:gd name="connsiteX16" fmla="*/ 9311440 w 9311440"/>
              <a:gd name="connsiteY16" fmla="*/ 508812 h 1060025"/>
              <a:gd name="connsiteX17" fmla="*/ 9311440 w 9311440"/>
              <a:gd name="connsiteY17" fmla="*/ 1060025 h 1060025"/>
              <a:gd name="connsiteX18" fmla="*/ 8460108 w 9311440"/>
              <a:gd name="connsiteY18" fmla="*/ 1060025 h 1060025"/>
              <a:gd name="connsiteX19" fmla="*/ 7795005 w 9311440"/>
              <a:gd name="connsiteY19" fmla="*/ 1060025 h 1060025"/>
              <a:gd name="connsiteX20" fmla="*/ 7036788 w 9311440"/>
              <a:gd name="connsiteY20" fmla="*/ 1060025 h 1060025"/>
              <a:gd name="connsiteX21" fmla="*/ 6464800 w 9311440"/>
              <a:gd name="connsiteY21" fmla="*/ 1060025 h 1060025"/>
              <a:gd name="connsiteX22" fmla="*/ 5706583 w 9311440"/>
              <a:gd name="connsiteY22" fmla="*/ 1060025 h 1060025"/>
              <a:gd name="connsiteX23" fmla="*/ 5041480 w 9311440"/>
              <a:gd name="connsiteY23" fmla="*/ 1060025 h 1060025"/>
              <a:gd name="connsiteX24" fmla="*/ 4283262 w 9311440"/>
              <a:gd name="connsiteY24" fmla="*/ 1060025 h 1060025"/>
              <a:gd name="connsiteX25" fmla="*/ 3618160 w 9311440"/>
              <a:gd name="connsiteY25" fmla="*/ 1060025 h 1060025"/>
              <a:gd name="connsiteX26" fmla="*/ 2953057 w 9311440"/>
              <a:gd name="connsiteY26" fmla="*/ 1060025 h 1060025"/>
              <a:gd name="connsiteX27" fmla="*/ 2381068 w 9311440"/>
              <a:gd name="connsiteY27" fmla="*/ 1060025 h 1060025"/>
              <a:gd name="connsiteX28" fmla="*/ 1995309 w 9311440"/>
              <a:gd name="connsiteY28" fmla="*/ 1060025 h 1060025"/>
              <a:gd name="connsiteX29" fmla="*/ 1330206 w 9311440"/>
              <a:gd name="connsiteY29" fmla="*/ 1060025 h 1060025"/>
              <a:gd name="connsiteX30" fmla="*/ 944446 w 9311440"/>
              <a:gd name="connsiteY30" fmla="*/ 1060025 h 1060025"/>
              <a:gd name="connsiteX31" fmla="*/ 0 w 9311440"/>
              <a:gd name="connsiteY31" fmla="*/ 1060025 h 1060025"/>
              <a:gd name="connsiteX32" fmla="*/ 0 w 9311440"/>
              <a:gd name="connsiteY32" fmla="*/ 508812 h 1060025"/>
              <a:gd name="connsiteX33" fmla="*/ 0 w 9311440"/>
              <a:gd name="connsiteY33" fmla="*/ 0 h 1060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311440" h="1060025" fill="none" extrusionOk="0">
                <a:moveTo>
                  <a:pt x="0" y="0"/>
                </a:moveTo>
                <a:cubicBezTo>
                  <a:pt x="119785" y="25172"/>
                  <a:pt x="367301" y="-15929"/>
                  <a:pt x="571988" y="0"/>
                </a:cubicBezTo>
                <a:cubicBezTo>
                  <a:pt x="776675" y="15929"/>
                  <a:pt x="948839" y="-18382"/>
                  <a:pt x="1050863" y="0"/>
                </a:cubicBezTo>
                <a:cubicBezTo>
                  <a:pt x="1152888" y="18382"/>
                  <a:pt x="1450481" y="-18286"/>
                  <a:pt x="1809080" y="0"/>
                </a:cubicBezTo>
                <a:cubicBezTo>
                  <a:pt x="2167679" y="18286"/>
                  <a:pt x="2321812" y="-29483"/>
                  <a:pt x="2660411" y="0"/>
                </a:cubicBezTo>
                <a:cubicBezTo>
                  <a:pt x="2999010" y="29483"/>
                  <a:pt x="2930537" y="15046"/>
                  <a:pt x="3139285" y="0"/>
                </a:cubicBezTo>
                <a:cubicBezTo>
                  <a:pt x="3348033" y="-15046"/>
                  <a:pt x="3606956" y="31628"/>
                  <a:pt x="3897503" y="0"/>
                </a:cubicBezTo>
                <a:cubicBezTo>
                  <a:pt x="4188050" y="-31628"/>
                  <a:pt x="4418796" y="10748"/>
                  <a:pt x="4655720" y="0"/>
                </a:cubicBezTo>
                <a:cubicBezTo>
                  <a:pt x="4892644" y="-10748"/>
                  <a:pt x="5110271" y="32893"/>
                  <a:pt x="5507052" y="0"/>
                </a:cubicBezTo>
                <a:cubicBezTo>
                  <a:pt x="5903833" y="-32893"/>
                  <a:pt x="5844235" y="-6445"/>
                  <a:pt x="5985926" y="0"/>
                </a:cubicBezTo>
                <a:cubicBezTo>
                  <a:pt x="6127617" y="6445"/>
                  <a:pt x="6225788" y="14887"/>
                  <a:pt x="6464800" y="0"/>
                </a:cubicBezTo>
                <a:cubicBezTo>
                  <a:pt x="6703812" y="-14887"/>
                  <a:pt x="6676463" y="-3112"/>
                  <a:pt x="6850559" y="0"/>
                </a:cubicBezTo>
                <a:cubicBezTo>
                  <a:pt x="7024655" y="3112"/>
                  <a:pt x="7296122" y="6510"/>
                  <a:pt x="7515662" y="0"/>
                </a:cubicBezTo>
                <a:cubicBezTo>
                  <a:pt x="7735202" y="-6510"/>
                  <a:pt x="8000749" y="23802"/>
                  <a:pt x="8180765" y="0"/>
                </a:cubicBezTo>
                <a:cubicBezTo>
                  <a:pt x="8360781" y="-23802"/>
                  <a:pt x="8493587" y="-5850"/>
                  <a:pt x="8659639" y="0"/>
                </a:cubicBezTo>
                <a:cubicBezTo>
                  <a:pt x="8825691" y="5850"/>
                  <a:pt x="9009826" y="6835"/>
                  <a:pt x="9311440" y="0"/>
                </a:cubicBezTo>
                <a:cubicBezTo>
                  <a:pt x="9324927" y="119538"/>
                  <a:pt x="9312126" y="304487"/>
                  <a:pt x="9311440" y="508812"/>
                </a:cubicBezTo>
                <a:cubicBezTo>
                  <a:pt x="9310754" y="713137"/>
                  <a:pt x="9328719" y="797363"/>
                  <a:pt x="9311440" y="1060025"/>
                </a:cubicBezTo>
                <a:cubicBezTo>
                  <a:pt x="9060849" y="1050178"/>
                  <a:pt x="8730616" y="1069357"/>
                  <a:pt x="8460108" y="1060025"/>
                </a:cubicBezTo>
                <a:cubicBezTo>
                  <a:pt x="8189600" y="1050693"/>
                  <a:pt x="8005828" y="1028650"/>
                  <a:pt x="7795005" y="1060025"/>
                </a:cubicBezTo>
                <a:cubicBezTo>
                  <a:pt x="7584182" y="1091400"/>
                  <a:pt x="7236577" y="1094655"/>
                  <a:pt x="7036788" y="1060025"/>
                </a:cubicBezTo>
                <a:cubicBezTo>
                  <a:pt x="6836999" y="1025395"/>
                  <a:pt x="6719060" y="1080977"/>
                  <a:pt x="6464800" y="1060025"/>
                </a:cubicBezTo>
                <a:cubicBezTo>
                  <a:pt x="6210540" y="1039073"/>
                  <a:pt x="6020072" y="1092620"/>
                  <a:pt x="5706583" y="1060025"/>
                </a:cubicBezTo>
                <a:cubicBezTo>
                  <a:pt x="5393094" y="1027430"/>
                  <a:pt x="5202831" y="1080841"/>
                  <a:pt x="5041480" y="1060025"/>
                </a:cubicBezTo>
                <a:cubicBezTo>
                  <a:pt x="4880129" y="1039209"/>
                  <a:pt x="4497776" y="1061949"/>
                  <a:pt x="4283262" y="1060025"/>
                </a:cubicBezTo>
                <a:cubicBezTo>
                  <a:pt x="4068748" y="1058101"/>
                  <a:pt x="3780058" y="1062237"/>
                  <a:pt x="3618160" y="1060025"/>
                </a:cubicBezTo>
                <a:cubicBezTo>
                  <a:pt x="3456262" y="1057813"/>
                  <a:pt x="3131165" y="1029264"/>
                  <a:pt x="2953057" y="1060025"/>
                </a:cubicBezTo>
                <a:cubicBezTo>
                  <a:pt x="2774949" y="1090786"/>
                  <a:pt x="2514721" y="1070523"/>
                  <a:pt x="2381068" y="1060025"/>
                </a:cubicBezTo>
                <a:cubicBezTo>
                  <a:pt x="2247415" y="1049527"/>
                  <a:pt x="2076873" y="1072526"/>
                  <a:pt x="1995309" y="1060025"/>
                </a:cubicBezTo>
                <a:cubicBezTo>
                  <a:pt x="1913745" y="1047524"/>
                  <a:pt x="1482407" y="1054061"/>
                  <a:pt x="1330206" y="1060025"/>
                </a:cubicBezTo>
                <a:cubicBezTo>
                  <a:pt x="1178005" y="1065989"/>
                  <a:pt x="1053558" y="1074777"/>
                  <a:pt x="944446" y="1060025"/>
                </a:cubicBezTo>
                <a:cubicBezTo>
                  <a:pt x="835334" y="1045273"/>
                  <a:pt x="286780" y="1017019"/>
                  <a:pt x="0" y="1060025"/>
                </a:cubicBezTo>
                <a:cubicBezTo>
                  <a:pt x="-2899" y="915965"/>
                  <a:pt x="-23261" y="706573"/>
                  <a:pt x="0" y="508812"/>
                </a:cubicBezTo>
                <a:cubicBezTo>
                  <a:pt x="23261" y="311051"/>
                  <a:pt x="5022" y="147170"/>
                  <a:pt x="0" y="0"/>
                </a:cubicBezTo>
                <a:close/>
              </a:path>
              <a:path w="9311440" h="1060025" stroke="0" extrusionOk="0">
                <a:moveTo>
                  <a:pt x="0" y="0"/>
                </a:moveTo>
                <a:cubicBezTo>
                  <a:pt x="308790" y="15992"/>
                  <a:pt x="506061" y="-12874"/>
                  <a:pt x="758217" y="0"/>
                </a:cubicBezTo>
                <a:cubicBezTo>
                  <a:pt x="1010373" y="12874"/>
                  <a:pt x="1240233" y="25978"/>
                  <a:pt x="1609549" y="0"/>
                </a:cubicBezTo>
                <a:cubicBezTo>
                  <a:pt x="1978865" y="-25978"/>
                  <a:pt x="1915318" y="-19477"/>
                  <a:pt x="2181537" y="0"/>
                </a:cubicBezTo>
                <a:cubicBezTo>
                  <a:pt x="2447756" y="19477"/>
                  <a:pt x="2526660" y="-27122"/>
                  <a:pt x="2846640" y="0"/>
                </a:cubicBezTo>
                <a:cubicBezTo>
                  <a:pt x="3166620" y="27122"/>
                  <a:pt x="3383572" y="26013"/>
                  <a:pt x="3697972" y="0"/>
                </a:cubicBezTo>
                <a:cubicBezTo>
                  <a:pt x="4012372" y="-26013"/>
                  <a:pt x="4110517" y="28821"/>
                  <a:pt x="4456189" y="0"/>
                </a:cubicBezTo>
                <a:cubicBezTo>
                  <a:pt x="4801861" y="-28821"/>
                  <a:pt x="4734882" y="-3044"/>
                  <a:pt x="4935063" y="0"/>
                </a:cubicBezTo>
                <a:cubicBezTo>
                  <a:pt x="5135244" y="3044"/>
                  <a:pt x="5347504" y="9756"/>
                  <a:pt x="5600166" y="0"/>
                </a:cubicBezTo>
                <a:cubicBezTo>
                  <a:pt x="5852828" y="-9756"/>
                  <a:pt x="5801881" y="16744"/>
                  <a:pt x="5985926" y="0"/>
                </a:cubicBezTo>
                <a:cubicBezTo>
                  <a:pt x="6169971" y="-16744"/>
                  <a:pt x="6279073" y="1303"/>
                  <a:pt x="6464800" y="0"/>
                </a:cubicBezTo>
                <a:cubicBezTo>
                  <a:pt x="6650527" y="-1303"/>
                  <a:pt x="6922706" y="-26682"/>
                  <a:pt x="7223017" y="0"/>
                </a:cubicBezTo>
                <a:cubicBezTo>
                  <a:pt x="7523328" y="26682"/>
                  <a:pt x="7540692" y="1447"/>
                  <a:pt x="7795005" y="0"/>
                </a:cubicBezTo>
                <a:cubicBezTo>
                  <a:pt x="8049318" y="-1447"/>
                  <a:pt x="8082531" y="6965"/>
                  <a:pt x="8180765" y="0"/>
                </a:cubicBezTo>
                <a:cubicBezTo>
                  <a:pt x="8278999" y="-6965"/>
                  <a:pt x="9084063" y="24880"/>
                  <a:pt x="9311440" y="0"/>
                </a:cubicBezTo>
                <a:cubicBezTo>
                  <a:pt x="9325945" y="222791"/>
                  <a:pt x="9334549" y="310998"/>
                  <a:pt x="9311440" y="508812"/>
                </a:cubicBezTo>
                <a:cubicBezTo>
                  <a:pt x="9288331" y="706626"/>
                  <a:pt x="9316791" y="795338"/>
                  <a:pt x="9311440" y="1060025"/>
                </a:cubicBezTo>
                <a:cubicBezTo>
                  <a:pt x="9021853" y="1094234"/>
                  <a:pt x="8814982" y="1081490"/>
                  <a:pt x="8553223" y="1060025"/>
                </a:cubicBezTo>
                <a:cubicBezTo>
                  <a:pt x="8291464" y="1038560"/>
                  <a:pt x="8156762" y="1051717"/>
                  <a:pt x="7981234" y="1060025"/>
                </a:cubicBezTo>
                <a:cubicBezTo>
                  <a:pt x="7805706" y="1068333"/>
                  <a:pt x="7435105" y="1040669"/>
                  <a:pt x="7129903" y="1060025"/>
                </a:cubicBezTo>
                <a:cubicBezTo>
                  <a:pt x="6824701" y="1079381"/>
                  <a:pt x="6863246" y="1046099"/>
                  <a:pt x="6744143" y="1060025"/>
                </a:cubicBezTo>
                <a:cubicBezTo>
                  <a:pt x="6625040" y="1073951"/>
                  <a:pt x="6507444" y="1066991"/>
                  <a:pt x="6358383" y="1060025"/>
                </a:cubicBezTo>
                <a:cubicBezTo>
                  <a:pt x="6209322" y="1053059"/>
                  <a:pt x="6165320" y="1047408"/>
                  <a:pt x="5972624" y="1060025"/>
                </a:cubicBezTo>
                <a:cubicBezTo>
                  <a:pt x="5779928" y="1072642"/>
                  <a:pt x="5389089" y="1061325"/>
                  <a:pt x="5214406" y="1060025"/>
                </a:cubicBezTo>
                <a:cubicBezTo>
                  <a:pt x="5039723" y="1058725"/>
                  <a:pt x="4622054" y="1054353"/>
                  <a:pt x="4456189" y="1060025"/>
                </a:cubicBezTo>
                <a:cubicBezTo>
                  <a:pt x="4290324" y="1065697"/>
                  <a:pt x="3817121" y="1018690"/>
                  <a:pt x="3604857" y="1060025"/>
                </a:cubicBezTo>
                <a:cubicBezTo>
                  <a:pt x="3392593" y="1101360"/>
                  <a:pt x="3269352" y="1081772"/>
                  <a:pt x="2939755" y="1060025"/>
                </a:cubicBezTo>
                <a:cubicBezTo>
                  <a:pt x="2610158" y="1038278"/>
                  <a:pt x="2657330" y="1051144"/>
                  <a:pt x="2553995" y="1060025"/>
                </a:cubicBezTo>
                <a:cubicBezTo>
                  <a:pt x="2450660" y="1068906"/>
                  <a:pt x="2091168" y="1049833"/>
                  <a:pt x="1795778" y="1060025"/>
                </a:cubicBezTo>
                <a:cubicBezTo>
                  <a:pt x="1500388" y="1070217"/>
                  <a:pt x="1504110" y="1047550"/>
                  <a:pt x="1316904" y="1060025"/>
                </a:cubicBezTo>
                <a:cubicBezTo>
                  <a:pt x="1129698" y="1072500"/>
                  <a:pt x="434233" y="1060854"/>
                  <a:pt x="0" y="1060025"/>
                </a:cubicBezTo>
                <a:cubicBezTo>
                  <a:pt x="6448" y="789120"/>
                  <a:pt x="-4694" y="761894"/>
                  <a:pt x="0" y="508812"/>
                </a:cubicBezTo>
                <a:cubicBezTo>
                  <a:pt x="4694" y="255730"/>
                  <a:pt x="7073" y="107072"/>
                  <a:pt x="0" y="0"/>
                </a:cubicBezTo>
                <a:close/>
              </a:path>
            </a:pathLst>
          </a:custGeom>
          <a:solidFill>
            <a:schemeClr val="accent6">
              <a:lumMod val="40000"/>
              <a:lumOff val="60000"/>
            </a:schemeClr>
          </a:solidFill>
          <a:ln>
            <a:solidFill>
              <a:srgbClr val="70AD47"/>
            </a:solidFill>
            <a:extLst>
              <a:ext uri="{C807C97D-BFC1-408E-A445-0C87EB9F89A2}">
                <ask:lineSketchStyleProps xmlns:ask="http://schemas.microsoft.com/office/drawing/2018/sketchyshapes" sd="3397064757">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2800" dirty="0">
                <a:solidFill>
                  <a:sysClr val="windowText" lastClr="000000"/>
                </a:solidFill>
              </a:rPr>
              <a:t>Warum bekommt nicht jede:r einen Kredit? </a:t>
            </a:r>
          </a:p>
        </p:txBody>
      </p:sp>
      <p:pic>
        <p:nvPicPr>
          <p:cNvPr id="14" name="Grafik 13" descr="Chat Silhouette">
            <a:extLst>
              <a:ext uri="{FF2B5EF4-FFF2-40B4-BE49-F238E27FC236}">
                <a16:creationId xmlns:a16="http://schemas.microsoft.com/office/drawing/2014/main" id="{4167B541-4C14-4727-EC8A-3927EFC372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895454" y="3481185"/>
            <a:ext cx="3296546" cy="3296546"/>
          </a:xfrm>
          <a:prstGeom prst="rect">
            <a:avLst/>
          </a:prstGeom>
        </p:spPr>
      </p:pic>
      <p:pic>
        <p:nvPicPr>
          <p:cNvPr id="15" name="Grafik 14" descr="Fragezeichen Silhouette">
            <a:extLst>
              <a:ext uri="{FF2B5EF4-FFF2-40B4-BE49-F238E27FC236}">
                <a16:creationId xmlns:a16="http://schemas.microsoft.com/office/drawing/2014/main" id="{173930DF-19F5-1263-693C-7C2FF4FB5A7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540" y="6059437"/>
            <a:ext cx="914400" cy="914400"/>
          </a:xfrm>
          <a:prstGeom prst="rect">
            <a:avLst/>
          </a:prstGeom>
        </p:spPr>
      </p:pic>
      <p:pic>
        <p:nvPicPr>
          <p:cNvPr id="17" name="Grafik 16" descr="Fragezeichen mit einfarbiger Füllung">
            <a:extLst>
              <a:ext uri="{FF2B5EF4-FFF2-40B4-BE49-F238E27FC236}">
                <a16:creationId xmlns:a16="http://schemas.microsoft.com/office/drawing/2014/main" id="{FE2FED39-E565-1FED-0315-0CD80833F84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5540" y="4587474"/>
            <a:ext cx="914400" cy="914400"/>
          </a:xfrm>
          <a:prstGeom prst="rect">
            <a:avLst/>
          </a:prstGeom>
        </p:spPr>
      </p:pic>
      <p:pic>
        <p:nvPicPr>
          <p:cNvPr id="19" name="Grafik 18" descr="Marke Fragezeichen Silhouette">
            <a:extLst>
              <a:ext uri="{FF2B5EF4-FFF2-40B4-BE49-F238E27FC236}">
                <a16:creationId xmlns:a16="http://schemas.microsoft.com/office/drawing/2014/main" id="{34CFDC92-F440-2A93-31F7-CDA60E0DE6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15630" y="4691950"/>
            <a:ext cx="914400" cy="914400"/>
          </a:xfrm>
          <a:prstGeom prst="rect">
            <a:avLst/>
          </a:prstGeom>
        </p:spPr>
      </p:pic>
      <p:pic>
        <p:nvPicPr>
          <p:cNvPr id="21" name="Grafik 20" descr="Marke Fragezeichen mit einfarbiger Füllung">
            <a:extLst>
              <a:ext uri="{FF2B5EF4-FFF2-40B4-BE49-F238E27FC236}">
                <a16:creationId xmlns:a16="http://schemas.microsoft.com/office/drawing/2014/main" id="{DBD508DA-B026-1599-5B58-75120E8ED34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58976" y="5397398"/>
            <a:ext cx="914400" cy="914400"/>
          </a:xfrm>
          <a:prstGeom prst="rect">
            <a:avLst/>
          </a:prstGeom>
        </p:spPr>
      </p:pic>
      <p:pic>
        <p:nvPicPr>
          <p:cNvPr id="23" name="Grafik 22" descr="Fragezeichen mit einfarbiger Füllung">
            <a:extLst>
              <a:ext uri="{FF2B5EF4-FFF2-40B4-BE49-F238E27FC236}">
                <a16:creationId xmlns:a16="http://schemas.microsoft.com/office/drawing/2014/main" id="{15445B64-B412-6437-F946-C671420DD17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46448" y="5807075"/>
            <a:ext cx="914400" cy="914400"/>
          </a:xfrm>
          <a:prstGeom prst="rect">
            <a:avLst/>
          </a:prstGeom>
        </p:spPr>
      </p:pic>
      <p:pic>
        <p:nvPicPr>
          <p:cNvPr id="25" name="Grafik 24" descr="Fragezeichen Silhouette">
            <a:extLst>
              <a:ext uri="{FF2B5EF4-FFF2-40B4-BE49-F238E27FC236}">
                <a16:creationId xmlns:a16="http://schemas.microsoft.com/office/drawing/2014/main" id="{6C6D15FC-4BBD-8B51-5BF0-6CBE796B93C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638384" y="5405714"/>
            <a:ext cx="914400" cy="914400"/>
          </a:xfrm>
          <a:prstGeom prst="rect">
            <a:avLst/>
          </a:prstGeom>
        </p:spPr>
      </p:pic>
    </p:spTree>
    <p:extLst>
      <p:ext uri="{BB962C8B-B14F-4D97-AF65-F5344CB8AC3E}">
        <p14:creationId xmlns:p14="http://schemas.microsoft.com/office/powerpoint/2010/main" val="2024487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E92EB58C-FE5B-1CC8-CA92-AA9E6BF7F94F}"/>
              </a:ext>
            </a:extLst>
          </p:cNvPr>
          <p:cNvGrpSpPr/>
          <p:nvPr/>
        </p:nvGrpSpPr>
        <p:grpSpPr>
          <a:xfrm>
            <a:off x="935664" y="2918104"/>
            <a:ext cx="6913447" cy="3283337"/>
            <a:chOff x="935665" y="2636873"/>
            <a:chExt cx="5560828" cy="3605763"/>
          </a:xfrm>
        </p:grpSpPr>
        <p:sp>
          <p:nvSpPr>
            <p:cNvPr id="16" name="Rechteck 15">
              <a:extLst>
                <a:ext uri="{FF2B5EF4-FFF2-40B4-BE49-F238E27FC236}">
                  <a16:creationId xmlns:a16="http://schemas.microsoft.com/office/drawing/2014/main" id="{5FEC4F0F-9EDC-DF3A-2097-1C05990F3F7D}"/>
                </a:ext>
              </a:extLst>
            </p:cNvPr>
            <p:cNvSpPr/>
            <p:nvPr/>
          </p:nvSpPr>
          <p:spPr>
            <a:xfrm>
              <a:off x="935665" y="2636873"/>
              <a:ext cx="5560828" cy="3605763"/>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7" name="Rechteck 16">
              <a:extLst>
                <a:ext uri="{FF2B5EF4-FFF2-40B4-BE49-F238E27FC236}">
                  <a16:creationId xmlns:a16="http://schemas.microsoft.com/office/drawing/2014/main" id="{B37F93DF-E019-1226-7690-B67B3C6B14D9}"/>
                </a:ext>
              </a:extLst>
            </p:cNvPr>
            <p:cNvSpPr/>
            <p:nvPr/>
          </p:nvSpPr>
          <p:spPr>
            <a:xfrm>
              <a:off x="1244009" y="2926539"/>
              <a:ext cx="4976037" cy="3038323"/>
            </a:xfrm>
            <a:custGeom>
              <a:avLst/>
              <a:gdLst>
                <a:gd name="connsiteX0" fmla="*/ 0 w 4976037"/>
                <a:gd name="connsiteY0" fmla="*/ 0 h 3038323"/>
                <a:gd name="connsiteX1" fmla="*/ 503133 w 4976037"/>
                <a:gd name="connsiteY1" fmla="*/ 0 h 3038323"/>
                <a:gd name="connsiteX2" fmla="*/ 906745 w 4976037"/>
                <a:gd name="connsiteY2" fmla="*/ 0 h 3038323"/>
                <a:gd name="connsiteX3" fmla="*/ 1409877 w 4976037"/>
                <a:gd name="connsiteY3" fmla="*/ 0 h 3038323"/>
                <a:gd name="connsiteX4" fmla="*/ 1913010 w 4976037"/>
                <a:gd name="connsiteY4" fmla="*/ 0 h 3038323"/>
                <a:gd name="connsiteX5" fmla="*/ 2565424 w 4976037"/>
                <a:gd name="connsiteY5" fmla="*/ 0 h 3038323"/>
                <a:gd name="connsiteX6" fmla="*/ 3018796 w 4976037"/>
                <a:gd name="connsiteY6" fmla="*/ 0 h 3038323"/>
                <a:gd name="connsiteX7" fmla="*/ 3521928 w 4976037"/>
                <a:gd name="connsiteY7" fmla="*/ 0 h 3038323"/>
                <a:gd name="connsiteX8" fmla="*/ 4074821 w 4976037"/>
                <a:gd name="connsiteY8" fmla="*/ 0 h 3038323"/>
                <a:gd name="connsiteX9" fmla="*/ 4976037 w 4976037"/>
                <a:gd name="connsiteY9" fmla="*/ 0 h 3038323"/>
                <a:gd name="connsiteX10" fmla="*/ 4976037 w 4976037"/>
                <a:gd name="connsiteY10" fmla="*/ 506387 h 3038323"/>
                <a:gd name="connsiteX11" fmla="*/ 4976037 w 4976037"/>
                <a:gd name="connsiteY11" fmla="*/ 1012774 h 3038323"/>
                <a:gd name="connsiteX12" fmla="*/ 4976037 w 4976037"/>
                <a:gd name="connsiteY12" fmla="*/ 1549545 h 3038323"/>
                <a:gd name="connsiteX13" fmla="*/ 4976037 w 4976037"/>
                <a:gd name="connsiteY13" fmla="*/ 2055932 h 3038323"/>
                <a:gd name="connsiteX14" fmla="*/ 4976037 w 4976037"/>
                <a:gd name="connsiteY14" fmla="*/ 2501553 h 3038323"/>
                <a:gd name="connsiteX15" fmla="*/ 4976037 w 4976037"/>
                <a:gd name="connsiteY15" fmla="*/ 3038323 h 3038323"/>
                <a:gd name="connsiteX16" fmla="*/ 4572425 w 4976037"/>
                <a:gd name="connsiteY16" fmla="*/ 3038323 h 3038323"/>
                <a:gd name="connsiteX17" fmla="*/ 3969772 w 4976037"/>
                <a:gd name="connsiteY17" fmla="*/ 3038323 h 3038323"/>
                <a:gd name="connsiteX18" fmla="*/ 3466639 w 4976037"/>
                <a:gd name="connsiteY18" fmla="*/ 3038323 h 3038323"/>
                <a:gd name="connsiteX19" fmla="*/ 2814225 w 4976037"/>
                <a:gd name="connsiteY19" fmla="*/ 3038323 h 3038323"/>
                <a:gd name="connsiteX20" fmla="*/ 2261332 w 4976037"/>
                <a:gd name="connsiteY20" fmla="*/ 3038323 h 3038323"/>
                <a:gd name="connsiteX21" fmla="*/ 1857720 w 4976037"/>
                <a:gd name="connsiteY21" fmla="*/ 3038323 h 3038323"/>
                <a:gd name="connsiteX22" fmla="*/ 1454109 w 4976037"/>
                <a:gd name="connsiteY22" fmla="*/ 3038323 h 3038323"/>
                <a:gd name="connsiteX23" fmla="*/ 851455 w 4976037"/>
                <a:gd name="connsiteY23" fmla="*/ 3038323 h 3038323"/>
                <a:gd name="connsiteX24" fmla="*/ 0 w 4976037"/>
                <a:gd name="connsiteY24" fmla="*/ 3038323 h 3038323"/>
                <a:gd name="connsiteX25" fmla="*/ 0 w 4976037"/>
                <a:gd name="connsiteY25" fmla="*/ 2531936 h 3038323"/>
                <a:gd name="connsiteX26" fmla="*/ 0 w 4976037"/>
                <a:gd name="connsiteY26" fmla="*/ 2116698 h 3038323"/>
                <a:gd name="connsiteX27" fmla="*/ 0 w 4976037"/>
                <a:gd name="connsiteY27" fmla="*/ 1579928 h 3038323"/>
                <a:gd name="connsiteX28" fmla="*/ 0 w 4976037"/>
                <a:gd name="connsiteY28" fmla="*/ 1073541 h 3038323"/>
                <a:gd name="connsiteX29" fmla="*/ 0 w 4976037"/>
                <a:gd name="connsiteY29" fmla="*/ 597537 h 3038323"/>
                <a:gd name="connsiteX30" fmla="*/ 0 w 4976037"/>
                <a:gd name="connsiteY30" fmla="*/ 0 h 3038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038323"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5141" y="143931"/>
                    <a:pt x="4930976" y="338969"/>
                    <a:pt x="4976037" y="506387"/>
                  </a:cubicBezTo>
                  <a:cubicBezTo>
                    <a:pt x="5021098" y="673805"/>
                    <a:pt x="4929424" y="888239"/>
                    <a:pt x="4976037" y="1012774"/>
                  </a:cubicBezTo>
                  <a:cubicBezTo>
                    <a:pt x="5022650" y="1137309"/>
                    <a:pt x="4950458" y="1338990"/>
                    <a:pt x="4976037" y="1549545"/>
                  </a:cubicBezTo>
                  <a:cubicBezTo>
                    <a:pt x="5001616" y="1760100"/>
                    <a:pt x="4975636" y="1847259"/>
                    <a:pt x="4976037" y="2055932"/>
                  </a:cubicBezTo>
                  <a:cubicBezTo>
                    <a:pt x="4976438" y="2264605"/>
                    <a:pt x="4964428" y="2350504"/>
                    <a:pt x="4976037" y="2501553"/>
                  </a:cubicBezTo>
                  <a:cubicBezTo>
                    <a:pt x="4987646" y="2652602"/>
                    <a:pt x="4957861" y="2839659"/>
                    <a:pt x="4976037" y="3038323"/>
                  </a:cubicBezTo>
                  <a:cubicBezTo>
                    <a:pt x="4823265" y="3077476"/>
                    <a:pt x="4772376" y="3024124"/>
                    <a:pt x="4572425" y="3038323"/>
                  </a:cubicBezTo>
                  <a:cubicBezTo>
                    <a:pt x="4372474" y="3052522"/>
                    <a:pt x="4125186" y="3001151"/>
                    <a:pt x="3969772" y="3038323"/>
                  </a:cubicBezTo>
                  <a:cubicBezTo>
                    <a:pt x="3814358" y="3075495"/>
                    <a:pt x="3622470" y="2989424"/>
                    <a:pt x="3466639" y="3038323"/>
                  </a:cubicBezTo>
                  <a:cubicBezTo>
                    <a:pt x="3310808" y="3087222"/>
                    <a:pt x="2970667" y="3019350"/>
                    <a:pt x="2814225" y="3038323"/>
                  </a:cubicBezTo>
                  <a:cubicBezTo>
                    <a:pt x="2657783" y="3057296"/>
                    <a:pt x="2412427" y="3027921"/>
                    <a:pt x="2261332" y="3038323"/>
                  </a:cubicBezTo>
                  <a:cubicBezTo>
                    <a:pt x="2110237" y="3048725"/>
                    <a:pt x="2011840" y="3026497"/>
                    <a:pt x="1857720" y="3038323"/>
                  </a:cubicBezTo>
                  <a:cubicBezTo>
                    <a:pt x="1703600" y="3050149"/>
                    <a:pt x="1580196" y="3009133"/>
                    <a:pt x="1454109" y="3038323"/>
                  </a:cubicBezTo>
                  <a:cubicBezTo>
                    <a:pt x="1328022" y="3067513"/>
                    <a:pt x="1136049" y="2974432"/>
                    <a:pt x="851455" y="3038323"/>
                  </a:cubicBezTo>
                  <a:cubicBezTo>
                    <a:pt x="566861" y="3102214"/>
                    <a:pt x="224719" y="2991730"/>
                    <a:pt x="0" y="3038323"/>
                  </a:cubicBezTo>
                  <a:cubicBezTo>
                    <a:pt x="-18856" y="2847176"/>
                    <a:pt x="32477" y="2697613"/>
                    <a:pt x="0" y="2531936"/>
                  </a:cubicBezTo>
                  <a:cubicBezTo>
                    <a:pt x="-32477" y="2366259"/>
                    <a:pt x="4052" y="2265329"/>
                    <a:pt x="0" y="2116698"/>
                  </a:cubicBezTo>
                  <a:cubicBezTo>
                    <a:pt x="-4052" y="1968067"/>
                    <a:pt x="24668" y="1783827"/>
                    <a:pt x="0" y="1579928"/>
                  </a:cubicBezTo>
                  <a:cubicBezTo>
                    <a:pt x="-24668" y="1376029"/>
                    <a:pt x="24316" y="1228341"/>
                    <a:pt x="0" y="1073541"/>
                  </a:cubicBezTo>
                  <a:cubicBezTo>
                    <a:pt x="-24316" y="918741"/>
                    <a:pt x="30054" y="761500"/>
                    <a:pt x="0" y="597537"/>
                  </a:cubicBezTo>
                  <a:cubicBezTo>
                    <a:pt x="-30054" y="433574"/>
                    <a:pt x="44827" y="150346"/>
                    <a:pt x="0" y="0"/>
                  </a:cubicBezTo>
                  <a:close/>
                </a:path>
                <a:path w="4976037" h="3038323"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4977609" y="230957"/>
                    <a:pt x="4932445" y="362366"/>
                    <a:pt x="4976037" y="476004"/>
                  </a:cubicBezTo>
                  <a:cubicBezTo>
                    <a:pt x="5019629" y="589642"/>
                    <a:pt x="4967342" y="840895"/>
                    <a:pt x="4976037" y="1012774"/>
                  </a:cubicBezTo>
                  <a:cubicBezTo>
                    <a:pt x="4984732" y="1184653"/>
                    <a:pt x="4969568" y="1292086"/>
                    <a:pt x="4976037" y="1428012"/>
                  </a:cubicBezTo>
                  <a:cubicBezTo>
                    <a:pt x="4982506" y="1563938"/>
                    <a:pt x="4964714" y="1745751"/>
                    <a:pt x="4976037" y="1843249"/>
                  </a:cubicBezTo>
                  <a:cubicBezTo>
                    <a:pt x="4987360" y="1940747"/>
                    <a:pt x="4967889" y="2136608"/>
                    <a:pt x="4976037" y="2380020"/>
                  </a:cubicBezTo>
                  <a:cubicBezTo>
                    <a:pt x="4984185" y="2623432"/>
                    <a:pt x="4959346" y="2826734"/>
                    <a:pt x="4976037" y="3038323"/>
                  </a:cubicBezTo>
                  <a:cubicBezTo>
                    <a:pt x="4834869" y="3066577"/>
                    <a:pt x="4676887" y="3005457"/>
                    <a:pt x="4572425" y="3038323"/>
                  </a:cubicBezTo>
                  <a:cubicBezTo>
                    <a:pt x="4467963" y="3071189"/>
                    <a:pt x="4206431" y="2980810"/>
                    <a:pt x="4019532" y="3038323"/>
                  </a:cubicBezTo>
                  <a:cubicBezTo>
                    <a:pt x="3832633" y="3095836"/>
                    <a:pt x="3699706" y="3029576"/>
                    <a:pt x="3516399" y="3038323"/>
                  </a:cubicBezTo>
                  <a:cubicBezTo>
                    <a:pt x="3333092" y="3047070"/>
                    <a:pt x="3126130" y="3020461"/>
                    <a:pt x="2863986" y="3038323"/>
                  </a:cubicBezTo>
                  <a:cubicBezTo>
                    <a:pt x="2601842" y="3056185"/>
                    <a:pt x="2595459" y="3013518"/>
                    <a:pt x="2410613" y="3038323"/>
                  </a:cubicBezTo>
                  <a:cubicBezTo>
                    <a:pt x="2225767" y="3063128"/>
                    <a:pt x="2015177" y="3001178"/>
                    <a:pt x="1907481" y="3038323"/>
                  </a:cubicBezTo>
                  <a:cubicBezTo>
                    <a:pt x="1799785" y="3075468"/>
                    <a:pt x="1677580" y="3020995"/>
                    <a:pt x="1503869" y="3038323"/>
                  </a:cubicBezTo>
                  <a:cubicBezTo>
                    <a:pt x="1330158" y="3055651"/>
                    <a:pt x="1031542" y="3021110"/>
                    <a:pt x="901216" y="3038323"/>
                  </a:cubicBezTo>
                  <a:cubicBezTo>
                    <a:pt x="770890" y="3055536"/>
                    <a:pt x="327559" y="2982728"/>
                    <a:pt x="0" y="3038323"/>
                  </a:cubicBezTo>
                  <a:cubicBezTo>
                    <a:pt x="-3284" y="2899611"/>
                    <a:pt x="21804" y="2697428"/>
                    <a:pt x="0" y="2592702"/>
                  </a:cubicBezTo>
                  <a:cubicBezTo>
                    <a:pt x="-21804" y="2487976"/>
                    <a:pt x="10736" y="2284230"/>
                    <a:pt x="0" y="2177465"/>
                  </a:cubicBezTo>
                  <a:cubicBezTo>
                    <a:pt x="-10736" y="2070700"/>
                    <a:pt x="25930" y="1924010"/>
                    <a:pt x="0" y="1731844"/>
                  </a:cubicBezTo>
                  <a:cubicBezTo>
                    <a:pt x="-25930" y="1539678"/>
                    <a:pt x="33511" y="1489692"/>
                    <a:pt x="0" y="1316607"/>
                  </a:cubicBezTo>
                  <a:cubicBezTo>
                    <a:pt x="-33511" y="1143522"/>
                    <a:pt x="6437" y="1089750"/>
                    <a:pt x="0" y="901369"/>
                  </a:cubicBezTo>
                  <a:cubicBezTo>
                    <a:pt x="-6437" y="712988"/>
                    <a:pt x="22571" y="621577"/>
                    <a:pt x="0" y="486132"/>
                  </a:cubicBezTo>
                  <a:cubicBezTo>
                    <a:pt x="-22571" y="350687"/>
                    <a:pt x="28174" y="125692"/>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000">
                <a:solidFill>
                  <a:schemeClr val="tx1"/>
                </a:solidFill>
              </a:endParaRPr>
            </a:p>
          </p:txBody>
        </p:sp>
        <p:sp>
          <p:nvSpPr>
            <p:cNvPr id="19" name="Rechteck 18">
              <a:extLst>
                <a:ext uri="{FF2B5EF4-FFF2-40B4-BE49-F238E27FC236}">
                  <a16:creationId xmlns:a16="http://schemas.microsoft.com/office/drawing/2014/main" id="{4608A2D6-419A-D6AF-C0B5-CA7CC8E1F3B6}"/>
                </a:ext>
              </a:extLst>
            </p:cNvPr>
            <p:cNvSpPr/>
            <p:nvPr/>
          </p:nvSpPr>
          <p:spPr>
            <a:xfrm>
              <a:off x="1499658" y="3560775"/>
              <a:ext cx="4072270" cy="59242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a:solidFill>
                    <a:schemeClr val="tx1"/>
                  </a:solidFill>
                </a:rPr>
                <a:t>regelmäßiges Einkommen (Gehalt, Lohn)   </a:t>
              </a:r>
            </a:p>
          </p:txBody>
        </p:sp>
        <p:sp>
          <p:nvSpPr>
            <p:cNvPr id="23" name="Rechteck 22">
              <a:extLst>
                <a:ext uri="{FF2B5EF4-FFF2-40B4-BE49-F238E27FC236}">
                  <a16:creationId xmlns:a16="http://schemas.microsoft.com/office/drawing/2014/main" id="{583F802C-351E-603B-AA67-5750C598A1FC}"/>
                </a:ext>
              </a:extLst>
            </p:cNvPr>
            <p:cNvSpPr/>
            <p:nvPr/>
          </p:nvSpPr>
          <p:spPr>
            <a:xfrm>
              <a:off x="1495699" y="4313142"/>
              <a:ext cx="4072270" cy="59302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a:solidFill>
                    <a:schemeClr val="tx1"/>
                  </a:solidFill>
                </a:rPr>
                <a:t>keine hohen Schulden aus vorherigen Krediten</a:t>
              </a:r>
            </a:p>
          </p:txBody>
        </p:sp>
        <p:sp>
          <p:nvSpPr>
            <p:cNvPr id="24" name="Rechteck 23">
              <a:extLst>
                <a:ext uri="{FF2B5EF4-FFF2-40B4-BE49-F238E27FC236}">
                  <a16:creationId xmlns:a16="http://schemas.microsoft.com/office/drawing/2014/main" id="{2EE6DA10-1C09-F9BC-7B58-F257A15CB1F4}"/>
                </a:ext>
              </a:extLst>
            </p:cNvPr>
            <p:cNvSpPr/>
            <p:nvPr/>
          </p:nvSpPr>
          <p:spPr>
            <a:xfrm>
              <a:off x="1495699" y="5068009"/>
              <a:ext cx="4072270" cy="593028"/>
            </a:xfrm>
            <a:prstGeom prst="rect">
              <a:avLst/>
            </a:prstGeom>
            <a:noFill/>
            <a:ln w="190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de-AT">
                  <a:solidFill>
                    <a:schemeClr val="tx1"/>
                  </a:solidFill>
                </a:rPr>
                <a:t>fester Arbeitsplatz oder andere Sicherheiten </a:t>
              </a:r>
            </a:p>
          </p:txBody>
        </p:sp>
        <p:sp>
          <p:nvSpPr>
            <p:cNvPr id="27" name="Rechteck 26">
              <a:extLst>
                <a:ext uri="{FF2B5EF4-FFF2-40B4-BE49-F238E27FC236}">
                  <a16:creationId xmlns:a16="http://schemas.microsoft.com/office/drawing/2014/main" id="{F94BEE80-A1B8-3BA5-5269-8FA8650B486E}"/>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4" name="Rechteck 33">
              <a:extLst>
                <a:ext uri="{FF2B5EF4-FFF2-40B4-BE49-F238E27FC236}">
                  <a16:creationId xmlns:a16="http://schemas.microsoft.com/office/drawing/2014/main" id="{08FB4910-4C69-7B2A-C9E9-66D4AF3E6F63}"/>
                </a:ext>
              </a:extLst>
            </p:cNvPr>
            <p:cNvSpPr/>
            <p:nvPr/>
          </p:nvSpPr>
          <p:spPr>
            <a:xfrm>
              <a:off x="1727791" y="3091310"/>
              <a:ext cx="4072270" cy="43182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a:solidFill>
                    <a:schemeClr val="tx1"/>
                  </a:solidFill>
                </a:rPr>
                <a:t>wichtige Faktoren:</a:t>
              </a:r>
            </a:p>
          </p:txBody>
        </p:sp>
      </p:grpSp>
      <p:sp>
        <p:nvSpPr>
          <p:cNvPr id="2" name="Titel 1">
            <a:extLst>
              <a:ext uri="{FF2B5EF4-FFF2-40B4-BE49-F238E27FC236}">
                <a16:creationId xmlns:a16="http://schemas.microsoft.com/office/drawing/2014/main" id="{C9EC383E-9279-450C-833C-42FA2D77100F}"/>
              </a:ext>
            </a:extLst>
          </p:cNvPr>
          <p:cNvSpPr>
            <a:spLocks noGrp="1"/>
          </p:cNvSpPr>
          <p:nvPr>
            <p:ph type="title"/>
          </p:nvPr>
        </p:nvSpPr>
        <p:spPr/>
        <p:txBody>
          <a:bodyPr/>
          <a:lstStyle/>
          <a:p>
            <a:r>
              <a:rPr lang="de-AT"/>
              <a:t>Kreditwürdigkeit (Bonität)</a:t>
            </a:r>
          </a:p>
        </p:txBody>
      </p:sp>
      <p:sp>
        <p:nvSpPr>
          <p:cNvPr id="4" name="Foliennummernplatzhalter 3">
            <a:extLst>
              <a:ext uri="{FF2B5EF4-FFF2-40B4-BE49-F238E27FC236}">
                <a16:creationId xmlns:a16="http://schemas.microsoft.com/office/drawing/2014/main" id="{FC57AEF9-A9C2-1466-49DD-CEE071CC323F}"/>
              </a:ext>
            </a:extLst>
          </p:cNvPr>
          <p:cNvSpPr>
            <a:spLocks noGrp="1"/>
          </p:cNvSpPr>
          <p:nvPr>
            <p:ph type="sldNum" sz="quarter" idx="12"/>
          </p:nvPr>
        </p:nvSpPr>
        <p:spPr/>
        <p:txBody>
          <a:bodyPr/>
          <a:lstStyle/>
          <a:p>
            <a:fld id="{4C23FFEC-42AF-4C5F-8FEB-D69D9B6A7C04}" type="slidenum">
              <a:rPr lang="de-AT" smtClean="0"/>
              <a:t>22</a:t>
            </a:fld>
            <a:endParaRPr lang="de-AT"/>
          </a:p>
        </p:txBody>
      </p:sp>
      <p:pic>
        <p:nvPicPr>
          <p:cNvPr id="28" name="Grafik 27" descr="Ein Bild, das Text enthält.&#10;&#10;Automatisch generierte Beschreibung">
            <a:extLst>
              <a:ext uri="{FF2B5EF4-FFF2-40B4-BE49-F238E27FC236}">
                <a16:creationId xmlns:a16="http://schemas.microsoft.com/office/drawing/2014/main" id="{D4D1AC8D-A565-F1BD-2380-96FF9F9C4BB3}"/>
              </a:ext>
            </a:extLst>
          </p:cNvPr>
          <p:cNvPicPr>
            <a:picLocks noChangeAspect="1"/>
          </p:cNvPicPr>
          <p:nvPr/>
        </p:nvPicPr>
        <p:blipFill rotWithShape="1">
          <a:blip r:embed="rId3">
            <a:duotone>
              <a:prstClr val="black"/>
              <a:srgbClr val="D2AAA6">
                <a:tint val="45000"/>
                <a:satMod val="400000"/>
              </a:srgbClr>
            </a:duotone>
            <a:alphaModFix amt="50000"/>
          </a:blip>
          <a:srcRect l="15441" r="78542" b="53091"/>
          <a:stretch/>
        </p:blipFill>
        <p:spPr>
          <a:xfrm rot="554331">
            <a:off x="4453958" y="2655524"/>
            <a:ext cx="211312" cy="784062"/>
          </a:xfrm>
          <a:prstGeom prst="rect">
            <a:avLst/>
          </a:prstGeom>
        </p:spPr>
      </p:pic>
      <p:grpSp>
        <p:nvGrpSpPr>
          <p:cNvPr id="39" name="Gruppieren 38">
            <a:extLst>
              <a:ext uri="{FF2B5EF4-FFF2-40B4-BE49-F238E27FC236}">
                <a16:creationId xmlns:a16="http://schemas.microsoft.com/office/drawing/2014/main" id="{84BDEE38-F0E9-128F-C87E-A328DC7BC36B}"/>
              </a:ext>
            </a:extLst>
          </p:cNvPr>
          <p:cNvGrpSpPr/>
          <p:nvPr/>
        </p:nvGrpSpPr>
        <p:grpSpPr>
          <a:xfrm>
            <a:off x="935664" y="1453083"/>
            <a:ext cx="10418135" cy="1328651"/>
            <a:chOff x="935664" y="1453083"/>
            <a:chExt cx="10418135" cy="1328651"/>
          </a:xfrm>
        </p:grpSpPr>
        <p:sp>
          <p:nvSpPr>
            <p:cNvPr id="29" name="Rechteck 28">
              <a:extLst>
                <a:ext uri="{FF2B5EF4-FFF2-40B4-BE49-F238E27FC236}">
                  <a16:creationId xmlns:a16="http://schemas.microsoft.com/office/drawing/2014/main" id="{D2F8682A-C469-2270-5003-C7E2EE32BA19}"/>
                </a:ext>
              </a:extLst>
            </p:cNvPr>
            <p:cNvSpPr/>
            <p:nvPr/>
          </p:nvSpPr>
          <p:spPr>
            <a:xfrm>
              <a:off x="935664" y="1453083"/>
              <a:ext cx="10418135" cy="1328651"/>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0" name="Rechteck 29">
              <a:extLst>
                <a:ext uri="{FF2B5EF4-FFF2-40B4-BE49-F238E27FC236}">
                  <a16:creationId xmlns:a16="http://schemas.microsoft.com/office/drawing/2014/main" id="{6D5F1CE7-0C96-FEDC-21D1-25D028FA442F}"/>
                </a:ext>
              </a:extLst>
            </p:cNvPr>
            <p:cNvSpPr/>
            <p:nvPr/>
          </p:nvSpPr>
          <p:spPr>
            <a:xfrm>
              <a:off x="1244009" y="1589453"/>
              <a:ext cx="9832039" cy="1026675"/>
            </a:xfrm>
            <a:custGeom>
              <a:avLst/>
              <a:gdLst>
                <a:gd name="connsiteX0" fmla="*/ 0 w 9832039"/>
                <a:gd name="connsiteY0" fmla="*/ 0 h 1026675"/>
                <a:gd name="connsiteX1" fmla="*/ 480035 w 9832039"/>
                <a:gd name="connsiteY1" fmla="*/ 0 h 1026675"/>
                <a:gd name="connsiteX2" fmla="*/ 1255031 w 9832039"/>
                <a:gd name="connsiteY2" fmla="*/ 0 h 1026675"/>
                <a:gd name="connsiteX3" fmla="*/ 1538425 w 9832039"/>
                <a:gd name="connsiteY3" fmla="*/ 0 h 1026675"/>
                <a:gd name="connsiteX4" fmla="*/ 2313421 w 9832039"/>
                <a:gd name="connsiteY4" fmla="*/ 0 h 1026675"/>
                <a:gd name="connsiteX5" fmla="*/ 3088417 w 9832039"/>
                <a:gd name="connsiteY5" fmla="*/ 0 h 1026675"/>
                <a:gd name="connsiteX6" fmla="*/ 3371811 w 9832039"/>
                <a:gd name="connsiteY6" fmla="*/ 0 h 1026675"/>
                <a:gd name="connsiteX7" fmla="*/ 3655205 w 9832039"/>
                <a:gd name="connsiteY7" fmla="*/ 0 h 1026675"/>
                <a:gd name="connsiteX8" fmla="*/ 4233560 w 9832039"/>
                <a:gd name="connsiteY8" fmla="*/ 0 h 1026675"/>
                <a:gd name="connsiteX9" fmla="*/ 4713595 w 9832039"/>
                <a:gd name="connsiteY9" fmla="*/ 0 h 1026675"/>
                <a:gd name="connsiteX10" fmla="*/ 5390271 w 9832039"/>
                <a:gd name="connsiteY10" fmla="*/ 0 h 1026675"/>
                <a:gd name="connsiteX11" fmla="*/ 6066946 w 9832039"/>
                <a:gd name="connsiteY11" fmla="*/ 0 h 1026675"/>
                <a:gd name="connsiteX12" fmla="*/ 6645302 w 9832039"/>
                <a:gd name="connsiteY12" fmla="*/ 0 h 1026675"/>
                <a:gd name="connsiteX13" fmla="*/ 7223657 w 9832039"/>
                <a:gd name="connsiteY13" fmla="*/ 0 h 1026675"/>
                <a:gd name="connsiteX14" fmla="*/ 7802012 w 9832039"/>
                <a:gd name="connsiteY14" fmla="*/ 0 h 1026675"/>
                <a:gd name="connsiteX15" fmla="*/ 8282047 w 9832039"/>
                <a:gd name="connsiteY15" fmla="*/ 0 h 1026675"/>
                <a:gd name="connsiteX16" fmla="*/ 9057043 w 9832039"/>
                <a:gd name="connsiteY16" fmla="*/ 0 h 1026675"/>
                <a:gd name="connsiteX17" fmla="*/ 9832039 w 9832039"/>
                <a:gd name="connsiteY17" fmla="*/ 0 h 1026675"/>
                <a:gd name="connsiteX18" fmla="*/ 9832039 w 9832039"/>
                <a:gd name="connsiteY18" fmla="*/ 523604 h 1026675"/>
                <a:gd name="connsiteX19" fmla="*/ 9832039 w 9832039"/>
                <a:gd name="connsiteY19" fmla="*/ 1026675 h 1026675"/>
                <a:gd name="connsiteX20" fmla="*/ 9253684 w 9832039"/>
                <a:gd name="connsiteY20" fmla="*/ 1026675 h 1026675"/>
                <a:gd name="connsiteX21" fmla="*/ 8773649 w 9832039"/>
                <a:gd name="connsiteY21" fmla="*/ 1026675 h 1026675"/>
                <a:gd name="connsiteX22" fmla="*/ 8195294 w 9832039"/>
                <a:gd name="connsiteY22" fmla="*/ 1026675 h 1026675"/>
                <a:gd name="connsiteX23" fmla="*/ 7813579 w 9832039"/>
                <a:gd name="connsiteY23" fmla="*/ 1026675 h 1026675"/>
                <a:gd name="connsiteX24" fmla="*/ 7333544 w 9832039"/>
                <a:gd name="connsiteY24" fmla="*/ 1026675 h 1026675"/>
                <a:gd name="connsiteX25" fmla="*/ 6951830 w 9832039"/>
                <a:gd name="connsiteY25" fmla="*/ 1026675 h 1026675"/>
                <a:gd name="connsiteX26" fmla="*/ 6668436 w 9832039"/>
                <a:gd name="connsiteY26" fmla="*/ 1026675 h 1026675"/>
                <a:gd name="connsiteX27" fmla="*/ 5991760 w 9832039"/>
                <a:gd name="connsiteY27" fmla="*/ 1026675 h 1026675"/>
                <a:gd name="connsiteX28" fmla="*/ 5216764 w 9832039"/>
                <a:gd name="connsiteY28" fmla="*/ 1026675 h 1026675"/>
                <a:gd name="connsiteX29" fmla="*/ 4540089 w 9832039"/>
                <a:gd name="connsiteY29" fmla="*/ 1026675 h 1026675"/>
                <a:gd name="connsiteX30" fmla="*/ 3765093 w 9832039"/>
                <a:gd name="connsiteY30" fmla="*/ 1026675 h 1026675"/>
                <a:gd name="connsiteX31" fmla="*/ 3186737 w 9832039"/>
                <a:gd name="connsiteY31" fmla="*/ 1026675 h 1026675"/>
                <a:gd name="connsiteX32" fmla="*/ 2805023 w 9832039"/>
                <a:gd name="connsiteY32" fmla="*/ 1026675 h 1026675"/>
                <a:gd name="connsiteX33" fmla="*/ 2423308 w 9832039"/>
                <a:gd name="connsiteY33" fmla="*/ 1026675 h 1026675"/>
                <a:gd name="connsiteX34" fmla="*/ 1844953 w 9832039"/>
                <a:gd name="connsiteY34" fmla="*/ 1026675 h 1026675"/>
                <a:gd name="connsiteX35" fmla="*/ 1463239 w 9832039"/>
                <a:gd name="connsiteY35" fmla="*/ 1026675 h 1026675"/>
                <a:gd name="connsiteX36" fmla="*/ 1179845 w 9832039"/>
                <a:gd name="connsiteY36" fmla="*/ 1026675 h 1026675"/>
                <a:gd name="connsiteX37" fmla="*/ 601489 w 9832039"/>
                <a:gd name="connsiteY37" fmla="*/ 1026675 h 1026675"/>
                <a:gd name="connsiteX38" fmla="*/ 0 w 9832039"/>
                <a:gd name="connsiteY38" fmla="*/ 1026675 h 1026675"/>
                <a:gd name="connsiteX39" fmla="*/ 0 w 9832039"/>
                <a:gd name="connsiteY39" fmla="*/ 503071 h 1026675"/>
                <a:gd name="connsiteX40" fmla="*/ 0 w 9832039"/>
                <a:gd name="connsiteY40" fmla="*/ 0 h 102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832039" h="1026675" fill="none" extrusionOk="0">
                  <a:moveTo>
                    <a:pt x="0" y="0"/>
                  </a:moveTo>
                  <a:cubicBezTo>
                    <a:pt x="124099" y="-24127"/>
                    <a:pt x="294679" y="40618"/>
                    <a:pt x="480035" y="0"/>
                  </a:cubicBezTo>
                  <a:cubicBezTo>
                    <a:pt x="665391" y="-40618"/>
                    <a:pt x="891683" y="8682"/>
                    <a:pt x="1255031" y="0"/>
                  </a:cubicBezTo>
                  <a:cubicBezTo>
                    <a:pt x="1618379" y="-8682"/>
                    <a:pt x="1463356" y="21649"/>
                    <a:pt x="1538425" y="0"/>
                  </a:cubicBezTo>
                  <a:cubicBezTo>
                    <a:pt x="1613494" y="-21649"/>
                    <a:pt x="2113624" y="89240"/>
                    <a:pt x="2313421" y="0"/>
                  </a:cubicBezTo>
                  <a:cubicBezTo>
                    <a:pt x="2513218" y="-89240"/>
                    <a:pt x="2796382" y="76970"/>
                    <a:pt x="3088417" y="0"/>
                  </a:cubicBezTo>
                  <a:cubicBezTo>
                    <a:pt x="3380452" y="-76970"/>
                    <a:pt x="3265708" y="25452"/>
                    <a:pt x="3371811" y="0"/>
                  </a:cubicBezTo>
                  <a:cubicBezTo>
                    <a:pt x="3477914" y="-25452"/>
                    <a:pt x="3574439" y="11875"/>
                    <a:pt x="3655205" y="0"/>
                  </a:cubicBezTo>
                  <a:cubicBezTo>
                    <a:pt x="3735971" y="-11875"/>
                    <a:pt x="4029446" y="51663"/>
                    <a:pt x="4233560" y="0"/>
                  </a:cubicBezTo>
                  <a:cubicBezTo>
                    <a:pt x="4437674" y="-51663"/>
                    <a:pt x="4571464" y="44557"/>
                    <a:pt x="4713595" y="0"/>
                  </a:cubicBezTo>
                  <a:cubicBezTo>
                    <a:pt x="4855726" y="-44557"/>
                    <a:pt x="5074250" y="14086"/>
                    <a:pt x="5390271" y="0"/>
                  </a:cubicBezTo>
                  <a:cubicBezTo>
                    <a:pt x="5706292" y="-14086"/>
                    <a:pt x="5859604" y="54947"/>
                    <a:pt x="6066946" y="0"/>
                  </a:cubicBezTo>
                  <a:cubicBezTo>
                    <a:pt x="6274288" y="-54947"/>
                    <a:pt x="6363776" y="67306"/>
                    <a:pt x="6645302" y="0"/>
                  </a:cubicBezTo>
                  <a:cubicBezTo>
                    <a:pt x="6926828" y="-67306"/>
                    <a:pt x="6955680" y="14356"/>
                    <a:pt x="7223657" y="0"/>
                  </a:cubicBezTo>
                  <a:cubicBezTo>
                    <a:pt x="7491634" y="-14356"/>
                    <a:pt x="7556190" y="18443"/>
                    <a:pt x="7802012" y="0"/>
                  </a:cubicBezTo>
                  <a:cubicBezTo>
                    <a:pt x="8047834" y="-18443"/>
                    <a:pt x="8113533" y="6897"/>
                    <a:pt x="8282047" y="0"/>
                  </a:cubicBezTo>
                  <a:cubicBezTo>
                    <a:pt x="8450562" y="-6897"/>
                    <a:pt x="8736004" y="38786"/>
                    <a:pt x="9057043" y="0"/>
                  </a:cubicBezTo>
                  <a:cubicBezTo>
                    <a:pt x="9378082" y="-38786"/>
                    <a:pt x="9445130" y="74218"/>
                    <a:pt x="9832039" y="0"/>
                  </a:cubicBezTo>
                  <a:cubicBezTo>
                    <a:pt x="9835604" y="114025"/>
                    <a:pt x="9798331" y="310219"/>
                    <a:pt x="9832039" y="523604"/>
                  </a:cubicBezTo>
                  <a:cubicBezTo>
                    <a:pt x="9865747" y="736989"/>
                    <a:pt x="9790628" y="828727"/>
                    <a:pt x="9832039" y="1026675"/>
                  </a:cubicBezTo>
                  <a:cubicBezTo>
                    <a:pt x="9665470" y="1059805"/>
                    <a:pt x="9439280" y="980376"/>
                    <a:pt x="9253684" y="1026675"/>
                  </a:cubicBezTo>
                  <a:cubicBezTo>
                    <a:pt x="9068088" y="1072974"/>
                    <a:pt x="9000362" y="1002846"/>
                    <a:pt x="8773649" y="1026675"/>
                  </a:cubicBezTo>
                  <a:cubicBezTo>
                    <a:pt x="8546937" y="1050504"/>
                    <a:pt x="8419678" y="1019649"/>
                    <a:pt x="8195294" y="1026675"/>
                  </a:cubicBezTo>
                  <a:cubicBezTo>
                    <a:pt x="7970910" y="1033701"/>
                    <a:pt x="7929571" y="984766"/>
                    <a:pt x="7813579" y="1026675"/>
                  </a:cubicBezTo>
                  <a:cubicBezTo>
                    <a:pt x="7697587" y="1068584"/>
                    <a:pt x="7488059" y="995455"/>
                    <a:pt x="7333544" y="1026675"/>
                  </a:cubicBezTo>
                  <a:cubicBezTo>
                    <a:pt x="7179030" y="1057895"/>
                    <a:pt x="7028905" y="1020541"/>
                    <a:pt x="6951830" y="1026675"/>
                  </a:cubicBezTo>
                  <a:cubicBezTo>
                    <a:pt x="6874755" y="1032809"/>
                    <a:pt x="6749568" y="1026541"/>
                    <a:pt x="6668436" y="1026675"/>
                  </a:cubicBezTo>
                  <a:cubicBezTo>
                    <a:pt x="6587304" y="1026809"/>
                    <a:pt x="6284533" y="963187"/>
                    <a:pt x="5991760" y="1026675"/>
                  </a:cubicBezTo>
                  <a:cubicBezTo>
                    <a:pt x="5698987" y="1090163"/>
                    <a:pt x="5476663" y="1018984"/>
                    <a:pt x="5216764" y="1026675"/>
                  </a:cubicBezTo>
                  <a:cubicBezTo>
                    <a:pt x="4956865" y="1034366"/>
                    <a:pt x="4771625" y="964693"/>
                    <a:pt x="4540089" y="1026675"/>
                  </a:cubicBezTo>
                  <a:cubicBezTo>
                    <a:pt x="4308554" y="1088657"/>
                    <a:pt x="3931681" y="1000501"/>
                    <a:pt x="3765093" y="1026675"/>
                  </a:cubicBezTo>
                  <a:cubicBezTo>
                    <a:pt x="3598505" y="1052849"/>
                    <a:pt x="3333100" y="1005816"/>
                    <a:pt x="3186737" y="1026675"/>
                  </a:cubicBezTo>
                  <a:cubicBezTo>
                    <a:pt x="3040374" y="1047534"/>
                    <a:pt x="2913677" y="1011248"/>
                    <a:pt x="2805023" y="1026675"/>
                  </a:cubicBezTo>
                  <a:cubicBezTo>
                    <a:pt x="2696369" y="1042102"/>
                    <a:pt x="2525531" y="1012066"/>
                    <a:pt x="2423308" y="1026675"/>
                  </a:cubicBezTo>
                  <a:cubicBezTo>
                    <a:pt x="2321085" y="1041284"/>
                    <a:pt x="1996693" y="986729"/>
                    <a:pt x="1844953" y="1026675"/>
                  </a:cubicBezTo>
                  <a:cubicBezTo>
                    <a:pt x="1693214" y="1066621"/>
                    <a:pt x="1618514" y="1020212"/>
                    <a:pt x="1463239" y="1026675"/>
                  </a:cubicBezTo>
                  <a:cubicBezTo>
                    <a:pt x="1307964" y="1033138"/>
                    <a:pt x="1236733" y="1022460"/>
                    <a:pt x="1179845" y="1026675"/>
                  </a:cubicBezTo>
                  <a:cubicBezTo>
                    <a:pt x="1122957" y="1030890"/>
                    <a:pt x="865115" y="1015449"/>
                    <a:pt x="601489" y="1026675"/>
                  </a:cubicBezTo>
                  <a:cubicBezTo>
                    <a:pt x="337863" y="1037901"/>
                    <a:pt x="135406" y="997778"/>
                    <a:pt x="0" y="1026675"/>
                  </a:cubicBezTo>
                  <a:cubicBezTo>
                    <a:pt x="-15057" y="852762"/>
                    <a:pt x="58740" y="632801"/>
                    <a:pt x="0" y="503071"/>
                  </a:cubicBezTo>
                  <a:cubicBezTo>
                    <a:pt x="-58740" y="373341"/>
                    <a:pt x="26530" y="121477"/>
                    <a:pt x="0" y="0"/>
                  </a:cubicBezTo>
                  <a:close/>
                </a:path>
                <a:path w="9832039" h="1026675" stroke="0" extrusionOk="0">
                  <a:moveTo>
                    <a:pt x="0" y="0"/>
                  </a:moveTo>
                  <a:cubicBezTo>
                    <a:pt x="254111" y="-55700"/>
                    <a:pt x="419677" y="38936"/>
                    <a:pt x="676676" y="0"/>
                  </a:cubicBezTo>
                  <a:cubicBezTo>
                    <a:pt x="933675" y="-38936"/>
                    <a:pt x="1118459" y="45919"/>
                    <a:pt x="1353351" y="0"/>
                  </a:cubicBezTo>
                  <a:cubicBezTo>
                    <a:pt x="1588244" y="-45919"/>
                    <a:pt x="1505875" y="20854"/>
                    <a:pt x="1636745" y="0"/>
                  </a:cubicBezTo>
                  <a:cubicBezTo>
                    <a:pt x="1767615" y="-20854"/>
                    <a:pt x="2135527" y="51390"/>
                    <a:pt x="2411741" y="0"/>
                  </a:cubicBezTo>
                  <a:cubicBezTo>
                    <a:pt x="2687955" y="-51390"/>
                    <a:pt x="2732885" y="9564"/>
                    <a:pt x="2891776" y="0"/>
                  </a:cubicBezTo>
                  <a:cubicBezTo>
                    <a:pt x="3050667" y="-9564"/>
                    <a:pt x="3263467" y="48786"/>
                    <a:pt x="3371811" y="0"/>
                  </a:cubicBezTo>
                  <a:cubicBezTo>
                    <a:pt x="3480156" y="-48786"/>
                    <a:pt x="3744427" y="52653"/>
                    <a:pt x="3851846" y="0"/>
                  </a:cubicBezTo>
                  <a:cubicBezTo>
                    <a:pt x="3959265" y="-52653"/>
                    <a:pt x="4332073" y="50198"/>
                    <a:pt x="4528521" y="0"/>
                  </a:cubicBezTo>
                  <a:cubicBezTo>
                    <a:pt x="4724969" y="-50198"/>
                    <a:pt x="4737765" y="41745"/>
                    <a:pt x="4910236" y="0"/>
                  </a:cubicBezTo>
                  <a:cubicBezTo>
                    <a:pt x="5082708" y="-41745"/>
                    <a:pt x="5255695" y="21832"/>
                    <a:pt x="5390271" y="0"/>
                  </a:cubicBezTo>
                  <a:cubicBezTo>
                    <a:pt x="5524847" y="-21832"/>
                    <a:pt x="5981001" y="40325"/>
                    <a:pt x="6165267" y="0"/>
                  </a:cubicBezTo>
                  <a:cubicBezTo>
                    <a:pt x="6349533" y="-40325"/>
                    <a:pt x="6342041" y="3628"/>
                    <a:pt x="6448661" y="0"/>
                  </a:cubicBezTo>
                  <a:cubicBezTo>
                    <a:pt x="6555281" y="-3628"/>
                    <a:pt x="6850834" y="58898"/>
                    <a:pt x="7027016" y="0"/>
                  </a:cubicBezTo>
                  <a:cubicBezTo>
                    <a:pt x="7203199" y="-58898"/>
                    <a:pt x="7303916" y="36458"/>
                    <a:pt x="7408731" y="0"/>
                  </a:cubicBezTo>
                  <a:cubicBezTo>
                    <a:pt x="7513547" y="-36458"/>
                    <a:pt x="7674729" y="12677"/>
                    <a:pt x="7888765" y="0"/>
                  </a:cubicBezTo>
                  <a:cubicBezTo>
                    <a:pt x="8102801" y="-12677"/>
                    <a:pt x="8084365" y="2239"/>
                    <a:pt x="8172159" y="0"/>
                  </a:cubicBezTo>
                  <a:cubicBezTo>
                    <a:pt x="8259953" y="-2239"/>
                    <a:pt x="8613441" y="48615"/>
                    <a:pt x="8750515" y="0"/>
                  </a:cubicBezTo>
                  <a:cubicBezTo>
                    <a:pt x="8887589" y="-48615"/>
                    <a:pt x="8921739" y="15573"/>
                    <a:pt x="9033909" y="0"/>
                  </a:cubicBezTo>
                  <a:cubicBezTo>
                    <a:pt x="9146079" y="-15573"/>
                    <a:pt x="9176588" y="21322"/>
                    <a:pt x="9317303" y="0"/>
                  </a:cubicBezTo>
                  <a:cubicBezTo>
                    <a:pt x="9458018" y="-21322"/>
                    <a:pt x="9725078" y="22840"/>
                    <a:pt x="9832039" y="0"/>
                  </a:cubicBezTo>
                  <a:cubicBezTo>
                    <a:pt x="9855823" y="102120"/>
                    <a:pt x="9777795" y="335473"/>
                    <a:pt x="9832039" y="503071"/>
                  </a:cubicBezTo>
                  <a:cubicBezTo>
                    <a:pt x="9886283" y="670669"/>
                    <a:pt x="9789188" y="920069"/>
                    <a:pt x="9832039" y="1026675"/>
                  </a:cubicBezTo>
                  <a:cubicBezTo>
                    <a:pt x="9640569" y="1060844"/>
                    <a:pt x="9569396" y="1009924"/>
                    <a:pt x="9352004" y="1026675"/>
                  </a:cubicBezTo>
                  <a:cubicBezTo>
                    <a:pt x="9134613" y="1043426"/>
                    <a:pt x="9062943" y="1006074"/>
                    <a:pt x="8871969" y="1026675"/>
                  </a:cubicBezTo>
                  <a:cubicBezTo>
                    <a:pt x="8680995" y="1047276"/>
                    <a:pt x="8570810" y="997795"/>
                    <a:pt x="8490255" y="1026675"/>
                  </a:cubicBezTo>
                  <a:cubicBezTo>
                    <a:pt x="8409700" y="1055555"/>
                    <a:pt x="8045032" y="979831"/>
                    <a:pt x="7813579" y="1026675"/>
                  </a:cubicBezTo>
                  <a:cubicBezTo>
                    <a:pt x="7582126" y="1073519"/>
                    <a:pt x="7286422" y="973472"/>
                    <a:pt x="7136904" y="1026675"/>
                  </a:cubicBezTo>
                  <a:cubicBezTo>
                    <a:pt x="6987387" y="1079878"/>
                    <a:pt x="6673668" y="1010278"/>
                    <a:pt x="6361908" y="1026675"/>
                  </a:cubicBezTo>
                  <a:cubicBezTo>
                    <a:pt x="6050148" y="1043072"/>
                    <a:pt x="5885654" y="1017416"/>
                    <a:pt x="5685232" y="1026675"/>
                  </a:cubicBezTo>
                  <a:cubicBezTo>
                    <a:pt x="5484810" y="1035934"/>
                    <a:pt x="5212090" y="960755"/>
                    <a:pt x="4910236" y="1026675"/>
                  </a:cubicBezTo>
                  <a:cubicBezTo>
                    <a:pt x="4608382" y="1092595"/>
                    <a:pt x="4386812" y="989586"/>
                    <a:pt x="4233560" y="1026675"/>
                  </a:cubicBezTo>
                  <a:cubicBezTo>
                    <a:pt x="4080308" y="1063764"/>
                    <a:pt x="4028669" y="987756"/>
                    <a:pt x="3851846" y="1026675"/>
                  </a:cubicBezTo>
                  <a:cubicBezTo>
                    <a:pt x="3675023" y="1065594"/>
                    <a:pt x="3636284" y="1021958"/>
                    <a:pt x="3568452" y="1026675"/>
                  </a:cubicBezTo>
                  <a:cubicBezTo>
                    <a:pt x="3500620" y="1031392"/>
                    <a:pt x="3287900" y="1022605"/>
                    <a:pt x="3186737" y="1026675"/>
                  </a:cubicBezTo>
                  <a:cubicBezTo>
                    <a:pt x="3085575" y="1030745"/>
                    <a:pt x="2816553" y="984427"/>
                    <a:pt x="2510062" y="1026675"/>
                  </a:cubicBezTo>
                  <a:cubicBezTo>
                    <a:pt x="2203572" y="1068923"/>
                    <a:pt x="2314948" y="1000734"/>
                    <a:pt x="2226668" y="1026675"/>
                  </a:cubicBezTo>
                  <a:cubicBezTo>
                    <a:pt x="2138388" y="1052616"/>
                    <a:pt x="1883060" y="986014"/>
                    <a:pt x="1648312" y="1026675"/>
                  </a:cubicBezTo>
                  <a:cubicBezTo>
                    <a:pt x="1413564" y="1067336"/>
                    <a:pt x="1417435" y="1026446"/>
                    <a:pt x="1266598" y="1026675"/>
                  </a:cubicBezTo>
                  <a:cubicBezTo>
                    <a:pt x="1115761" y="1026904"/>
                    <a:pt x="910515" y="1025103"/>
                    <a:pt x="688243" y="1026675"/>
                  </a:cubicBezTo>
                  <a:cubicBezTo>
                    <a:pt x="465972" y="1028247"/>
                    <a:pt x="230740" y="1007864"/>
                    <a:pt x="0" y="1026675"/>
                  </a:cubicBezTo>
                  <a:cubicBezTo>
                    <a:pt x="-50245" y="795644"/>
                    <a:pt x="47865" y="730914"/>
                    <a:pt x="0" y="513338"/>
                  </a:cubicBezTo>
                  <a:cubicBezTo>
                    <a:pt x="-47865" y="295762"/>
                    <a:pt x="284" y="159529"/>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000">
                  <a:solidFill>
                    <a:schemeClr val="tx1"/>
                  </a:solidFill>
                </a:rPr>
                <a:t>Kreditwürdigkeit (Bonität) bedeutet, wie </a:t>
              </a:r>
              <a:r>
                <a:rPr lang="de-DE" sz="2000" b="1">
                  <a:solidFill>
                    <a:schemeClr val="tx1"/>
                  </a:solidFill>
                </a:rPr>
                <a:t>vertrauenswürdig</a:t>
              </a:r>
              <a:r>
                <a:rPr lang="de-DE" sz="2000">
                  <a:solidFill>
                    <a:schemeClr val="tx1"/>
                  </a:solidFill>
                </a:rPr>
                <a:t> eine Person für die Bank oder den Verkäufer ist, wenn sie einen Kredit aufnehmen möchte – also ob sie das geliehene Geld wahrscheinlich zurückzahlen kann.</a:t>
              </a:r>
            </a:p>
          </p:txBody>
        </p:sp>
      </p:grpSp>
      <p:pic>
        <p:nvPicPr>
          <p:cNvPr id="6" name="Grafik 5" descr="Kommentar Gefällt nicht Silhouette">
            <a:extLst>
              <a:ext uri="{FF2B5EF4-FFF2-40B4-BE49-F238E27FC236}">
                <a16:creationId xmlns:a16="http://schemas.microsoft.com/office/drawing/2014/main" id="{243D5492-4C32-08C6-FB47-9D903FE556E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18325" y="4392877"/>
            <a:ext cx="680872" cy="680872"/>
          </a:xfrm>
          <a:prstGeom prst="rect">
            <a:avLst/>
          </a:prstGeom>
        </p:spPr>
      </p:pic>
      <p:pic>
        <p:nvPicPr>
          <p:cNvPr id="8" name="Grafik 7" descr="Start Silhouette">
            <a:extLst>
              <a:ext uri="{FF2B5EF4-FFF2-40B4-BE49-F238E27FC236}">
                <a16:creationId xmlns:a16="http://schemas.microsoft.com/office/drawing/2014/main" id="{A5518426-2CB0-A453-D0D1-51BC9084773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598158" y="5103077"/>
            <a:ext cx="540421" cy="540421"/>
          </a:xfrm>
          <a:prstGeom prst="rect">
            <a:avLst/>
          </a:prstGeom>
        </p:spPr>
      </p:pic>
      <p:pic>
        <p:nvPicPr>
          <p:cNvPr id="10" name="Grafik 9" descr="Fliegendes Geld Silhouette">
            <a:extLst>
              <a:ext uri="{FF2B5EF4-FFF2-40B4-BE49-F238E27FC236}">
                <a16:creationId xmlns:a16="http://schemas.microsoft.com/office/drawing/2014/main" id="{76C85AE8-6FB5-C1D5-E6BE-F7C6CFA7523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599568" y="3794605"/>
            <a:ext cx="568944" cy="568944"/>
          </a:xfrm>
          <a:prstGeom prst="rect">
            <a:avLst/>
          </a:prstGeom>
        </p:spPr>
      </p:pic>
      <p:pic>
        <p:nvPicPr>
          <p:cNvPr id="20" name="Grafik 19" descr="Pfeil: Gerade Silhouette">
            <a:extLst>
              <a:ext uri="{FF2B5EF4-FFF2-40B4-BE49-F238E27FC236}">
                <a16:creationId xmlns:a16="http://schemas.microsoft.com/office/drawing/2014/main" id="{4CE56EAC-6950-A6E8-1A9B-D9BB189EABF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rot="10800000">
            <a:off x="7798157" y="4111842"/>
            <a:ext cx="914400" cy="914400"/>
          </a:xfrm>
          <a:prstGeom prst="rect">
            <a:avLst/>
          </a:prstGeom>
        </p:spPr>
      </p:pic>
      <p:grpSp>
        <p:nvGrpSpPr>
          <p:cNvPr id="38" name="Gruppieren 37">
            <a:extLst>
              <a:ext uri="{FF2B5EF4-FFF2-40B4-BE49-F238E27FC236}">
                <a16:creationId xmlns:a16="http://schemas.microsoft.com/office/drawing/2014/main" id="{E000A700-1341-3B2C-E5E7-4B87BBA03CA6}"/>
              </a:ext>
            </a:extLst>
          </p:cNvPr>
          <p:cNvGrpSpPr/>
          <p:nvPr/>
        </p:nvGrpSpPr>
        <p:grpSpPr>
          <a:xfrm>
            <a:off x="8733550" y="2783362"/>
            <a:ext cx="3324015" cy="2891730"/>
            <a:chOff x="8733550" y="2783362"/>
            <a:chExt cx="3324015" cy="2891730"/>
          </a:xfrm>
        </p:grpSpPr>
        <p:sp>
          <p:nvSpPr>
            <p:cNvPr id="14" name="Textfeld 13">
              <a:extLst>
                <a:ext uri="{FF2B5EF4-FFF2-40B4-BE49-F238E27FC236}">
                  <a16:creationId xmlns:a16="http://schemas.microsoft.com/office/drawing/2014/main" id="{40D167B8-7843-3F97-A383-5C21F437A142}"/>
                </a:ext>
              </a:extLst>
            </p:cNvPr>
            <p:cNvSpPr txBox="1"/>
            <p:nvPr/>
          </p:nvSpPr>
          <p:spPr>
            <a:xfrm>
              <a:off x="8809750" y="3830378"/>
              <a:ext cx="3165623" cy="1477328"/>
            </a:xfrm>
            <a:prstGeom prst="rect">
              <a:avLst/>
            </a:prstGeom>
            <a:noFill/>
          </p:spPr>
          <p:txBody>
            <a:bodyPr wrap="square">
              <a:spAutoFit/>
            </a:bodyPr>
            <a:lstStyle/>
            <a:p>
              <a:pPr algn="ctr"/>
              <a:r>
                <a:rPr lang="de-DE"/>
                <a:t>Wenn jemand bereits </a:t>
              </a:r>
              <a:r>
                <a:rPr lang="de-DE" b="1"/>
                <a:t>hohe Schulden</a:t>
              </a:r>
              <a:r>
                <a:rPr lang="de-DE"/>
                <a:t> oder nur ein </a:t>
              </a:r>
              <a:r>
                <a:rPr lang="de-DE" b="1"/>
                <a:t>geringes Einkommen</a:t>
              </a:r>
              <a:r>
                <a:rPr lang="de-DE"/>
                <a:t> hat, könnte das dazu führen, dass diese Person </a:t>
              </a:r>
              <a:r>
                <a:rPr lang="de-DE" b="1"/>
                <a:t>keinen Kredit </a:t>
              </a:r>
              <a:r>
                <a:rPr lang="de-DE"/>
                <a:t>erhält.</a:t>
              </a:r>
              <a:endParaRPr lang="de-AT"/>
            </a:p>
          </p:txBody>
        </p:sp>
        <p:sp>
          <p:nvSpPr>
            <p:cNvPr id="21" name="Ellipse 20">
              <a:extLst>
                <a:ext uri="{FF2B5EF4-FFF2-40B4-BE49-F238E27FC236}">
                  <a16:creationId xmlns:a16="http://schemas.microsoft.com/office/drawing/2014/main" id="{3C0263A9-35EC-5A53-6634-4C81983B48E3}"/>
                </a:ext>
              </a:extLst>
            </p:cNvPr>
            <p:cNvSpPr/>
            <p:nvPr/>
          </p:nvSpPr>
          <p:spPr>
            <a:xfrm>
              <a:off x="8733550" y="3339137"/>
              <a:ext cx="3165623" cy="2335955"/>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5" name="Ellipse 24">
              <a:extLst>
                <a:ext uri="{FF2B5EF4-FFF2-40B4-BE49-F238E27FC236}">
                  <a16:creationId xmlns:a16="http://schemas.microsoft.com/office/drawing/2014/main" id="{1F2B3DFE-15CE-797C-3A65-CC2A2E127D26}"/>
                </a:ext>
              </a:extLst>
            </p:cNvPr>
            <p:cNvSpPr/>
            <p:nvPr/>
          </p:nvSpPr>
          <p:spPr>
            <a:xfrm>
              <a:off x="8885950" y="3338112"/>
              <a:ext cx="3165623" cy="2335955"/>
            </a:xfrm>
            <a:prstGeom prst="ellipse">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de-AT"/>
            </a:p>
          </p:txBody>
        </p:sp>
        <p:pic>
          <p:nvPicPr>
            <p:cNvPr id="35" name="Grafik 34" descr="Ausrufezeichen Silhouette">
              <a:extLst>
                <a:ext uri="{FF2B5EF4-FFF2-40B4-BE49-F238E27FC236}">
                  <a16:creationId xmlns:a16="http://schemas.microsoft.com/office/drawing/2014/main" id="{E711BC58-697D-2CE1-A2E4-B5F950C75BE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124259">
              <a:off x="11143165" y="2783362"/>
              <a:ext cx="914400" cy="914400"/>
            </a:xfrm>
            <a:prstGeom prst="rect">
              <a:avLst/>
            </a:prstGeom>
          </p:spPr>
        </p:pic>
        <p:pic>
          <p:nvPicPr>
            <p:cNvPr id="37" name="Grafik 36" descr="Ausrufezeichen Silhouette">
              <a:extLst>
                <a:ext uri="{FF2B5EF4-FFF2-40B4-BE49-F238E27FC236}">
                  <a16:creationId xmlns:a16="http://schemas.microsoft.com/office/drawing/2014/main" id="{B234D644-84F6-27F6-876F-D18A502E9EF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563128">
              <a:off x="10848633" y="2963397"/>
              <a:ext cx="914400" cy="914400"/>
            </a:xfrm>
            <a:prstGeom prst="rect">
              <a:avLst/>
            </a:prstGeom>
          </p:spPr>
        </p:pic>
      </p:grpSp>
    </p:spTree>
    <p:extLst>
      <p:ext uri="{BB962C8B-B14F-4D97-AF65-F5344CB8AC3E}">
        <p14:creationId xmlns:p14="http://schemas.microsoft.com/office/powerpoint/2010/main" val="750591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A08E54-C698-AF87-EF9F-AF3CDD1C864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172183EE-1230-AE17-EFE3-A4873735F7DD}"/>
              </a:ext>
            </a:extLst>
          </p:cNvPr>
          <p:cNvSpPr>
            <a:spLocks noGrp="1"/>
          </p:cNvSpPr>
          <p:nvPr>
            <p:ph type="title"/>
          </p:nvPr>
        </p:nvSpPr>
        <p:spPr/>
        <p:txBody>
          <a:bodyPr/>
          <a:lstStyle/>
          <a:p>
            <a:r>
              <a:rPr lang="de-AT"/>
              <a:t>Abschlussdiskussion</a:t>
            </a:r>
          </a:p>
        </p:txBody>
      </p:sp>
      <p:sp>
        <p:nvSpPr>
          <p:cNvPr id="4" name="Foliennummernplatzhalter 3">
            <a:extLst>
              <a:ext uri="{FF2B5EF4-FFF2-40B4-BE49-F238E27FC236}">
                <a16:creationId xmlns:a16="http://schemas.microsoft.com/office/drawing/2014/main" id="{B207CA2A-F57B-3E14-B5CD-FC2E58F05ADE}"/>
              </a:ext>
            </a:extLst>
          </p:cNvPr>
          <p:cNvSpPr>
            <a:spLocks noGrp="1"/>
          </p:cNvSpPr>
          <p:nvPr>
            <p:ph type="sldNum" sz="quarter" idx="12"/>
          </p:nvPr>
        </p:nvSpPr>
        <p:spPr/>
        <p:txBody>
          <a:bodyPr/>
          <a:lstStyle/>
          <a:p>
            <a:fld id="{4C23FFEC-42AF-4C5F-8FEB-D69D9B6A7C04}" type="slidenum">
              <a:rPr lang="de-AT" smtClean="0"/>
              <a:t>23</a:t>
            </a:fld>
            <a:endParaRPr lang="de-AT"/>
          </a:p>
        </p:txBody>
      </p:sp>
      <p:sp>
        <p:nvSpPr>
          <p:cNvPr id="6" name="Rechteck 5">
            <a:extLst>
              <a:ext uri="{FF2B5EF4-FFF2-40B4-BE49-F238E27FC236}">
                <a16:creationId xmlns:a16="http://schemas.microsoft.com/office/drawing/2014/main" id="{C899B2DC-2948-CEBD-C631-3C960DC931BD}"/>
              </a:ext>
            </a:extLst>
          </p:cNvPr>
          <p:cNvSpPr/>
          <p:nvPr/>
        </p:nvSpPr>
        <p:spPr>
          <a:xfrm>
            <a:off x="0" y="2069167"/>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7" name="Rechteck 6">
            <a:extLst>
              <a:ext uri="{FF2B5EF4-FFF2-40B4-BE49-F238E27FC236}">
                <a16:creationId xmlns:a16="http://schemas.microsoft.com/office/drawing/2014/main" id="{1F6AA858-13E9-DFC3-D706-81776B526937}"/>
              </a:ext>
            </a:extLst>
          </p:cNvPr>
          <p:cNvSpPr/>
          <p:nvPr/>
        </p:nvSpPr>
        <p:spPr>
          <a:xfrm>
            <a:off x="5027295" y="3180001"/>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7A24780B-835B-66E6-8277-E813CDBC6DD4}"/>
              </a:ext>
            </a:extLst>
          </p:cNvPr>
          <p:cNvSpPr/>
          <p:nvPr/>
        </p:nvSpPr>
        <p:spPr>
          <a:xfrm>
            <a:off x="-24135" y="2167777"/>
            <a:ext cx="12192000" cy="914400"/>
          </a:xfrm>
          <a:prstGeom prst="rect">
            <a:avLst/>
          </a:prstGeom>
          <a:solidFill>
            <a:srgbClr val="EA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3200" dirty="0">
                <a:solidFill>
                  <a:schemeClr val="tx1"/>
                </a:solidFill>
              </a:rPr>
              <a:t>Welche Alternativen zur Kreditaufnahme fallen dir für Trude Tadic, Luca Mayer und Ahmed El-Sayed ein?</a:t>
            </a:r>
            <a:endParaRPr lang="de-AT" sz="3200" dirty="0">
              <a:solidFill>
                <a:schemeClr val="tx1"/>
              </a:solidFill>
            </a:endParaRPr>
          </a:p>
        </p:txBody>
      </p:sp>
      <p:pic>
        <p:nvPicPr>
          <p:cNvPr id="11" name="Grafik 10" descr="Fragezeichen Silhouette">
            <a:extLst>
              <a:ext uri="{FF2B5EF4-FFF2-40B4-BE49-F238E27FC236}">
                <a16:creationId xmlns:a16="http://schemas.microsoft.com/office/drawing/2014/main" id="{26F59A5B-C453-D10D-BFFE-29B9D6EF32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3B1566BD-ED67-B09F-D4B2-E731886D097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A8F8F35F-FC4B-2142-1029-A45F6977383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57500" y="4721617"/>
            <a:ext cx="914400" cy="914400"/>
          </a:xfrm>
          <a:prstGeom prst="rect">
            <a:avLst/>
          </a:prstGeom>
        </p:spPr>
      </p:pic>
      <p:pic>
        <p:nvPicPr>
          <p:cNvPr id="17" name="Grafik 16" descr="Marke Fragezeichen Silhouette">
            <a:extLst>
              <a:ext uri="{FF2B5EF4-FFF2-40B4-BE49-F238E27FC236}">
                <a16:creationId xmlns:a16="http://schemas.microsoft.com/office/drawing/2014/main" id="{50CDB106-CD04-41AD-0BE5-E5314830151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10600" y="848977"/>
            <a:ext cx="914400" cy="914400"/>
          </a:xfrm>
          <a:prstGeom prst="rect">
            <a:avLst/>
          </a:prstGeom>
        </p:spPr>
      </p:pic>
      <p:pic>
        <p:nvPicPr>
          <p:cNvPr id="19" name="Grafik 18" descr="Hilfe mit einfarbiger Füllung">
            <a:extLst>
              <a:ext uri="{FF2B5EF4-FFF2-40B4-BE49-F238E27FC236}">
                <a16:creationId xmlns:a16="http://schemas.microsoft.com/office/drawing/2014/main" id="{CD649D6B-6ADE-539E-F851-BE446EF143B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62442" y="4927600"/>
            <a:ext cx="914400" cy="914400"/>
          </a:xfrm>
          <a:prstGeom prst="rect">
            <a:avLst/>
          </a:prstGeom>
        </p:spPr>
      </p:pic>
      <p:pic>
        <p:nvPicPr>
          <p:cNvPr id="21" name="Grafik 20" descr="Fragezeichen mit einfarbiger Füllung">
            <a:extLst>
              <a:ext uri="{FF2B5EF4-FFF2-40B4-BE49-F238E27FC236}">
                <a16:creationId xmlns:a16="http://schemas.microsoft.com/office/drawing/2014/main" id="{8AD43253-4F38-9812-9BFA-D5A32C9A107C}"/>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65129" y="4793740"/>
            <a:ext cx="914400" cy="914400"/>
          </a:xfrm>
          <a:prstGeom prst="rect">
            <a:avLst/>
          </a:prstGeom>
        </p:spPr>
      </p:pic>
      <p:pic>
        <p:nvPicPr>
          <p:cNvPr id="23" name="Grafik 22" descr="Hilfe Silhouette">
            <a:extLst>
              <a:ext uri="{FF2B5EF4-FFF2-40B4-BE49-F238E27FC236}">
                <a16:creationId xmlns:a16="http://schemas.microsoft.com/office/drawing/2014/main" id="{608ABC61-6DF3-E9D4-7E38-CFFDBD4E9F5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688878" y="1107758"/>
            <a:ext cx="914400" cy="914400"/>
          </a:xfrm>
          <a:prstGeom prst="rect">
            <a:avLst/>
          </a:prstGeom>
        </p:spPr>
      </p:pic>
      <p:pic>
        <p:nvPicPr>
          <p:cNvPr id="24" name="Grafik 23" descr="Fragezeichen Silhouette">
            <a:extLst>
              <a:ext uri="{FF2B5EF4-FFF2-40B4-BE49-F238E27FC236}">
                <a16:creationId xmlns:a16="http://schemas.microsoft.com/office/drawing/2014/main" id="{D2669914-5482-11FF-620C-A3D36CEE498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85567" y="3195834"/>
            <a:ext cx="914400" cy="914400"/>
          </a:xfrm>
          <a:prstGeom prst="rect">
            <a:avLst/>
          </a:prstGeom>
        </p:spPr>
      </p:pic>
      <p:pic>
        <p:nvPicPr>
          <p:cNvPr id="25" name="Grafik 24" descr="Fragezeichen mit einfarbiger Füllung">
            <a:extLst>
              <a:ext uri="{FF2B5EF4-FFF2-40B4-BE49-F238E27FC236}">
                <a16:creationId xmlns:a16="http://schemas.microsoft.com/office/drawing/2014/main" id="{1232D485-FA20-4D66-9A2F-F895259C6D1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49739" y="944228"/>
            <a:ext cx="914400" cy="914400"/>
          </a:xfrm>
          <a:prstGeom prst="rect">
            <a:avLst/>
          </a:prstGeom>
        </p:spPr>
      </p:pic>
      <p:pic>
        <p:nvPicPr>
          <p:cNvPr id="26" name="Grafik 25" descr="Marke Fragezeichen mit einfarbiger Füllung">
            <a:extLst>
              <a:ext uri="{FF2B5EF4-FFF2-40B4-BE49-F238E27FC236}">
                <a16:creationId xmlns:a16="http://schemas.microsoft.com/office/drawing/2014/main" id="{64895210-BF33-598E-650B-4D1DE67619C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6155" y="837818"/>
            <a:ext cx="914400" cy="914400"/>
          </a:xfrm>
          <a:prstGeom prst="rect">
            <a:avLst/>
          </a:prstGeom>
        </p:spPr>
      </p:pic>
      <p:pic>
        <p:nvPicPr>
          <p:cNvPr id="27" name="Grafik 26" descr="Marke Fragezeichen Silhouette">
            <a:extLst>
              <a:ext uri="{FF2B5EF4-FFF2-40B4-BE49-F238E27FC236}">
                <a16:creationId xmlns:a16="http://schemas.microsoft.com/office/drawing/2014/main" id="{24837C86-570B-7217-F26A-E44EC767AC0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392762" y="3794267"/>
            <a:ext cx="914400" cy="914400"/>
          </a:xfrm>
          <a:prstGeom prst="rect">
            <a:avLst/>
          </a:prstGeom>
        </p:spPr>
      </p:pic>
      <p:pic>
        <p:nvPicPr>
          <p:cNvPr id="28" name="Grafik 27" descr="Hilfe mit einfarbiger Füllung">
            <a:extLst>
              <a:ext uri="{FF2B5EF4-FFF2-40B4-BE49-F238E27FC236}">
                <a16:creationId xmlns:a16="http://schemas.microsoft.com/office/drawing/2014/main" id="{8013F939-0D9F-6578-238F-F2CAC6B35E7B}"/>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6854" y="3146510"/>
            <a:ext cx="914400" cy="914400"/>
          </a:xfrm>
          <a:prstGeom prst="rect">
            <a:avLst/>
          </a:prstGeom>
        </p:spPr>
      </p:pic>
      <p:pic>
        <p:nvPicPr>
          <p:cNvPr id="29" name="Grafik 28" descr="Fragezeichen mit einfarbiger Füllung">
            <a:extLst>
              <a:ext uri="{FF2B5EF4-FFF2-40B4-BE49-F238E27FC236}">
                <a16:creationId xmlns:a16="http://schemas.microsoft.com/office/drawing/2014/main" id="{19665125-FE3F-AEC5-EEA9-BC46178CDC96}"/>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48323" y="3367191"/>
            <a:ext cx="914400" cy="914400"/>
          </a:xfrm>
          <a:prstGeom prst="rect">
            <a:avLst/>
          </a:prstGeom>
        </p:spPr>
      </p:pic>
      <p:pic>
        <p:nvPicPr>
          <p:cNvPr id="30" name="Grafik 29" descr="Hilfe Silhouette">
            <a:extLst>
              <a:ext uri="{FF2B5EF4-FFF2-40B4-BE49-F238E27FC236}">
                <a16:creationId xmlns:a16="http://schemas.microsoft.com/office/drawing/2014/main" id="{35F78615-CB82-2B57-8073-C0F64CA4D11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84348" y="4524218"/>
            <a:ext cx="914400" cy="914400"/>
          </a:xfrm>
          <a:prstGeom prst="rect">
            <a:avLst/>
          </a:prstGeom>
        </p:spPr>
      </p:pic>
      <p:pic>
        <p:nvPicPr>
          <p:cNvPr id="31" name="Grafik 30" descr="Fragezeichen Silhouette">
            <a:extLst>
              <a:ext uri="{FF2B5EF4-FFF2-40B4-BE49-F238E27FC236}">
                <a16:creationId xmlns:a16="http://schemas.microsoft.com/office/drawing/2014/main" id="{40970A3C-CA68-231B-DF04-C845A1E6D1E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D9537394-23E5-BEC8-D999-E7BF79E706F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421970" y="3759900"/>
            <a:ext cx="914400" cy="914400"/>
          </a:xfrm>
          <a:prstGeom prst="rect">
            <a:avLst/>
          </a:prstGeom>
        </p:spPr>
      </p:pic>
      <p:pic>
        <p:nvPicPr>
          <p:cNvPr id="33" name="Grafik 32" descr="Fragezeichen mit einfarbiger Füllung">
            <a:extLst>
              <a:ext uri="{FF2B5EF4-FFF2-40B4-BE49-F238E27FC236}">
                <a16:creationId xmlns:a16="http://schemas.microsoft.com/office/drawing/2014/main" id="{90B677F7-E957-F158-BD05-44771AF1EEB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232" y="915162"/>
            <a:ext cx="914400" cy="914400"/>
          </a:xfrm>
          <a:prstGeom prst="rect">
            <a:avLst/>
          </a:prstGeom>
        </p:spPr>
      </p:pic>
      <p:pic>
        <p:nvPicPr>
          <p:cNvPr id="34" name="Grafik 33" descr="Hilfe Silhouette">
            <a:extLst>
              <a:ext uri="{FF2B5EF4-FFF2-40B4-BE49-F238E27FC236}">
                <a16:creationId xmlns:a16="http://schemas.microsoft.com/office/drawing/2014/main" id="{2C1DCD8D-E30E-DD8F-D299-0C3E46D0643F}"/>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93252" y="5095730"/>
            <a:ext cx="914400" cy="914400"/>
          </a:xfrm>
          <a:prstGeom prst="rect">
            <a:avLst/>
          </a:prstGeom>
        </p:spPr>
      </p:pic>
      <p:pic>
        <p:nvPicPr>
          <p:cNvPr id="35" name="Grafik 34" descr="Fragezeichen mit einfarbiger Füllung">
            <a:extLst>
              <a:ext uri="{FF2B5EF4-FFF2-40B4-BE49-F238E27FC236}">
                <a16:creationId xmlns:a16="http://schemas.microsoft.com/office/drawing/2014/main" id="{BC6E7364-8043-9C48-B99E-B0E2225B25E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D5A49554-0126-B7D3-209F-CE803974A70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1BB306A6-F9F3-90F8-3C81-A467371E4C3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83721" y="3116788"/>
            <a:ext cx="914400" cy="914400"/>
          </a:xfrm>
          <a:prstGeom prst="rect">
            <a:avLst/>
          </a:prstGeom>
        </p:spPr>
      </p:pic>
      <p:pic>
        <p:nvPicPr>
          <p:cNvPr id="38" name="Grafik 37" descr="Fragezeichen Silhouette">
            <a:extLst>
              <a:ext uri="{FF2B5EF4-FFF2-40B4-BE49-F238E27FC236}">
                <a16:creationId xmlns:a16="http://schemas.microsoft.com/office/drawing/2014/main" id="{ED1DA770-FD57-94BA-320F-A522A8CF7DA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21665" y="3097144"/>
            <a:ext cx="914400" cy="914400"/>
          </a:xfrm>
          <a:prstGeom prst="rect">
            <a:avLst/>
          </a:prstGeom>
        </p:spPr>
      </p:pic>
      <p:pic>
        <p:nvPicPr>
          <p:cNvPr id="39" name="Grafik 38" descr="Hilfe mit einfarbiger Füllung">
            <a:extLst>
              <a:ext uri="{FF2B5EF4-FFF2-40B4-BE49-F238E27FC236}">
                <a16:creationId xmlns:a16="http://schemas.microsoft.com/office/drawing/2014/main" id="{643950F3-D112-2580-5F20-FCE08976D5B4}"/>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1670" y="5426059"/>
            <a:ext cx="914400" cy="914400"/>
          </a:xfrm>
          <a:prstGeom prst="rect">
            <a:avLst/>
          </a:prstGeom>
        </p:spPr>
      </p:pic>
      <p:pic>
        <p:nvPicPr>
          <p:cNvPr id="40" name="Grafik 39" descr="Hilfe mit einfarbiger Füllung">
            <a:extLst>
              <a:ext uri="{FF2B5EF4-FFF2-40B4-BE49-F238E27FC236}">
                <a16:creationId xmlns:a16="http://schemas.microsoft.com/office/drawing/2014/main" id="{D2FA7EF0-0A95-5707-FDBF-CF78E0C6A74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338606" y="4189904"/>
            <a:ext cx="914400" cy="914400"/>
          </a:xfrm>
          <a:prstGeom prst="rect">
            <a:avLst/>
          </a:prstGeom>
        </p:spPr>
      </p:pic>
      <p:pic>
        <p:nvPicPr>
          <p:cNvPr id="41" name="Grafik 40" descr="Fragezeichen Silhouette">
            <a:extLst>
              <a:ext uri="{FF2B5EF4-FFF2-40B4-BE49-F238E27FC236}">
                <a16:creationId xmlns:a16="http://schemas.microsoft.com/office/drawing/2014/main" id="{861837F5-F042-09E6-92A7-5E080DFB567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0319" y="4202638"/>
            <a:ext cx="914400" cy="914400"/>
          </a:xfrm>
          <a:prstGeom prst="rect">
            <a:avLst/>
          </a:prstGeom>
        </p:spPr>
      </p:pic>
      <p:pic>
        <p:nvPicPr>
          <p:cNvPr id="42" name="Grafik 41" descr="Hilfe Silhouette">
            <a:extLst>
              <a:ext uri="{FF2B5EF4-FFF2-40B4-BE49-F238E27FC236}">
                <a16:creationId xmlns:a16="http://schemas.microsoft.com/office/drawing/2014/main" id="{F35397CD-450F-1460-31D5-3EA2FCEC8720}"/>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028367" y="5415427"/>
            <a:ext cx="914400" cy="914400"/>
          </a:xfrm>
          <a:prstGeom prst="rect">
            <a:avLst/>
          </a:prstGeom>
        </p:spPr>
      </p:pic>
      <p:pic>
        <p:nvPicPr>
          <p:cNvPr id="5" name="Grafik 4" descr="Fragezeichen Silhouette">
            <a:extLst>
              <a:ext uri="{FF2B5EF4-FFF2-40B4-BE49-F238E27FC236}">
                <a16:creationId xmlns:a16="http://schemas.microsoft.com/office/drawing/2014/main" id="{B6E9BC3F-981A-611D-C8D4-C75B4469885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18368" y="5262563"/>
            <a:ext cx="914400" cy="914400"/>
          </a:xfrm>
          <a:prstGeom prst="rect">
            <a:avLst/>
          </a:prstGeom>
        </p:spPr>
      </p:pic>
      <p:pic>
        <p:nvPicPr>
          <p:cNvPr id="3" name="Grafik 2" descr="Hilfe mit einfarbiger Füllung">
            <a:extLst>
              <a:ext uri="{FF2B5EF4-FFF2-40B4-BE49-F238E27FC236}">
                <a16:creationId xmlns:a16="http://schemas.microsoft.com/office/drawing/2014/main" id="{AAE8BAFC-FBF6-AE66-9705-E834BCB8D72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609552" y="5214930"/>
            <a:ext cx="914400" cy="914400"/>
          </a:xfrm>
          <a:prstGeom prst="rect">
            <a:avLst/>
          </a:prstGeom>
        </p:spPr>
      </p:pic>
      <p:sp>
        <p:nvSpPr>
          <p:cNvPr id="43" name="Rechteck 42">
            <a:extLst>
              <a:ext uri="{FF2B5EF4-FFF2-40B4-BE49-F238E27FC236}">
                <a16:creationId xmlns:a16="http://schemas.microsoft.com/office/drawing/2014/main" id="{33D43CEF-53EF-C13A-FC43-5B527CA3EF3A}"/>
              </a:ext>
            </a:extLst>
          </p:cNvPr>
          <p:cNvSpPr/>
          <p:nvPr/>
        </p:nvSpPr>
        <p:spPr>
          <a:xfrm>
            <a:off x="2981383" y="4186792"/>
            <a:ext cx="6007998" cy="1503332"/>
          </a:xfrm>
          <a:prstGeom prst="rect">
            <a:avLst/>
          </a:prstGeom>
          <a:solidFill>
            <a:srgbClr val="E5F2D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a:solidFill>
                  <a:schemeClr val="tx1"/>
                </a:solidFill>
              </a:rPr>
              <a:t>Aufgabe:</a:t>
            </a:r>
          </a:p>
          <a:p>
            <a:pPr algn="ctr"/>
            <a:endParaRPr lang="de-AT" sz="1200">
              <a:solidFill>
                <a:schemeClr val="tx1"/>
              </a:solidFill>
            </a:endParaRPr>
          </a:p>
          <a:p>
            <a:pPr algn="ctr"/>
            <a:r>
              <a:rPr lang="de-AT" sz="2400" dirty="0">
                <a:solidFill>
                  <a:schemeClr val="tx1"/>
                </a:solidFill>
              </a:rPr>
              <a:t>Notiere pro Person </a:t>
            </a:r>
            <a:r>
              <a:rPr lang="de-AT" sz="2400">
                <a:solidFill>
                  <a:schemeClr val="tx1"/>
                </a:solidFill>
              </a:rPr>
              <a:t>mindestens </a:t>
            </a:r>
            <a:r>
              <a:rPr lang="de-AT" sz="2400" dirty="0">
                <a:solidFill>
                  <a:schemeClr val="tx1"/>
                </a:solidFill>
              </a:rPr>
              <a:t>eine Alternative auf einem Kärtchen</a:t>
            </a:r>
            <a:r>
              <a:rPr lang="de-AT" sz="2400">
                <a:solidFill>
                  <a:schemeClr val="tx1"/>
                </a:solidFill>
              </a:rPr>
              <a:t>.</a:t>
            </a:r>
            <a:r>
              <a:rPr lang="de-AT" sz="2400" dirty="0">
                <a:solidFill>
                  <a:schemeClr val="tx1"/>
                </a:solidFill>
              </a:rPr>
              <a:t> </a:t>
            </a:r>
            <a:endParaRPr lang="de-AT" sz="2400">
              <a:solidFill>
                <a:schemeClr val="tx1"/>
              </a:solidFill>
            </a:endParaRPr>
          </a:p>
        </p:txBody>
      </p:sp>
      <p:pic>
        <p:nvPicPr>
          <p:cNvPr id="14" name="Grafik 13" descr="Fragezeichen mit einfarbiger Füllung">
            <a:extLst>
              <a:ext uri="{FF2B5EF4-FFF2-40B4-BE49-F238E27FC236}">
                <a16:creationId xmlns:a16="http://schemas.microsoft.com/office/drawing/2014/main" id="{C22CAF1E-FB41-C33E-BA43-0F16DB43D878}"/>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654842" y="2534857"/>
            <a:ext cx="914400" cy="914400"/>
          </a:xfrm>
          <a:prstGeom prst="rect">
            <a:avLst/>
          </a:prstGeom>
        </p:spPr>
      </p:pic>
    </p:spTree>
    <p:extLst>
      <p:ext uri="{BB962C8B-B14F-4D97-AF65-F5344CB8AC3E}">
        <p14:creationId xmlns:p14="http://schemas.microsoft.com/office/powerpoint/2010/main" val="3858261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74E6F200-D728-A714-DB5E-41ECB17D9352}"/>
              </a:ext>
            </a:extLst>
          </p:cNvPr>
          <p:cNvSpPr>
            <a:spLocks noGrp="1"/>
          </p:cNvSpPr>
          <p:nvPr>
            <p:ph type="sldNum" sz="quarter" idx="12"/>
          </p:nvPr>
        </p:nvSpPr>
        <p:spPr/>
        <p:txBody>
          <a:bodyPr/>
          <a:lstStyle/>
          <a:p>
            <a:fld id="{4C23FFEC-42AF-4C5F-8FEB-D69D9B6A7C04}" type="slidenum">
              <a:rPr lang="de-AT" smtClean="0"/>
              <a:t>3</a:t>
            </a:fld>
            <a:endParaRPr lang="de-AT"/>
          </a:p>
        </p:txBody>
      </p:sp>
      <p:pic>
        <p:nvPicPr>
          <p:cNvPr id="11" name="Grafik 10" descr="Fragezeichen Silhouette">
            <a:extLst>
              <a:ext uri="{FF2B5EF4-FFF2-40B4-BE49-F238E27FC236}">
                <a16:creationId xmlns:a16="http://schemas.microsoft.com/office/drawing/2014/main" id="{B07AD90F-E916-F983-4D89-271A7CCFF8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35430" y="4937760"/>
            <a:ext cx="914400" cy="914400"/>
          </a:xfrm>
          <a:prstGeom prst="rect">
            <a:avLst/>
          </a:prstGeom>
        </p:spPr>
      </p:pic>
      <p:pic>
        <p:nvPicPr>
          <p:cNvPr id="13" name="Grafik 12" descr="Fragezeichen mit einfarbiger Füllung">
            <a:extLst>
              <a:ext uri="{FF2B5EF4-FFF2-40B4-BE49-F238E27FC236}">
                <a16:creationId xmlns:a16="http://schemas.microsoft.com/office/drawing/2014/main" id="{6C38B7AD-ACBC-8E90-F1FC-18240B0E754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67065" y="3716543"/>
            <a:ext cx="914400" cy="914400"/>
          </a:xfrm>
          <a:prstGeom prst="rect">
            <a:avLst/>
          </a:prstGeom>
        </p:spPr>
      </p:pic>
      <p:pic>
        <p:nvPicPr>
          <p:cNvPr id="15" name="Grafik 14" descr="Marke Fragezeichen mit einfarbiger Füllung">
            <a:extLst>
              <a:ext uri="{FF2B5EF4-FFF2-40B4-BE49-F238E27FC236}">
                <a16:creationId xmlns:a16="http://schemas.microsoft.com/office/drawing/2014/main" id="{0A45ECED-CBF9-7EA5-5869-874C49BDA90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757500" y="4721617"/>
            <a:ext cx="914400" cy="914400"/>
          </a:xfrm>
          <a:prstGeom prst="rect">
            <a:avLst/>
          </a:prstGeom>
        </p:spPr>
      </p:pic>
      <p:pic>
        <p:nvPicPr>
          <p:cNvPr id="17" name="Grafik 16" descr="Marke Fragezeichen Silhouette">
            <a:extLst>
              <a:ext uri="{FF2B5EF4-FFF2-40B4-BE49-F238E27FC236}">
                <a16:creationId xmlns:a16="http://schemas.microsoft.com/office/drawing/2014/main" id="{C6008A8F-270E-09FE-35F4-9C386EED083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610600" y="848977"/>
            <a:ext cx="914400" cy="914400"/>
          </a:xfrm>
          <a:prstGeom prst="rect">
            <a:avLst/>
          </a:prstGeom>
        </p:spPr>
      </p:pic>
      <p:pic>
        <p:nvPicPr>
          <p:cNvPr id="19" name="Grafik 18" descr="Hilfe mit einfarbiger Füllung">
            <a:extLst>
              <a:ext uri="{FF2B5EF4-FFF2-40B4-BE49-F238E27FC236}">
                <a16:creationId xmlns:a16="http://schemas.microsoft.com/office/drawing/2014/main" id="{32C7634D-1802-3ABE-FB41-C9FD3101E83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9962442" y="4927600"/>
            <a:ext cx="914400" cy="914400"/>
          </a:xfrm>
          <a:prstGeom prst="rect">
            <a:avLst/>
          </a:prstGeom>
        </p:spPr>
      </p:pic>
      <p:pic>
        <p:nvPicPr>
          <p:cNvPr id="21" name="Grafik 20" descr="Fragezeichen mit einfarbiger Füllung">
            <a:extLst>
              <a:ext uri="{FF2B5EF4-FFF2-40B4-BE49-F238E27FC236}">
                <a16:creationId xmlns:a16="http://schemas.microsoft.com/office/drawing/2014/main" id="{027D280D-F700-61E2-033E-C2FA914EE74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65129" y="4793740"/>
            <a:ext cx="914400" cy="914400"/>
          </a:xfrm>
          <a:prstGeom prst="rect">
            <a:avLst/>
          </a:prstGeom>
        </p:spPr>
      </p:pic>
      <p:pic>
        <p:nvPicPr>
          <p:cNvPr id="23" name="Grafik 22" descr="Hilfe Silhouette">
            <a:extLst>
              <a:ext uri="{FF2B5EF4-FFF2-40B4-BE49-F238E27FC236}">
                <a16:creationId xmlns:a16="http://schemas.microsoft.com/office/drawing/2014/main" id="{EFB8430F-955A-E95E-78F5-57B3DD0D57B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688878" y="1107758"/>
            <a:ext cx="914400" cy="914400"/>
          </a:xfrm>
          <a:prstGeom prst="rect">
            <a:avLst/>
          </a:prstGeom>
        </p:spPr>
      </p:pic>
      <p:pic>
        <p:nvPicPr>
          <p:cNvPr id="24" name="Grafik 23" descr="Fragezeichen Silhouette">
            <a:extLst>
              <a:ext uri="{FF2B5EF4-FFF2-40B4-BE49-F238E27FC236}">
                <a16:creationId xmlns:a16="http://schemas.microsoft.com/office/drawing/2014/main" id="{FBDBD794-839C-210B-7FED-A0A216F356A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485567" y="3195834"/>
            <a:ext cx="914400" cy="914400"/>
          </a:xfrm>
          <a:prstGeom prst="rect">
            <a:avLst/>
          </a:prstGeom>
        </p:spPr>
      </p:pic>
      <p:pic>
        <p:nvPicPr>
          <p:cNvPr id="25" name="Grafik 24" descr="Fragezeichen mit einfarbiger Füllung">
            <a:extLst>
              <a:ext uri="{FF2B5EF4-FFF2-40B4-BE49-F238E27FC236}">
                <a16:creationId xmlns:a16="http://schemas.microsoft.com/office/drawing/2014/main" id="{691864FD-68F8-7F26-DAFE-2FADED7D0B1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649739" y="944228"/>
            <a:ext cx="914400" cy="914400"/>
          </a:xfrm>
          <a:prstGeom prst="rect">
            <a:avLst/>
          </a:prstGeom>
        </p:spPr>
      </p:pic>
      <p:pic>
        <p:nvPicPr>
          <p:cNvPr id="26" name="Grafik 25" descr="Marke Fragezeichen mit einfarbiger Füllung">
            <a:extLst>
              <a:ext uri="{FF2B5EF4-FFF2-40B4-BE49-F238E27FC236}">
                <a16:creationId xmlns:a16="http://schemas.microsoft.com/office/drawing/2014/main" id="{A8492320-7568-5781-BA62-8D8812BBBEF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036155" y="837818"/>
            <a:ext cx="914400" cy="914400"/>
          </a:xfrm>
          <a:prstGeom prst="rect">
            <a:avLst/>
          </a:prstGeom>
        </p:spPr>
      </p:pic>
      <p:pic>
        <p:nvPicPr>
          <p:cNvPr id="27" name="Grafik 26" descr="Marke Fragezeichen Silhouette">
            <a:extLst>
              <a:ext uri="{FF2B5EF4-FFF2-40B4-BE49-F238E27FC236}">
                <a16:creationId xmlns:a16="http://schemas.microsoft.com/office/drawing/2014/main" id="{9E2F3DC8-0ED9-952C-0B51-140649B1F0C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0392762" y="3794267"/>
            <a:ext cx="914400" cy="914400"/>
          </a:xfrm>
          <a:prstGeom prst="rect">
            <a:avLst/>
          </a:prstGeom>
        </p:spPr>
      </p:pic>
      <p:pic>
        <p:nvPicPr>
          <p:cNvPr id="28" name="Grafik 27" descr="Hilfe mit einfarbiger Füllung">
            <a:extLst>
              <a:ext uri="{FF2B5EF4-FFF2-40B4-BE49-F238E27FC236}">
                <a16:creationId xmlns:a16="http://schemas.microsoft.com/office/drawing/2014/main" id="{83352CE6-4FD1-DC93-0BBC-AF023DBA741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446854" y="3146510"/>
            <a:ext cx="914400" cy="914400"/>
          </a:xfrm>
          <a:prstGeom prst="rect">
            <a:avLst/>
          </a:prstGeom>
        </p:spPr>
      </p:pic>
      <p:pic>
        <p:nvPicPr>
          <p:cNvPr id="29" name="Grafik 28" descr="Fragezeichen mit einfarbiger Füllung">
            <a:extLst>
              <a:ext uri="{FF2B5EF4-FFF2-40B4-BE49-F238E27FC236}">
                <a16:creationId xmlns:a16="http://schemas.microsoft.com/office/drawing/2014/main" id="{696E0F58-5879-45C6-DDB6-424BF37794D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548323" y="3367191"/>
            <a:ext cx="914400" cy="914400"/>
          </a:xfrm>
          <a:prstGeom prst="rect">
            <a:avLst/>
          </a:prstGeom>
        </p:spPr>
      </p:pic>
      <p:pic>
        <p:nvPicPr>
          <p:cNvPr id="30" name="Grafik 29" descr="Hilfe Silhouette">
            <a:extLst>
              <a:ext uri="{FF2B5EF4-FFF2-40B4-BE49-F238E27FC236}">
                <a16:creationId xmlns:a16="http://schemas.microsoft.com/office/drawing/2014/main" id="{14FA2E6C-0853-44CE-4AF9-EE7702071F2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84348" y="4524218"/>
            <a:ext cx="914400" cy="914400"/>
          </a:xfrm>
          <a:prstGeom prst="rect">
            <a:avLst/>
          </a:prstGeom>
        </p:spPr>
      </p:pic>
      <p:pic>
        <p:nvPicPr>
          <p:cNvPr id="31" name="Grafik 30" descr="Fragezeichen Silhouette">
            <a:extLst>
              <a:ext uri="{FF2B5EF4-FFF2-40B4-BE49-F238E27FC236}">
                <a16:creationId xmlns:a16="http://schemas.microsoft.com/office/drawing/2014/main" id="{A783E40E-EDCD-3ECA-006D-6B673A443B6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91363" y="3624777"/>
            <a:ext cx="914400" cy="914400"/>
          </a:xfrm>
          <a:prstGeom prst="rect">
            <a:avLst/>
          </a:prstGeom>
        </p:spPr>
      </p:pic>
      <p:pic>
        <p:nvPicPr>
          <p:cNvPr id="32" name="Grafik 31" descr="Hilfe Silhouette">
            <a:extLst>
              <a:ext uri="{FF2B5EF4-FFF2-40B4-BE49-F238E27FC236}">
                <a16:creationId xmlns:a16="http://schemas.microsoft.com/office/drawing/2014/main" id="{A526291E-32AB-C44C-BF65-624646EDED1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421970" y="3759900"/>
            <a:ext cx="914400" cy="914400"/>
          </a:xfrm>
          <a:prstGeom prst="rect">
            <a:avLst/>
          </a:prstGeom>
        </p:spPr>
      </p:pic>
      <p:pic>
        <p:nvPicPr>
          <p:cNvPr id="33" name="Grafik 32" descr="Fragezeichen mit einfarbiger Füllung">
            <a:extLst>
              <a:ext uri="{FF2B5EF4-FFF2-40B4-BE49-F238E27FC236}">
                <a16:creationId xmlns:a16="http://schemas.microsoft.com/office/drawing/2014/main" id="{66F66ADA-AFD1-F69B-0F8E-88A3FE4198A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232" y="915162"/>
            <a:ext cx="914400" cy="914400"/>
          </a:xfrm>
          <a:prstGeom prst="rect">
            <a:avLst/>
          </a:prstGeom>
        </p:spPr>
      </p:pic>
      <p:pic>
        <p:nvPicPr>
          <p:cNvPr id="34" name="Grafik 33" descr="Hilfe Silhouette">
            <a:extLst>
              <a:ext uri="{FF2B5EF4-FFF2-40B4-BE49-F238E27FC236}">
                <a16:creationId xmlns:a16="http://schemas.microsoft.com/office/drawing/2014/main" id="{7AF71EB5-AF3B-AF19-2A59-9FACC90E3DAE}"/>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1093252" y="5095730"/>
            <a:ext cx="914400" cy="914400"/>
          </a:xfrm>
          <a:prstGeom prst="rect">
            <a:avLst/>
          </a:prstGeom>
        </p:spPr>
      </p:pic>
      <p:pic>
        <p:nvPicPr>
          <p:cNvPr id="35" name="Grafik 34" descr="Fragezeichen mit einfarbiger Füllung">
            <a:extLst>
              <a:ext uri="{FF2B5EF4-FFF2-40B4-BE49-F238E27FC236}">
                <a16:creationId xmlns:a16="http://schemas.microsoft.com/office/drawing/2014/main" id="{F7B65163-7ABD-8593-6B15-5E1B8776AED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629958" y="5283594"/>
            <a:ext cx="914400" cy="914400"/>
          </a:xfrm>
          <a:prstGeom prst="rect">
            <a:avLst/>
          </a:prstGeom>
        </p:spPr>
      </p:pic>
      <p:pic>
        <p:nvPicPr>
          <p:cNvPr id="36" name="Grafik 35" descr="Hilfe Silhouette">
            <a:extLst>
              <a:ext uri="{FF2B5EF4-FFF2-40B4-BE49-F238E27FC236}">
                <a16:creationId xmlns:a16="http://schemas.microsoft.com/office/drawing/2014/main" id="{51CED37A-B938-5DBA-D8A6-204455EC89E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126316" y="3156085"/>
            <a:ext cx="914400" cy="914400"/>
          </a:xfrm>
          <a:prstGeom prst="rect">
            <a:avLst/>
          </a:prstGeom>
        </p:spPr>
      </p:pic>
      <p:pic>
        <p:nvPicPr>
          <p:cNvPr id="37" name="Grafik 36" descr="Hilfe mit einfarbiger Füllung">
            <a:extLst>
              <a:ext uri="{FF2B5EF4-FFF2-40B4-BE49-F238E27FC236}">
                <a16:creationId xmlns:a16="http://schemas.microsoft.com/office/drawing/2014/main" id="{2F45E845-137E-3F17-A0DA-51AEF3F86692}"/>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883721" y="3116788"/>
            <a:ext cx="914400" cy="914400"/>
          </a:xfrm>
          <a:prstGeom prst="rect">
            <a:avLst/>
          </a:prstGeom>
        </p:spPr>
      </p:pic>
      <p:pic>
        <p:nvPicPr>
          <p:cNvPr id="38" name="Grafik 37" descr="Fragezeichen Silhouette">
            <a:extLst>
              <a:ext uri="{FF2B5EF4-FFF2-40B4-BE49-F238E27FC236}">
                <a16:creationId xmlns:a16="http://schemas.microsoft.com/office/drawing/2014/main" id="{125A1D7C-410E-C490-F2F9-3D9270FAA0D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1021665" y="3097144"/>
            <a:ext cx="914400" cy="914400"/>
          </a:xfrm>
          <a:prstGeom prst="rect">
            <a:avLst/>
          </a:prstGeom>
        </p:spPr>
      </p:pic>
      <p:pic>
        <p:nvPicPr>
          <p:cNvPr id="39" name="Grafik 38" descr="Hilfe mit einfarbiger Füllung">
            <a:extLst>
              <a:ext uri="{FF2B5EF4-FFF2-40B4-BE49-F238E27FC236}">
                <a16:creationId xmlns:a16="http://schemas.microsoft.com/office/drawing/2014/main" id="{5C87F513-D8F2-67E5-D27E-8EDE29442CD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31670" y="5426059"/>
            <a:ext cx="914400" cy="914400"/>
          </a:xfrm>
          <a:prstGeom prst="rect">
            <a:avLst/>
          </a:prstGeom>
        </p:spPr>
      </p:pic>
      <p:pic>
        <p:nvPicPr>
          <p:cNvPr id="40" name="Grafik 39" descr="Hilfe mit einfarbiger Füllung">
            <a:extLst>
              <a:ext uri="{FF2B5EF4-FFF2-40B4-BE49-F238E27FC236}">
                <a16:creationId xmlns:a16="http://schemas.microsoft.com/office/drawing/2014/main" id="{5D67688A-5B09-0F3A-16E7-C22EDEA15EC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1338606" y="4189904"/>
            <a:ext cx="914400" cy="914400"/>
          </a:xfrm>
          <a:prstGeom prst="rect">
            <a:avLst/>
          </a:prstGeom>
        </p:spPr>
      </p:pic>
      <p:pic>
        <p:nvPicPr>
          <p:cNvPr id="41" name="Grafik 40" descr="Fragezeichen Silhouette">
            <a:extLst>
              <a:ext uri="{FF2B5EF4-FFF2-40B4-BE49-F238E27FC236}">
                <a16:creationId xmlns:a16="http://schemas.microsoft.com/office/drawing/2014/main" id="{391BCE01-F9B4-1D0E-6908-506CAB2E0DC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00319" y="4202638"/>
            <a:ext cx="914400" cy="914400"/>
          </a:xfrm>
          <a:prstGeom prst="rect">
            <a:avLst/>
          </a:prstGeom>
        </p:spPr>
      </p:pic>
      <p:pic>
        <p:nvPicPr>
          <p:cNvPr id="42" name="Grafik 41" descr="Hilfe Silhouette">
            <a:extLst>
              <a:ext uri="{FF2B5EF4-FFF2-40B4-BE49-F238E27FC236}">
                <a16:creationId xmlns:a16="http://schemas.microsoft.com/office/drawing/2014/main" id="{D2DAAC5F-0127-259F-A415-C67A61F122A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028367" y="5415427"/>
            <a:ext cx="914400" cy="914400"/>
          </a:xfrm>
          <a:prstGeom prst="rect">
            <a:avLst/>
          </a:prstGeom>
        </p:spPr>
      </p:pic>
      <p:pic>
        <p:nvPicPr>
          <p:cNvPr id="5" name="Grafik 4" descr="Fragezeichen Silhouette">
            <a:extLst>
              <a:ext uri="{FF2B5EF4-FFF2-40B4-BE49-F238E27FC236}">
                <a16:creationId xmlns:a16="http://schemas.microsoft.com/office/drawing/2014/main" id="{2DB9AFC4-ED72-B34F-2B4A-FC4C237C83F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18368" y="5262563"/>
            <a:ext cx="914400" cy="914400"/>
          </a:xfrm>
          <a:prstGeom prst="rect">
            <a:avLst/>
          </a:prstGeom>
        </p:spPr>
      </p:pic>
      <p:pic>
        <p:nvPicPr>
          <p:cNvPr id="3" name="Grafik 2" descr="Hilfe mit einfarbiger Füllung">
            <a:extLst>
              <a:ext uri="{FF2B5EF4-FFF2-40B4-BE49-F238E27FC236}">
                <a16:creationId xmlns:a16="http://schemas.microsoft.com/office/drawing/2014/main" id="{15AB31F3-8B9F-1ED0-754D-0B83658EDBC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609552" y="5214930"/>
            <a:ext cx="914400" cy="914400"/>
          </a:xfrm>
          <a:prstGeom prst="rect">
            <a:avLst/>
          </a:prstGeom>
        </p:spPr>
      </p:pic>
      <p:sp>
        <p:nvSpPr>
          <p:cNvPr id="7" name="Rechteck 6">
            <a:extLst>
              <a:ext uri="{FF2B5EF4-FFF2-40B4-BE49-F238E27FC236}">
                <a16:creationId xmlns:a16="http://schemas.microsoft.com/office/drawing/2014/main" id="{6D37710A-C215-F524-7625-C47AFBAFE07B}"/>
              </a:ext>
            </a:extLst>
          </p:cNvPr>
          <p:cNvSpPr/>
          <p:nvPr/>
        </p:nvSpPr>
        <p:spPr>
          <a:xfrm>
            <a:off x="5032138" y="4226071"/>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Rechteck 7">
            <a:extLst>
              <a:ext uri="{FF2B5EF4-FFF2-40B4-BE49-F238E27FC236}">
                <a16:creationId xmlns:a16="http://schemas.microsoft.com/office/drawing/2014/main" id="{1A60C8C7-7D84-1070-244B-6A986A3D8FA1}"/>
              </a:ext>
            </a:extLst>
          </p:cNvPr>
          <p:cNvSpPr/>
          <p:nvPr/>
        </p:nvSpPr>
        <p:spPr>
          <a:xfrm>
            <a:off x="1611451" y="1685334"/>
            <a:ext cx="8445655" cy="2454130"/>
          </a:xfrm>
          <a:prstGeom prst="rect">
            <a:avLst/>
          </a:prstGeom>
          <a:solidFill>
            <a:srgbClr val="EAF4E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DE" sz="3200" b="1">
                <a:solidFill>
                  <a:schemeClr val="tx1"/>
                </a:solidFill>
              </a:rPr>
              <a:t>Was kann Familie Klee tun, wenn sie nicht genug Geld zur Verfügung hat?</a:t>
            </a:r>
            <a:endParaRPr lang="de-AT" sz="3200" b="1">
              <a:solidFill>
                <a:schemeClr val="tx1"/>
              </a:solidFill>
            </a:endParaRPr>
          </a:p>
        </p:txBody>
      </p:sp>
      <p:sp>
        <p:nvSpPr>
          <p:cNvPr id="9" name="Rechteck 8">
            <a:extLst>
              <a:ext uri="{FF2B5EF4-FFF2-40B4-BE49-F238E27FC236}">
                <a16:creationId xmlns:a16="http://schemas.microsoft.com/office/drawing/2014/main" id="{34ABB52A-EE86-A2A7-70D9-342205F58038}"/>
              </a:ext>
            </a:extLst>
          </p:cNvPr>
          <p:cNvSpPr/>
          <p:nvPr/>
        </p:nvSpPr>
        <p:spPr>
          <a:xfrm>
            <a:off x="3092001" y="4466302"/>
            <a:ext cx="6007998" cy="1164224"/>
          </a:xfrm>
          <a:prstGeom prst="rect">
            <a:avLst/>
          </a:prstGeom>
          <a:solidFill>
            <a:srgbClr val="E5F2D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b="1" dirty="0">
                <a:solidFill>
                  <a:schemeClr val="tx1"/>
                </a:solidFill>
              </a:rPr>
              <a:t>Aufgabe:</a:t>
            </a:r>
          </a:p>
          <a:p>
            <a:pPr algn="ctr"/>
            <a:endParaRPr lang="de-AT" sz="1200" dirty="0">
              <a:solidFill>
                <a:schemeClr val="tx1"/>
              </a:solidFill>
            </a:endParaRPr>
          </a:p>
          <a:p>
            <a:pPr algn="ctr"/>
            <a:r>
              <a:rPr lang="de-AT" sz="2400" dirty="0">
                <a:solidFill>
                  <a:schemeClr val="tx1"/>
                </a:solidFill>
              </a:rPr>
              <a:t>Notiere deine Idee auf einem Post-it.</a:t>
            </a:r>
          </a:p>
        </p:txBody>
      </p:sp>
      <p:pic>
        <p:nvPicPr>
          <p:cNvPr id="10" name="Grafik 9" descr="Marke Fragezeichen Silhouette">
            <a:extLst>
              <a:ext uri="{FF2B5EF4-FFF2-40B4-BE49-F238E27FC236}">
                <a16:creationId xmlns:a16="http://schemas.microsoft.com/office/drawing/2014/main" id="{286B4801-29D1-6392-2654-EE772CE5725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466349" y="848977"/>
            <a:ext cx="914400" cy="914400"/>
          </a:xfrm>
          <a:prstGeom prst="rect">
            <a:avLst/>
          </a:prstGeom>
        </p:spPr>
      </p:pic>
      <p:pic>
        <p:nvPicPr>
          <p:cNvPr id="12" name="Grafik 11" descr="Hilfe Silhouette">
            <a:extLst>
              <a:ext uri="{FF2B5EF4-FFF2-40B4-BE49-F238E27FC236}">
                <a16:creationId xmlns:a16="http://schemas.microsoft.com/office/drawing/2014/main" id="{7C1343F2-3D5F-7728-849D-92DEC9B82AA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5539816" y="1021151"/>
            <a:ext cx="914400" cy="914400"/>
          </a:xfrm>
          <a:prstGeom prst="rect">
            <a:avLst/>
          </a:prstGeom>
        </p:spPr>
      </p:pic>
      <p:pic>
        <p:nvPicPr>
          <p:cNvPr id="14" name="Grafik 13" descr="Fragezeichen mit einfarbiger Füllung">
            <a:extLst>
              <a:ext uri="{FF2B5EF4-FFF2-40B4-BE49-F238E27FC236}">
                <a16:creationId xmlns:a16="http://schemas.microsoft.com/office/drawing/2014/main" id="{8A313CF4-2A6E-B815-2BAF-9F3E41A513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18524" y="936527"/>
            <a:ext cx="914400" cy="914400"/>
          </a:xfrm>
          <a:prstGeom prst="rect">
            <a:avLst/>
          </a:prstGeom>
        </p:spPr>
      </p:pic>
      <p:pic>
        <p:nvPicPr>
          <p:cNvPr id="16" name="Grafik 15" descr="Fragezeichen Silhouette">
            <a:extLst>
              <a:ext uri="{FF2B5EF4-FFF2-40B4-BE49-F238E27FC236}">
                <a16:creationId xmlns:a16="http://schemas.microsoft.com/office/drawing/2014/main" id="{8C031991-34E3-5F0D-32A9-1B0F9EE56B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05847" y="859696"/>
            <a:ext cx="914400" cy="914400"/>
          </a:xfrm>
          <a:prstGeom prst="rect">
            <a:avLst/>
          </a:prstGeom>
        </p:spPr>
      </p:pic>
      <p:pic>
        <p:nvPicPr>
          <p:cNvPr id="18" name="Grafik 17" descr="Post-it-Notizen mit einfarbiger Füllung">
            <a:extLst>
              <a:ext uri="{FF2B5EF4-FFF2-40B4-BE49-F238E27FC236}">
                <a16:creationId xmlns:a16="http://schemas.microsoft.com/office/drawing/2014/main" id="{CED4709A-F6C0-9770-AFB8-43F3F188855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9525000" y="843988"/>
            <a:ext cx="2001253" cy="2001253"/>
          </a:xfrm>
          <a:prstGeom prst="rect">
            <a:avLst/>
          </a:prstGeom>
        </p:spPr>
      </p:pic>
      <p:sp>
        <p:nvSpPr>
          <p:cNvPr id="6" name="Rechteck 5">
            <a:extLst>
              <a:ext uri="{FF2B5EF4-FFF2-40B4-BE49-F238E27FC236}">
                <a16:creationId xmlns:a16="http://schemas.microsoft.com/office/drawing/2014/main" id="{0366BCC8-A7C6-F57E-52FA-FA734056C36B}"/>
              </a:ext>
            </a:extLst>
          </p:cNvPr>
          <p:cNvSpPr/>
          <p:nvPr/>
        </p:nvSpPr>
        <p:spPr>
          <a:xfrm>
            <a:off x="4843" y="1570082"/>
            <a:ext cx="7166610" cy="45719"/>
          </a:xfrm>
          <a:prstGeom prst="rect">
            <a:avLst/>
          </a:prstGeom>
          <a:solidFill>
            <a:srgbClr val="A9D18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2383767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A5EE53-A97B-1019-60F1-B723FAB76BB3}"/>
              </a:ext>
            </a:extLst>
          </p:cNvPr>
          <p:cNvSpPr>
            <a:spLocks noGrp="1"/>
          </p:cNvSpPr>
          <p:nvPr>
            <p:ph type="title"/>
          </p:nvPr>
        </p:nvSpPr>
        <p:spPr>
          <a:xfrm>
            <a:off x="772296" y="606895"/>
            <a:ext cx="10515600" cy="1009651"/>
          </a:xfrm>
        </p:spPr>
        <p:txBody>
          <a:bodyPr/>
          <a:lstStyle/>
          <a:p>
            <a:r>
              <a:rPr lang="de-AT" dirty="0">
                <a:solidFill>
                  <a:srgbClr val="538CFF"/>
                </a:solidFill>
              </a:rPr>
              <a:t>Bankkredit</a:t>
            </a:r>
          </a:p>
        </p:txBody>
      </p:sp>
      <p:sp>
        <p:nvSpPr>
          <p:cNvPr id="4" name="Foliennummernplatzhalter 3">
            <a:extLst>
              <a:ext uri="{FF2B5EF4-FFF2-40B4-BE49-F238E27FC236}">
                <a16:creationId xmlns:a16="http://schemas.microsoft.com/office/drawing/2014/main" id="{A5971D05-4A80-8E17-1E57-5391A7EA4BE1}"/>
              </a:ext>
            </a:extLst>
          </p:cNvPr>
          <p:cNvSpPr>
            <a:spLocks noGrp="1"/>
          </p:cNvSpPr>
          <p:nvPr>
            <p:ph type="sldNum" sz="quarter" idx="12"/>
          </p:nvPr>
        </p:nvSpPr>
        <p:spPr/>
        <p:txBody>
          <a:bodyPr/>
          <a:lstStyle/>
          <a:p>
            <a:fld id="{4C23FFEC-42AF-4C5F-8FEB-D69D9B6A7C04}" type="slidenum">
              <a:rPr lang="de-AT" smtClean="0"/>
              <a:t>4</a:t>
            </a:fld>
            <a:endParaRPr lang="de-AT"/>
          </a:p>
        </p:txBody>
      </p:sp>
      <p:sp>
        <p:nvSpPr>
          <p:cNvPr id="5" name="Rechteck 4">
            <a:extLst>
              <a:ext uri="{FF2B5EF4-FFF2-40B4-BE49-F238E27FC236}">
                <a16:creationId xmlns:a16="http://schemas.microsoft.com/office/drawing/2014/main" id="{2563EFBE-1AB9-017A-7015-7E2C1A103402}"/>
              </a:ext>
            </a:extLst>
          </p:cNvPr>
          <p:cNvSpPr/>
          <p:nvPr/>
        </p:nvSpPr>
        <p:spPr>
          <a:xfrm>
            <a:off x="254360" y="2092983"/>
            <a:ext cx="11683280" cy="1223526"/>
          </a:xfrm>
          <a:custGeom>
            <a:avLst/>
            <a:gdLst>
              <a:gd name="connsiteX0" fmla="*/ 0 w 11683280"/>
              <a:gd name="connsiteY0" fmla="*/ 0 h 1223526"/>
              <a:gd name="connsiteX1" fmla="*/ 817830 w 11683280"/>
              <a:gd name="connsiteY1" fmla="*/ 0 h 1223526"/>
              <a:gd name="connsiteX2" fmla="*/ 1518826 w 11683280"/>
              <a:gd name="connsiteY2" fmla="*/ 0 h 1223526"/>
              <a:gd name="connsiteX3" fmla="*/ 2102990 w 11683280"/>
              <a:gd name="connsiteY3" fmla="*/ 0 h 1223526"/>
              <a:gd name="connsiteX4" fmla="*/ 2687154 w 11683280"/>
              <a:gd name="connsiteY4" fmla="*/ 0 h 1223526"/>
              <a:gd name="connsiteX5" fmla="*/ 3271318 w 11683280"/>
              <a:gd name="connsiteY5" fmla="*/ 0 h 1223526"/>
              <a:gd name="connsiteX6" fmla="*/ 3738650 w 11683280"/>
              <a:gd name="connsiteY6" fmla="*/ 0 h 1223526"/>
              <a:gd name="connsiteX7" fmla="*/ 4556479 w 11683280"/>
              <a:gd name="connsiteY7" fmla="*/ 0 h 1223526"/>
              <a:gd name="connsiteX8" fmla="*/ 4790145 w 11683280"/>
              <a:gd name="connsiteY8" fmla="*/ 0 h 1223526"/>
              <a:gd name="connsiteX9" fmla="*/ 5491142 w 11683280"/>
              <a:gd name="connsiteY9" fmla="*/ 0 h 1223526"/>
              <a:gd name="connsiteX10" fmla="*/ 6075306 w 11683280"/>
              <a:gd name="connsiteY10" fmla="*/ 0 h 1223526"/>
              <a:gd name="connsiteX11" fmla="*/ 6542637 w 11683280"/>
              <a:gd name="connsiteY11" fmla="*/ 0 h 1223526"/>
              <a:gd name="connsiteX12" fmla="*/ 6893135 w 11683280"/>
              <a:gd name="connsiteY12" fmla="*/ 0 h 1223526"/>
              <a:gd name="connsiteX13" fmla="*/ 7360466 w 11683280"/>
              <a:gd name="connsiteY13" fmla="*/ 0 h 1223526"/>
              <a:gd name="connsiteX14" fmla="*/ 7710965 w 11683280"/>
              <a:gd name="connsiteY14" fmla="*/ 0 h 1223526"/>
              <a:gd name="connsiteX15" fmla="*/ 8411962 w 11683280"/>
              <a:gd name="connsiteY15" fmla="*/ 0 h 1223526"/>
              <a:gd name="connsiteX16" fmla="*/ 8645627 w 11683280"/>
              <a:gd name="connsiteY16" fmla="*/ 0 h 1223526"/>
              <a:gd name="connsiteX17" fmla="*/ 9346624 w 11683280"/>
              <a:gd name="connsiteY17" fmla="*/ 0 h 1223526"/>
              <a:gd name="connsiteX18" fmla="*/ 10164454 w 11683280"/>
              <a:gd name="connsiteY18" fmla="*/ 0 h 1223526"/>
              <a:gd name="connsiteX19" fmla="*/ 10514952 w 11683280"/>
              <a:gd name="connsiteY19" fmla="*/ 0 h 1223526"/>
              <a:gd name="connsiteX20" fmla="*/ 11683280 w 11683280"/>
              <a:gd name="connsiteY20" fmla="*/ 0 h 1223526"/>
              <a:gd name="connsiteX21" fmla="*/ 11683280 w 11683280"/>
              <a:gd name="connsiteY21" fmla="*/ 371136 h 1223526"/>
              <a:gd name="connsiteX22" fmla="*/ 11683280 w 11683280"/>
              <a:gd name="connsiteY22" fmla="*/ 742272 h 1223526"/>
              <a:gd name="connsiteX23" fmla="*/ 11683280 w 11683280"/>
              <a:gd name="connsiteY23" fmla="*/ 1223526 h 1223526"/>
              <a:gd name="connsiteX24" fmla="*/ 11332782 w 11683280"/>
              <a:gd name="connsiteY24" fmla="*/ 1223526 h 1223526"/>
              <a:gd name="connsiteX25" fmla="*/ 10748618 w 11683280"/>
              <a:gd name="connsiteY25" fmla="*/ 1223526 h 1223526"/>
              <a:gd name="connsiteX26" fmla="*/ 10398119 w 11683280"/>
              <a:gd name="connsiteY26" fmla="*/ 1223526 h 1223526"/>
              <a:gd name="connsiteX27" fmla="*/ 10164454 w 11683280"/>
              <a:gd name="connsiteY27" fmla="*/ 1223526 h 1223526"/>
              <a:gd name="connsiteX28" fmla="*/ 9580290 w 11683280"/>
              <a:gd name="connsiteY28" fmla="*/ 1223526 h 1223526"/>
              <a:gd name="connsiteX29" fmla="*/ 9112958 w 11683280"/>
              <a:gd name="connsiteY29" fmla="*/ 1223526 h 1223526"/>
              <a:gd name="connsiteX30" fmla="*/ 8411962 w 11683280"/>
              <a:gd name="connsiteY30" fmla="*/ 1223526 h 1223526"/>
              <a:gd name="connsiteX31" fmla="*/ 8178296 w 11683280"/>
              <a:gd name="connsiteY31" fmla="*/ 1223526 h 1223526"/>
              <a:gd name="connsiteX32" fmla="*/ 7827798 w 11683280"/>
              <a:gd name="connsiteY32" fmla="*/ 1223526 h 1223526"/>
              <a:gd name="connsiteX33" fmla="*/ 7477299 w 11683280"/>
              <a:gd name="connsiteY33" fmla="*/ 1223526 h 1223526"/>
              <a:gd name="connsiteX34" fmla="*/ 6893135 w 11683280"/>
              <a:gd name="connsiteY34" fmla="*/ 1223526 h 1223526"/>
              <a:gd name="connsiteX35" fmla="*/ 6192138 w 11683280"/>
              <a:gd name="connsiteY35" fmla="*/ 1223526 h 1223526"/>
              <a:gd name="connsiteX36" fmla="*/ 5374309 w 11683280"/>
              <a:gd name="connsiteY36" fmla="*/ 1223526 h 1223526"/>
              <a:gd name="connsiteX37" fmla="*/ 4906978 w 11683280"/>
              <a:gd name="connsiteY37" fmla="*/ 1223526 h 1223526"/>
              <a:gd name="connsiteX38" fmla="*/ 4439646 w 11683280"/>
              <a:gd name="connsiteY38" fmla="*/ 1223526 h 1223526"/>
              <a:gd name="connsiteX39" fmla="*/ 3855482 w 11683280"/>
              <a:gd name="connsiteY39" fmla="*/ 1223526 h 1223526"/>
              <a:gd name="connsiteX40" fmla="*/ 3154486 w 11683280"/>
              <a:gd name="connsiteY40" fmla="*/ 1223526 h 1223526"/>
              <a:gd name="connsiteX41" fmla="*/ 2920820 w 11683280"/>
              <a:gd name="connsiteY41" fmla="*/ 1223526 h 1223526"/>
              <a:gd name="connsiteX42" fmla="*/ 2453489 w 11683280"/>
              <a:gd name="connsiteY42" fmla="*/ 1223526 h 1223526"/>
              <a:gd name="connsiteX43" fmla="*/ 1869325 w 11683280"/>
              <a:gd name="connsiteY43" fmla="*/ 1223526 h 1223526"/>
              <a:gd name="connsiteX44" fmla="*/ 1518826 w 11683280"/>
              <a:gd name="connsiteY44" fmla="*/ 1223526 h 1223526"/>
              <a:gd name="connsiteX45" fmla="*/ 1051495 w 11683280"/>
              <a:gd name="connsiteY45" fmla="*/ 1223526 h 1223526"/>
              <a:gd name="connsiteX46" fmla="*/ 0 w 11683280"/>
              <a:gd name="connsiteY46" fmla="*/ 1223526 h 1223526"/>
              <a:gd name="connsiteX47" fmla="*/ 0 w 11683280"/>
              <a:gd name="connsiteY47" fmla="*/ 840155 h 1223526"/>
              <a:gd name="connsiteX48" fmla="*/ 0 w 11683280"/>
              <a:gd name="connsiteY48" fmla="*/ 456783 h 1223526"/>
              <a:gd name="connsiteX49" fmla="*/ 0 w 11683280"/>
              <a:gd name="connsiteY49" fmla="*/ 0 h 122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683280" h="1223526" fill="none" extrusionOk="0">
                <a:moveTo>
                  <a:pt x="0" y="0"/>
                </a:moveTo>
                <a:cubicBezTo>
                  <a:pt x="285875" y="-67868"/>
                  <a:pt x="630978" y="26241"/>
                  <a:pt x="817830" y="0"/>
                </a:cubicBezTo>
                <a:cubicBezTo>
                  <a:pt x="1004682" y="-26241"/>
                  <a:pt x="1241921" y="6176"/>
                  <a:pt x="1518826" y="0"/>
                </a:cubicBezTo>
                <a:cubicBezTo>
                  <a:pt x="1795731" y="-6176"/>
                  <a:pt x="1979202" y="10185"/>
                  <a:pt x="2102990" y="0"/>
                </a:cubicBezTo>
                <a:cubicBezTo>
                  <a:pt x="2226778" y="-10185"/>
                  <a:pt x="2511788" y="11909"/>
                  <a:pt x="2687154" y="0"/>
                </a:cubicBezTo>
                <a:cubicBezTo>
                  <a:pt x="2862520" y="-11909"/>
                  <a:pt x="3055158" y="17129"/>
                  <a:pt x="3271318" y="0"/>
                </a:cubicBezTo>
                <a:cubicBezTo>
                  <a:pt x="3487478" y="-17129"/>
                  <a:pt x="3569237" y="9718"/>
                  <a:pt x="3738650" y="0"/>
                </a:cubicBezTo>
                <a:cubicBezTo>
                  <a:pt x="3908063" y="-9718"/>
                  <a:pt x="4193642" y="95813"/>
                  <a:pt x="4556479" y="0"/>
                </a:cubicBezTo>
                <a:cubicBezTo>
                  <a:pt x="4919316" y="-95813"/>
                  <a:pt x="4706743" y="27796"/>
                  <a:pt x="4790145" y="0"/>
                </a:cubicBezTo>
                <a:cubicBezTo>
                  <a:pt x="4873547" y="-27796"/>
                  <a:pt x="5207832" y="69093"/>
                  <a:pt x="5491142" y="0"/>
                </a:cubicBezTo>
                <a:cubicBezTo>
                  <a:pt x="5774452" y="-69093"/>
                  <a:pt x="5818780" y="45994"/>
                  <a:pt x="6075306" y="0"/>
                </a:cubicBezTo>
                <a:cubicBezTo>
                  <a:pt x="6331832" y="-45994"/>
                  <a:pt x="6407378" y="6576"/>
                  <a:pt x="6542637" y="0"/>
                </a:cubicBezTo>
                <a:cubicBezTo>
                  <a:pt x="6677896" y="-6576"/>
                  <a:pt x="6761263" y="6828"/>
                  <a:pt x="6893135" y="0"/>
                </a:cubicBezTo>
                <a:cubicBezTo>
                  <a:pt x="7025007" y="-6828"/>
                  <a:pt x="7251145" y="7956"/>
                  <a:pt x="7360466" y="0"/>
                </a:cubicBezTo>
                <a:cubicBezTo>
                  <a:pt x="7469787" y="-7956"/>
                  <a:pt x="7609835" y="4892"/>
                  <a:pt x="7710965" y="0"/>
                </a:cubicBezTo>
                <a:cubicBezTo>
                  <a:pt x="7812095" y="-4892"/>
                  <a:pt x="8223491" y="14370"/>
                  <a:pt x="8411962" y="0"/>
                </a:cubicBezTo>
                <a:cubicBezTo>
                  <a:pt x="8600433" y="-14370"/>
                  <a:pt x="8547385" y="5206"/>
                  <a:pt x="8645627" y="0"/>
                </a:cubicBezTo>
                <a:cubicBezTo>
                  <a:pt x="8743869" y="-5206"/>
                  <a:pt x="9002074" y="48516"/>
                  <a:pt x="9346624" y="0"/>
                </a:cubicBezTo>
                <a:cubicBezTo>
                  <a:pt x="9691174" y="-48516"/>
                  <a:pt x="9852115" y="87351"/>
                  <a:pt x="10164454" y="0"/>
                </a:cubicBezTo>
                <a:cubicBezTo>
                  <a:pt x="10476793" y="-87351"/>
                  <a:pt x="10406241" y="30578"/>
                  <a:pt x="10514952" y="0"/>
                </a:cubicBezTo>
                <a:cubicBezTo>
                  <a:pt x="10623663" y="-30578"/>
                  <a:pt x="11246750" y="125618"/>
                  <a:pt x="11683280" y="0"/>
                </a:cubicBezTo>
                <a:cubicBezTo>
                  <a:pt x="11709057" y="181404"/>
                  <a:pt x="11639253" y="241699"/>
                  <a:pt x="11683280" y="371136"/>
                </a:cubicBezTo>
                <a:cubicBezTo>
                  <a:pt x="11727307" y="500573"/>
                  <a:pt x="11675879" y="661145"/>
                  <a:pt x="11683280" y="742272"/>
                </a:cubicBezTo>
                <a:cubicBezTo>
                  <a:pt x="11690681" y="823399"/>
                  <a:pt x="11669556" y="1074126"/>
                  <a:pt x="11683280" y="1223526"/>
                </a:cubicBezTo>
                <a:cubicBezTo>
                  <a:pt x="11518711" y="1259780"/>
                  <a:pt x="11460539" y="1193772"/>
                  <a:pt x="11332782" y="1223526"/>
                </a:cubicBezTo>
                <a:cubicBezTo>
                  <a:pt x="11205025" y="1253280"/>
                  <a:pt x="10988546" y="1212222"/>
                  <a:pt x="10748618" y="1223526"/>
                </a:cubicBezTo>
                <a:cubicBezTo>
                  <a:pt x="10508690" y="1234830"/>
                  <a:pt x="10521227" y="1185892"/>
                  <a:pt x="10398119" y="1223526"/>
                </a:cubicBezTo>
                <a:cubicBezTo>
                  <a:pt x="10275011" y="1261160"/>
                  <a:pt x="10229296" y="1221531"/>
                  <a:pt x="10164454" y="1223526"/>
                </a:cubicBezTo>
                <a:cubicBezTo>
                  <a:pt x="10099613" y="1225521"/>
                  <a:pt x="9812141" y="1176649"/>
                  <a:pt x="9580290" y="1223526"/>
                </a:cubicBezTo>
                <a:cubicBezTo>
                  <a:pt x="9348439" y="1270403"/>
                  <a:pt x="9233705" y="1190279"/>
                  <a:pt x="9112958" y="1223526"/>
                </a:cubicBezTo>
                <a:cubicBezTo>
                  <a:pt x="8992211" y="1256773"/>
                  <a:pt x="8575314" y="1155085"/>
                  <a:pt x="8411962" y="1223526"/>
                </a:cubicBezTo>
                <a:cubicBezTo>
                  <a:pt x="8248610" y="1291967"/>
                  <a:pt x="8291782" y="1218436"/>
                  <a:pt x="8178296" y="1223526"/>
                </a:cubicBezTo>
                <a:cubicBezTo>
                  <a:pt x="8064810" y="1228616"/>
                  <a:pt x="7980278" y="1223441"/>
                  <a:pt x="7827798" y="1223526"/>
                </a:cubicBezTo>
                <a:cubicBezTo>
                  <a:pt x="7675318" y="1223611"/>
                  <a:pt x="7635564" y="1202069"/>
                  <a:pt x="7477299" y="1223526"/>
                </a:cubicBezTo>
                <a:cubicBezTo>
                  <a:pt x="7319034" y="1244983"/>
                  <a:pt x="7121706" y="1220530"/>
                  <a:pt x="6893135" y="1223526"/>
                </a:cubicBezTo>
                <a:cubicBezTo>
                  <a:pt x="6664564" y="1226522"/>
                  <a:pt x="6431138" y="1173683"/>
                  <a:pt x="6192138" y="1223526"/>
                </a:cubicBezTo>
                <a:cubicBezTo>
                  <a:pt x="5953138" y="1273369"/>
                  <a:pt x="5657776" y="1160321"/>
                  <a:pt x="5374309" y="1223526"/>
                </a:cubicBezTo>
                <a:cubicBezTo>
                  <a:pt x="5090842" y="1286731"/>
                  <a:pt x="5035273" y="1176127"/>
                  <a:pt x="4906978" y="1223526"/>
                </a:cubicBezTo>
                <a:cubicBezTo>
                  <a:pt x="4778683" y="1270925"/>
                  <a:pt x="4665250" y="1189289"/>
                  <a:pt x="4439646" y="1223526"/>
                </a:cubicBezTo>
                <a:cubicBezTo>
                  <a:pt x="4214042" y="1257763"/>
                  <a:pt x="4073238" y="1212172"/>
                  <a:pt x="3855482" y="1223526"/>
                </a:cubicBezTo>
                <a:cubicBezTo>
                  <a:pt x="3637726" y="1234880"/>
                  <a:pt x="3315608" y="1216664"/>
                  <a:pt x="3154486" y="1223526"/>
                </a:cubicBezTo>
                <a:cubicBezTo>
                  <a:pt x="2993364" y="1230388"/>
                  <a:pt x="2978585" y="1209423"/>
                  <a:pt x="2920820" y="1223526"/>
                </a:cubicBezTo>
                <a:cubicBezTo>
                  <a:pt x="2863055" y="1237629"/>
                  <a:pt x="2551071" y="1221248"/>
                  <a:pt x="2453489" y="1223526"/>
                </a:cubicBezTo>
                <a:cubicBezTo>
                  <a:pt x="2355907" y="1225804"/>
                  <a:pt x="2111014" y="1200982"/>
                  <a:pt x="1869325" y="1223526"/>
                </a:cubicBezTo>
                <a:cubicBezTo>
                  <a:pt x="1627636" y="1246070"/>
                  <a:pt x="1607597" y="1211339"/>
                  <a:pt x="1518826" y="1223526"/>
                </a:cubicBezTo>
                <a:cubicBezTo>
                  <a:pt x="1430055" y="1235713"/>
                  <a:pt x="1209308" y="1210623"/>
                  <a:pt x="1051495" y="1223526"/>
                </a:cubicBezTo>
                <a:cubicBezTo>
                  <a:pt x="893682" y="1236429"/>
                  <a:pt x="223318" y="1200056"/>
                  <a:pt x="0" y="1223526"/>
                </a:cubicBezTo>
                <a:cubicBezTo>
                  <a:pt x="-5156" y="1055990"/>
                  <a:pt x="20708" y="921851"/>
                  <a:pt x="0" y="840155"/>
                </a:cubicBezTo>
                <a:cubicBezTo>
                  <a:pt x="-20708" y="758459"/>
                  <a:pt x="37531" y="579837"/>
                  <a:pt x="0" y="456783"/>
                </a:cubicBezTo>
                <a:cubicBezTo>
                  <a:pt x="-37531" y="333729"/>
                  <a:pt x="38582" y="140922"/>
                  <a:pt x="0" y="0"/>
                </a:cubicBezTo>
                <a:close/>
              </a:path>
              <a:path w="11683280" h="1223526" stroke="0" extrusionOk="0">
                <a:moveTo>
                  <a:pt x="0" y="0"/>
                </a:moveTo>
                <a:cubicBezTo>
                  <a:pt x="140424" y="-26988"/>
                  <a:pt x="462788" y="84100"/>
                  <a:pt x="700997" y="0"/>
                </a:cubicBezTo>
                <a:cubicBezTo>
                  <a:pt x="939206" y="-84100"/>
                  <a:pt x="1205366" y="7728"/>
                  <a:pt x="1401994" y="0"/>
                </a:cubicBezTo>
                <a:cubicBezTo>
                  <a:pt x="1598622" y="-7728"/>
                  <a:pt x="1536741" y="2244"/>
                  <a:pt x="1635659" y="0"/>
                </a:cubicBezTo>
                <a:cubicBezTo>
                  <a:pt x="1734577" y="-2244"/>
                  <a:pt x="2179581" y="30207"/>
                  <a:pt x="2453489" y="0"/>
                </a:cubicBezTo>
                <a:cubicBezTo>
                  <a:pt x="2727397" y="-30207"/>
                  <a:pt x="2729222" y="17703"/>
                  <a:pt x="2920820" y="0"/>
                </a:cubicBezTo>
                <a:cubicBezTo>
                  <a:pt x="3112418" y="-17703"/>
                  <a:pt x="3169344" y="8543"/>
                  <a:pt x="3388151" y="0"/>
                </a:cubicBezTo>
                <a:cubicBezTo>
                  <a:pt x="3606958" y="-8543"/>
                  <a:pt x="3748385" y="31061"/>
                  <a:pt x="3855482" y="0"/>
                </a:cubicBezTo>
                <a:cubicBezTo>
                  <a:pt x="3962579" y="-31061"/>
                  <a:pt x="4225316" y="52115"/>
                  <a:pt x="4556479" y="0"/>
                </a:cubicBezTo>
                <a:cubicBezTo>
                  <a:pt x="4887642" y="-52115"/>
                  <a:pt x="4737031" y="36343"/>
                  <a:pt x="4906978" y="0"/>
                </a:cubicBezTo>
                <a:cubicBezTo>
                  <a:pt x="5076925" y="-36343"/>
                  <a:pt x="5245535" y="7828"/>
                  <a:pt x="5374309" y="0"/>
                </a:cubicBezTo>
                <a:cubicBezTo>
                  <a:pt x="5503083" y="-7828"/>
                  <a:pt x="5926198" y="62590"/>
                  <a:pt x="6192138" y="0"/>
                </a:cubicBezTo>
                <a:cubicBezTo>
                  <a:pt x="6458078" y="-62590"/>
                  <a:pt x="6320057" y="12768"/>
                  <a:pt x="6425804" y="0"/>
                </a:cubicBezTo>
                <a:cubicBezTo>
                  <a:pt x="6531551" y="-12768"/>
                  <a:pt x="6782083" y="12187"/>
                  <a:pt x="7009968" y="0"/>
                </a:cubicBezTo>
                <a:cubicBezTo>
                  <a:pt x="7237853" y="-12187"/>
                  <a:pt x="7201140" y="545"/>
                  <a:pt x="7360466" y="0"/>
                </a:cubicBezTo>
                <a:cubicBezTo>
                  <a:pt x="7519792" y="-545"/>
                  <a:pt x="7649899" y="3468"/>
                  <a:pt x="7827798" y="0"/>
                </a:cubicBezTo>
                <a:cubicBezTo>
                  <a:pt x="8005697" y="-3468"/>
                  <a:pt x="8007594" y="27753"/>
                  <a:pt x="8061463" y="0"/>
                </a:cubicBezTo>
                <a:cubicBezTo>
                  <a:pt x="8115332" y="-27753"/>
                  <a:pt x="8504865" y="67272"/>
                  <a:pt x="8645627" y="0"/>
                </a:cubicBezTo>
                <a:cubicBezTo>
                  <a:pt x="8786389" y="-67272"/>
                  <a:pt x="8814868" y="6179"/>
                  <a:pt x="8879293" y="0"/>
                </a:cubicBezTo>
                <a:cubicBezTo>
                  <a:pt x="8943718" y="-6179"/>
                  <a:pt x="9005965" y="5564"/>
                  <a:pt x="9112958" y="0"/>
                </a:cubicBezTo>
                <a:cubicBezTo>
                  <a:pt x="9219951" y="-5564"/>
                  <a:pt x="9509044" y="47208"/>
                  <a:pt x="9697122" y="0"/>
                </a:cubicBezTo>
                <a:cubicBezTo>
                  <a:pt x="9885200" y="-47208"/>
                  <a:pt x="10021432" y="14572"/>
                  <a:pt x="10164454" y="0"/>
                </a:cubicBezTo>
                <a:cubicBezTo>
                  <a:pt x="10307476" y="-14572"/>
                  <a:pt x="10511436" y="44910"/>
                  <a:pt x="10748618" y="0"/>
                </a:cubicBezTo>
                <a:cubicBezTo>
                  <a:pt x="10985800" y="-44910"/>
                  <a:pt x="11277959" y="75456"/>
                  <a:pt x="11683280" y="0"/>
                </a:cubicBezTo>
                <a:cubicBezTo>
                  <a:pt x="11726073" y="106877"/>
                  <a:pt x="11672844" y="278272"/>
                  <a:pt x="11683280" y="371136"/>
                </a:cubicBezTo>
                <a:cubicBezTo>
                  <a:pt x="11693716" y="464000"/>
                  <a:pt x="11651178" y="620025"/>
                  <a:pt x="11683280" y="778978"/>
                </a:cubicBezTo>
                <a:cubicBezTo>
                  <a:pt x="11715382" y="937931"/>
                  <a:pt x="11656434" y="1049295"/>
                  <a:pt x="11683280" y="1223526"/>
                </a:cubicBezTo>
                <a:cubicBezTo>
                  <a:pt x="11628818" y="1231742"/>
                  <a:pt x="11543373" y="1196066"/>
                  <a:pt x="11449614" y="1223526"/>
                </a:cubicBezTo>
                <a:cubicBezTo>
                  <a:pt x="11355855" y="1250986"/>
                  <a:pt x="10826929" y="1201332"/>
                  <a:pt x="10631785" y="1223526"/>
                </a:cubicBezTo>
                <a:cubicBezTo>
                  <a:pt x="10436641" y="1245720"/>
                  <a:pt x="10221674" y="1197094"/>
                  <a:pt x="9930788" y="1223526"/>
                </a:cubicBezTo>
                <a:cubicBezTo>
                  <a:pt x="9639902" y="1249958"/>
                  <a:pt x="9405601" y="1163827"/>
                  <a:pt x="9112958" y="1223526"/>
                </a:cubicBezTo>
                <a:cubicBezTo>
                  <a:pt x="8820315" y="1283225"/>
                  <a:pt x="8592571" y="1214536"/>
                  <a:pt x="8411962" y="1223526"/>
                </a:cubicBezTo>
                <a:cubicBezTo>
                  <a:pt x="8231353" y="1232516"/>
                  <a:pt x="8215060" y="1214152"/>
                  <a:pt x="8061463" y="1223526"/>
                </a:cubicBezTo>
                <a:cubicBezTo>
                  <a:pt x="7907866" y="1232900"/>
                  <a:pt x="7911747" y="1203081"/>
                  <a:pt x="7827798" y="1223526"/>
                </a:cubicBezTo>
                <a:cubicBezTo>
                  <a:pt x="7743850" y="1243971"/>
                  <a:pt x="7595052" y="1202169"/>
                  <a:pt x="7477299" y="1223526"/>
                </a:cubicBezTo>
                <a:cubicBezTo>
                  <a:pt x="7359546" y="1244883"/>
                  <a:pt x="7080266" y="1188901"/>
                  <a:pt x="6776302" y="1223526"/>
                </a:cubicBezTo>
                <a:cubicBezTo>
                  <a:pt x="6472338" y="1258151"/>
                  <a:pt x="6643932" y="1211789"/>
                  <a:pt x="6542637" y="1223526"/>
                </a:cubicBezTo>
                <a:cubicBezTo>
                  <a:pt x="6441343" y="1235263"/>
                  <a:pt x="6224532" y="1191487"/>
                  <a:pt x="5958473" y="1223526"/>
                </a:cubicBezTo>
                <a:cubicBezTo>
                  <a:pt x="5692414" y="1255565"/>
                  <a:pt x="5738264" y="1191714"/>
                  <a:pt x="5607974" y="1223526"/>
                </a:cubicBezTo>
                <a:cubicBezTo>
                  <a:pt x="5477684" y="1255338"/>
                  <a:pt x="5260101" y="1198148"/>
                  <a:pt x="5023810" y="1223526"/>
                </a:cubicBezTo>
                <a:cubicBezTo>
                  <a:pt x="4787519" y="1248904"/>
                  <a:pt x="4699502" y="1197484"/>
                  <a:pt x="4556479" y="1223526"/>
                </a:cubicBezTo>
                <a:cubicBezTo>
                  <a:pt x="4413456" y="1249568"/>
                  <a:pt x="4173619" y="1158220"/>
                  <a:pt x="3972315" y="1223526"/>
                </a:cubicBezTo>
                <a:cubicBezTo>
                  <a:pt x="3771011" y="1288832"/>
                  <a:pt x="3627006" y="1208181"/>
                  <a:pt x="3504984" y="1223526"/>
                </a:cubicBezTo>
                <a:cubicBezTo>
                  <a:pt x="3382962" y="1238871"/>
                  <a:pt x="2999602" y="1157743"/>
                  <a:pt x="2803987" y="1223526"/>
                </a:cubicBezTo>
                <a:cubicBezTo>
                  <a:pt x="2608372" y="1289309"/>
                  <a:pt x="2437937" y="1157219"/>
                  <a:pt x="2219823" y="1223526"/>
                </a:cubicBezTo>
                <a:cubicBezTo>
                  <a:pt x="2001709" y="1289833"/>
                  <a:pt x="1745630" y="1196179"/>
                  <a:pt x="1518826" y="1223526"/>
                </a:cubicBezTo>
                <a:cubicBezTo>
                  <a:pt x="1292022" y="1250873"/>
                  <a:pt x="1198242" y="1199938"/>
                  <a:pt x="934662" y="1223526"/>
                </a:cubicBezTo>
                <a:cubicBezTo>
                  <a:pt x="671082" y="1247114"/>
                  <a:pt x="664251" y="1209197"/>
                  <a:pt x="584164" y="1223526"/>
                </a:cubicBezTo>
                <a:cubicBezTo>
                  <a:pt x="504077" y="1237855"/>
                  <a:pt x="164940" y="1215588"/>
                  <a:pt x="0" y="1223526"/>
                </a:cubicBezTo>
                <a:cubicBezTo>
                  <a:pt x="-16182" y="1120866"/>
                  <a:pt x="19587" y="983515"/>
                  <a:pt x="0" y="852390"/>
                </a:cubicBezTo>
                <a:cubicBezTo>
                  <a:pt x="-19587" y="721265"/>
                  <a:pt x="41624" y="582495"/>
                  <a:pt x="0" y="432313"/>
                </a:cubicBezTo>
                <a:cubicBezTo>
                  <a:pt x="-41624" y="282131"/>
                  <a:pt x="46221" y="98216"/>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b="0" i="0" dirty="0">
                <a:solidFill>
                  <a:schemeClr val="tx1"/>
                </a:solidFill>
                <a:effectLst/>
              </a:rPr>
              <a:t>Thomas Klee nimmt für den Genossenschaftsanteil einen Kredit über </a:t>
            </a:r>
            <a:r>
              <a:rPr lang="de-DE" b="1" dirty="0">
                <a:solidFill>
                  <a:schemeClr val="tx1"/>
                </a:solidFill>
              </a:rPr>
              <a:t>20</a:t>
            </a:r>
            <a:r>
              <a:rPr lang="de-DE" b="1" i="0" dirty="0">
                <a:solidFill>
                  <a:schemeClr val="tx1"/>
                </a:solidFill>
                <a:effectLst/>
              </a:rPr>
              <a:t>.000 Euro </a:t>
            </a:r>
            <a:r>
              <a:rPr lang="de-DE" b="0" i="0" dirty="0">
                <a:solidFill>
                  <a:schemeClr val="tx1"/>
                </a:solidFill>
                <a:effectLst/>
              </a:rPr>
              <a:t>zu einem Zinssatz von </a:t>
            </a:r>
            <a:r>
              <a:rPr lang="de-DE" b="1" i="0" dirty="0">
                <a:solidFill>
                  <a:schemeClr val="tx1"/>
                </a:solidFill>
                <a:effectLst/>
              </a:rPr>
              <a:t>5 % p. a. </a:t>
            </a:r>
            <a:r>
              <a:rPr lang="de-DE" b="0" i="0" dirty="0">
                <a:solidFill>
                  <a:schemeClr val="tx1"/>
                </a:solidFill>
                <a:effectLst/>
              </a:rPr>
              <a:t>mit einer Laufzeit von </a:t>
            </a:r>
            <a:r>
              <a:rPr lang="de-DE" b="1" i="0" dirty="0">
                <a:solidFill>
                  <a:schemeClr val="tx1"/>
                </a:solidFill>
                <a:effectLst/>
              </a:rPr>
              <a:t>6 Jahren </a:t>
            </a:r>
            <a:r>
              <a:rPr lang="de-DE" b="0" i="0" dirty="0">
                <a:solidFill>
                  <a:schemeClr val="tx1"/>
                </a:solidFill>
                <a:effectLst/>
              </a:rPr>
              <a:t>auf. Die Rückzahlung erfolgt in gleich hohen jährlichen Raten, das sind 6 Raten zu je 4.200 Euro.</a:t>
            </a:r>
            <a:endParaRPr lang="de-DE" dirty="0">
              <a:solidFill>
                <a:schemeClr val="tx1"/>
              </a:solidFill>
            </a:endParaRPr>
          </a:p>
        </p:txBody>
      </p:sp>
      <p:pic>
        <p:nvPicPr>
          <p:cNvPr id="11" name="Grafik 10" descr="Start Silhouette">
            <a:extLst>
              <a:ext uri="{FF2B5EF4-FFF2-40B4-BE49-F238E27FC236}">
                <a16:creationId xmlns:a16="http://schemas.microsoft.com/office/drawing/2014/main" id="{796DDA92-25A7-D4B2-2378-86E9973EEC8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36827" y="3289270"/>
            <a:ext cx="426861" cy="426861"/>
          </a:xfrm>
          <a:prstGeom prst="rect">
            <a:avLst/>
          </a:prstGeom>
        </p:spPr>
      </p:pic>
      <p:pic>
        <p:nvPicPr>
          <p:cNvPr id="12" name="Grafik 11" descr="Geld Silhouette">
            <a:extLst>
              <a:ext uri="{FF2B5EF4-FFF2-40B4-BE49-F238E27FC236}">
                <a16:creationId xmlns:a16="http://schemas.microsoft.com/office/drawing/2014/main" id="{DD01ED57-527C-6372-D10B-C5082B3588D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03941" y="2965777"/>
            <a:ext cx="479043" cy="479043"/>
          </a:xfrm>
          <a:prstGeom prst="rect">
            <a:avLst/>
          </a:prstGeom>
        </p:spPr>
      </p:pic>
      <p:pic>
        <p:nvPicPr>
          <p:cNvPr id="13" name="Grafik 12" descr="Cabriolet Silhouette">
            <a:extLst>
              <a:ext uri="{FF2B5EF4-FFF2-40B4-BE49-F238E27FC236}">
                <a16:creationId xmlns:a16="http://schemas.microsoft.com/office/drawing/2014/main" id="{3625528D-BFE0-E055-BAD1-DE42C0DE269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27830" y="2903328"/>
            <a:ext cx="566114" cy="566114"/>
          </a:xfrm>
          <a:prstGeom prst="rect">
            <a:avLst/>
          </a:prstGeom>
        </p:spPr>
      </p:pic>
      <p:pic>
        <p:nvPicPr>
          <p:cNvPr id="14" name="Picture 4" descr="Banken Bilder - Kostenloser Download auf Freepik">
            <a:extLst>
              <a:ext uri="{FF2B5EF4-FFF2-40B4-BE49-F238E27FC236}">
                <a16:creationId xmlns:a16="http://schemas.microsoft.com/office/drawing/2014/main" id="{4C842D7F-8692-F72D-AA91-38CFC6D97DF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218075" y="3497388"/>
            <a:ext cx="3774341" cy="2660816"/>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descr="Kind mit kurzen Haaren">
            <a:extLst>
              <a:ext uri="{FF2B5EF4-FFF2-40B4-BE49-F238E27FC236}">
                <a16:creationId xmlns:a16="http://schemas.microsoft.com/office/drawing/2014/main" id="{907FF5ED-30D6-8423-CE4E-B3518DF26DAF}"/>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7505684" y="3959174"/>
            <a:ext cx="806307" cy="938233"/>
          </a:xfrm>
          <a:prstGeom prst="rect">
            <a:avLst/>
          </a:prstGeom>
        </p:spPr>
      </p:pic>
      <p:pic>
        <p:nvPicPr>
          <p:cNvPr id="16" name="Grafik 15" descr="Mann im Polohemd">
            <a:extLst>
              <a:ext uri="{FF2B5EF4-FFF2-40B4-BE49-F238E27FC236}">
                <a16:creationId xmlns:a16="http://schemas.microsoft.com/office/drawing/2014/main" id="{BB992F40-D24C-B079-D923-8687FB606ED2}"/>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flipH="1">
            <a:off x="7230976" y="4721905"/>
            <a:ext cx="1597018" cy="1551076"/>
          </a:xfrm>
          <a:prstGeom prst="rect">
            <a:avLst/>
          </a:prstGeom>
        </p:spPr>
      </p:pic>
      <p:pic>
        <p:nvPicPr>
          <p:cNvPr id="17" name="Grafik 16" descr="Ein lächelndes Gesicht">
            <a:extLst>
              <a:ext uri="{FF2B5EF4-FFF2-40B4-BE49-F238E27FC236}">
                <a16:creationId xmlns:a16="http://schemas.microsoft.com/office/drawing/2014/main" id="{8DC0D70D-C404-55D8-BEC1-5FE10B4CFA8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flipH="1">
            <a:off x="7566127" y="4243077"/>
            <a:ext cx="527136" cy="543609"/>
          </a:xfrm>
          <a:prstGeom prst="rect">
            <a:avLst/>
          </a:prstGeom>
        </p:spPr>
      </p:pic>
      <p:pic>
        <p:nvPicPr>
          <p:cNvPr id="18" name="Picture 8" descr="24.700+ Grafiken, lizenzfreie Vektorgrafiken und Clipart zu Euro Münzen -  iStock | Geld, Sparschwein, Euromünzen">
            <a:extLst>
              <a:ext uri="{FF2B5EF4-FFF2-40B4-BE49-F238E27FC236}">
                <a16:creationId xmlns:a16="http://schemas.microsoft.com/office/drawing/2014/main" id="{B91628F6-DFBD-37D3-2560-93CA68B56350}"/>
              </a:ext>
            </a:extLst>
          </p:cNvPr>
          <p:cNvPicPr>
            <a:picLocks noChangeAspect="1" noChangeArrowheads="1"/>
          </p:cNvPicPr>
          <p:nvPr/>
        </p:nvPicPr>
        <p:blipFill>
          <a:blip r:embed="rId15">
            <a:extLst>
              <a:ext uri="{BEBA8EAE-BF5A-486C-A8C5-ECC9F3942E4B}">
                <a14:imgProps xmlns:a14="http://schemas.microsoft.com/office/drawing/2010/main">
                  <a14:imgLayer r:embed="rId16">
                    <a14:imgEffect>
                      <a14:backgroundRemoval t="9804" b="89706" l="9314" r="90850">
                        <a14:foregroundMark x1="9477" y1="63725" x2="12092" y2="64379"/>
                        <a14:foregroundMark x1="90850" y1="61111" x2="90523" y2="57353"/>
                      </a14:backgroundRemoval>
                    </a14:imgEffect>
                  </a14:imgLayer>
                </a14:imgProps>
              </a:ext>
              <a:ext uri="{28A0092B-C50C-407E-A947-70E740481C1C}">
                <a14:useLocalDpi xmlns:a14="http://schemas.microsoft.com/office/drawing/2010/main" val="0"/>
              </a:ext>
            </a:extLst>
          </a:blip>
          <a:srcRect/>
          <a:stretch>
            <a:fillRect/>
          </a:stretch>
        </p:blipFill>
        <p:spPr bwMode="auto">
          <a:xfrm>
            <a:off x="5049260" y="4205414"/>
            <a:ext cx="806308" cy="806308"/>
          </a:xfrm>
          <a:prstGeom prst="rect">
            <a:avLst/>
          </a:prstGeom>
          <a:noFill/>
          <a:extLst>
            <a:ext uri="{909E8E84-426E-40DD-AFC4-6F175D3DCCD1}">
              <a14:hiddenFill xmlns:a14="http://schemas.microsoft.com/office/drawing/2010/main">
                <a:solidFill>
                  <a:srgbClr val="FFFFFF"/>
                </a:solidFill>
              </a14:hiddenFill>
            </a:ext>
          </a:extLst>
        </p:spPr>
      </p:pic>
      <p:sp>
        <p:nvSpPr>
          <p:cNvPr id="19" name="Pfeil: nach rechts 18">
            <a:extLst>
              <a:ext uri="{FF2B5EF4-FFF2-40B4-BE49-F238E27FC236}">
                <a16:creationId xmlns:a16="http://schemas.microsoft.com/office/drawing/2014/main" id="{E0FD97AD-7CB2-22FD-BC15-DFB0445C1B6D}"/>
              </a:ext>
            </a:extLst>
          </p:cNvPr>
          <p:cNvSpPr/>
          <p:nvPr/>
        </p:nvSpPr>
        <p:spPr>
          <a:xfrm>
            <a:off x="4224794" y="4897407"/>
            <a:ext cx="2958226" cy="363600"/>
          </a:xfrm>
          <a:prstGeom prst="rightArrow">
            <a:avLst/>
          </a:prstGeom>
          <a:solidFill>
            <a:srgbClr val="538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t>Überweisung an Kreditnehmer:in</a:t>
            </a:r>
          </a:p>
        </p:txBody>
      </p:sp>
      <p:pic>
        <p:nvPicPr>
          <p:cNvPr id="20" name="Grafik 19" descr="Marke 1 mit einfarbiger Füllung">
            <a:extLst>
              <a:ext uri="{FF2B5EF4-FFF2-40B4-BE49-F238E27FC236}">
                <a16:creationId xmlns:a16="http://schemas.microsoft.com/office/drawing/2014/main" id="{FBFD7965-ED20-BD37-EC1F-CCF3C87E7CE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470855" y="3333081"/>
            <a:ext cx="416236" cy="416236"/>
          </a:xfrm>
          <a:prstGeom prst="rect">
            <a:avLst/>
          </a:prstGeom>
        </p:spPr>
      </p:pic>
      <p:sp>
        <p:nvSpPr>
          <p:cNvPr id="21" name="Pfeil: nach rechts 20">
            <a:extLst>
              <a:ext uri="{FF2B5EF4-FFF2-40B4-BE49-F238E27FC236}">
                <a16:creationId xmlns:a16="http://schemas.microsoft.com/office/drawing/2014/main" id="{674BB922-F7EE-DE87-FF24-148B501B2251}"/>
              </a:ext>
            </a:extLst>
          </p:cNvPr>
          <p:cNvSpPr/>
          <p:nvPr/>
        </p:nvSpPr>
        <p:spPr>
          <a:xfrm rot="10800000" flipV="1">
            <a:off x="4224794" y="3714332"/>
            <a:ext cx="2716931" cy="362679"/>
          </a:xfrm>
          <a:prstGeom prst="rightArrow">
            <a:avLst/>
          </a:prstGeom>
          <a:solidFill>
            <a:srgbClr val="97BAFF"/>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solidFill>
                  <a:schemeClr val="tx1"/>
                </a:solidFill>
              </a:rPr>
              <a:t>Kreditvertrag &amp; Sicherheiten</a:t>
            </a:r>
          </a:p>
        </p:txBody>
      </p:sp>
      <p:pic>
        <p:nvPicPr>
          <p:cNvPr id="22" name="Grafik 21" descr="Vertrag mit einfarbiger Füllung">
            <a:extLst>
              <a:ext uri="{FF2B5EF4-FFF2-40B4-BE49-F238E27FC236}">
                <a16:creationId xmlns:a16="http://schemas.microsoft.com/office/drawing/2014/main" id="{28E00DAE-E80E-4BE6-1702-472DF10F3725}"/>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5004156" y="3001825"/>
            <a:ext cx="713375" cy="713375"/>
          </a:xfrm>
          <a:prstGeom prst="rect">
            <a:avLst/>
          </a:prstGeom>
        </p:spPr>
      </p:pic>
      <p:pic>
        <p:nvPicPr>
          <p:cNvPr id="23" name="Grafik 22" descr="Abzeichen mit einfarbiger Füllung">
            <a:extLst>
              <a:ext uri="{FF2B5EF4-FFF2-40B4-BE49-F238E27FC236}">
                <a16:creationId xmlns:a16="http://schemas.microsoft.com/office/drawing/2014/main" id="{D411435D-1B8D-8C0D-C0F7-39B0CF46F495}"/>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4470855" y="4497707"/>
            <a:ext cx="417600" cy="417600"/>
          </a:xfrm>
          <a:prstGeom prst="rect">
            <a:avLst/>
          </a:prstGeom>
        </p:spPr>
      </p:pic>
      <p:pic>
        <p:nvPicPr>
          <p:cNvPr id="24" name="Grafik 23" descr="Marke 3 mit einfarbiger Füllung">
            <a:extLst>
              <a:ext uri="{FF2B5EF4-FFF2-40B4-BE49-F238E27FC236}">
                <a16:creationId xmlns:a16="http://schemas.microsoft.com/office/drawing/2014/main" id="{D61D1071-301C-4E10-FE0A-D9B04012AA3B}"/>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8547241" y="3988717"/>
            <a:ext cx="417600" cy="417600"/>
          </a:xfrm>
          <a:prstGeom prst="rect">
            <a:avLst/>
          </a:prstGeom>
        </p:spPr>
      </p:pic>
      <p:pic>
        <p:nvPicPr>
          <p:cNvPr id="25" name="Grafik 24" descr="Marke 4 mit einfarbiger Füllung">
            <a:extLst>
              <a:ext uri="{FF2B5EF4-FFF2-40B4-BE49-F238E27FC236}">
                <a16:creationId xmlns:a16="http://schemas.microsoft.com/office/drawing/2014/main" id="{94ED9206-25F7-4D9D-7675-E2E91CAB987B}"/>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4457390" y="5563833"/>
            <a:ext cx="417600" cy="417600"/>
          </a:xfrm>
          <a:prstGeom prst="rect">
            <a:avLst/>
          </a:prstGeom>
        </p:spPr>
      </p:pic>
      <p:sp>
        <p:nvSpPr>
          <p:cNvPr id="26" name="Pfeil: nach rechts 25">
            <a:extLst>
              <a:ext uri="{FF2B5EF4-FFF2-40B4-BE49-F238E27FC236}">
                <a16:creationId xmlns:a16="http://schemas.microsoft.com/office/drawing/2014/main" id="{1241333B-ADC5-7CBC-266F-6D2591EBA83A}"/>
              </a:ext>
            </a:extLst>
          </p:cNvPr>
          <p:cNvSpPr/>
          <p:nvPr/>
        </p:nvSpPr>
        <p:spPr>
          <a:xfrm rot="10800000" flipV="1">
            <a:off x="4253230" y="5927432"/>
            <a:ext cx="2716931" cy="362679"/>
          </a:xfrm>
          <a:prstGeom prst="rightArrow">
            <a:avLst/>
          </a:prstGeom>
          <a:solidFill>
            <a:srgbClr val="002060"/>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t>Rückzahlung Kredit + Zinsen</a:t>
            </a:r>
          </a:p>
        </p:txBody>
      </p:sp>
      <p:sp>
        <p:nvSpPr>
          <p:cNvPr id="27" name="Pfeil: nach rechts 26">
            <a:extLst>
              <a:ext uri="{FF2B5EF4-FFF2-40B4-BE49-F238E27FC236}">
                <a16:creationId xmlns:a16="http://schemas.microsoft.com/office/drawing/2014/main" id="{FAAE469C-4632-F366-F195-6B6D1FF4F2CE}"/>
              </a:ext>
            </a:extLst>
          </p:cNvPr>
          <p:cNvSpPr/>
          <p:nvPr/>
        </p:nvSpPr>
        <p:spPr>
          <a:xfrm rot="20309253">
            <a:off x="8423327" y="4092593"/>
            <a:ext cx="2124819" cy="363600"/>
          </a:xfrm>
          <a:prstGeom prst="rightArrow">
            <a:avLst/>
          </a:prstGeom>
          <a:solidFill>
            <a:srgbClr val="003CB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t>Genossenschaftsanteil</a:t>
            </a:r>
          </a:p>
        </p:txBody>
      </p:sp>
      <p:sp>
        <p:nvSpPr>
          <p:cNvPr id="29" name="Sprechblase: rechteckig 28">
            <a:extLst>
              <a:ext uri="{FF2B5EF4-FFF2-40B4-BE49-F238E27FC236}">
                <a16:creationId xmlns:a16="http://schemas.microsoft.com/office/drawing/2014/main" id="{2174EA2B-3DF3-1545-DDDC-73855942BA13}"/>
              </a:ext>
            </a:extLst>
          </p:cNvPr>
          <p:cNvSpPr/>
          <p:nvPr/>
        </p:nvSpPr>
        <p:spPr>
          <a:xfrm>
            <a:off x="5947306" y="4181949"/>
            <a:ext cx="950898" cy="424373"/>
          </a:xfrm>
          <a:prstGeom prst="wedgeRectCallout">
            <a:avLst>
              <a:gd name="adj1" fmla="val -50120"/>
              <a:gd name="adj2" fmla="val 75962"/>
            </a:avLst>
          </a:prstGeom>
          <a:solidFill>
            <a:srgbClr val="538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t>20.000 Euro</a:t>
            </a:r>
          </a:p>
        </p:txBody>
      </p:sp>
      <p:pic>
        <p:nvPicPr>
          <p:cNvPr id="31" name="Picture 8" descr="24.700+ Grafiken, lizenzfreie Vektorgrafiken und Clipart zu Euro Münzen -  iStock | Geld, Sparschwein, Euromünzen">
            <a:extLst>
              <a:ext uri="{FF2B5EF4-FFF2-40B4-BE49-F238E27FC236}">
                <a16:creationId xmlns:a16="http://schemas.microsoft.com/office/drawing/2014/main" id="{4EAAA02D-0220-AECA-AE88-5174BFE6AEA0}"/>
              </a:ext>
            </a:extLst>
          </p:cNvPr>
          <p:cNvPicPr>
            <a:picLocks noChangeAspect="1" noChangeArrowheads="1"/>
          </p:cNvPicPr>
          <p:nvPr/>
        </p:nvPicPr>
        <p:blipFill>
          <a:blip r:embed="rId15">
            <a:extLst>
              <a:ext uri="{BEBA8EAE-BF5A-486C-A8C5-ECC9F3942E4B}">
                <a14:imgProps xmlns:a14="http://schemas.microsoft.com/office/drawing/2010/main">
                  <a14:imgLayer r:embed="rId16">
                    <a14:imgEffect>
                      <a14:backgroundRemoval t="9804" b="89706" l="9314" r="90850">
                        <a14:foregroundMark x1="9477" y1="63725" x2="12092" y2="64379"/>
                        <a14:foregroundMark x1="90850" y1="61111" x2="90523" y2="57353"/>
                      </a14:backgroundRemoval>
                    </a14:imgEffect>
                  </a14:imgLayer>
                </a14:imgProps>
              </a:ext>
              <a:ext uri="{28A0092B-C50C-407E-A947-70E740481C1C}">
                <a14:useLocalDpi xmlns:a14="http://schemas.microsoft.com/office/drawing/2010/main" val="0"/>
              </a:ext>
            </a:extLst>
          </a:blip>
          <a:srcRect/>
          <a:stretch>
            <a:fillRect/>
          </a:stretch>
        </p:blipFill>
        <p:spPr bwMode="auto">
          <a:xfrm>
            <a:off x="4896271" y="5278128"/>
            <a:ext cx="806308" cy="80630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24.700+ Grafiken, lizenzfreie Vektorgrafiken und Clipart zu Euro Münzen -  iStock | Geld, Sparschwein, Euromünzen">
            <a:extLst>
              <a:ext uri="{FF2B5EF4-FFF2-40B4-BE49-F238E27FC236}">
                <a16:creationId xmlns:a16="http://schemas.microsoft.com/office/drawing/2014/main" id="{802929E2-3A6F-5F62-EA0F-52059C8C9A81}"/>
              </a:ext>
            </a:extLst>
          </p:cNvPr>
          <p:cNvPicPr>
            <a:picLocks noChangeAspect="1" noChangeArrowheads="1"/>
          </p:cNvPicPr>
          <p:nvPr/>
        </p:nvPicPr>
        <p:blipFill rotWithShape="1">
          <a:blip r:embed="rId15">
            <a:extLst>
              <a:ext uri="{BEBA8EAE-BF5A-486C-A8C5-ECC9F3942E4B}">
                <a14:imgProps xmlns:a14="http://schemas.microsoft.com/office/drawing/2010/main">
                  <a14:imgLayer r:embed="rId16">
                    <a14:imgEffect>
                      <a14:backgroundRemoval t="9804" b="89706" l="9314" r="90850">
                        <a14:foregroundMark x1="9477" y1="63725" x2="12092" y2="64379"/>
                        <a14:foregroundMark x1="90850" y1="61111" x2="90523" y2="57353"/>
                      </a14:backgroundRemoval>
                    </a14:imgEffect>
                  </a14:imgLayer>
                </a14:imgProps>
              </a:ext>
              <a:ext uri="{28A0092B-C50C-407E-A947-70E740481C1C}">
                <a14:useLocalDpi xmlns:a14="http://schemas.microsoft.com/office/drawing/2010/main" val="0"/>
              </a:ext>
            </a:extLst>
          </a:blip>
          <a:srcRect l="53641"/>
          <a:stretch/>
        </p:blipFill>
        <p:spPr bwMode="auto">
          <a:xfrm>
            <a:off x="5637092" y="5274993"/>
            <a:ext cx="373795" cy="806308"/>
          </a:xfrm>
          <a:prstGeom prst="rect">
            <a:avLst/>
          </a:prstGeom>
          <a:noFill/>
          <a:extLst>
            <a:ext uri="{909E8E84-426E-40DD-AFC4-6F175D3DCCD1}">
              <a14:hiddenFill xmlns:a14="http://schemas.microsoft.com/office/drawing/2010/main">
                <a:solidFill>
                  <a:srgbClr val="FFFFFF"/>
                </a:solidFill>
              </a14:hiddenFill>
            </a:ext>
          </a:extLst>
        </p:spPr>
      </p:pic>
      <p:sp>
        <p:nvSpPr>
          <p:cNvPr id="35" name="Textfeld 34">
            <a:extLst>
              <a:ext uri="{FF2B5EF4-FFF2-40B4-BE49-F238E27FC236}">
                <a16:creationId xmlns:a16="http://schemas.microsoft.com/office/drawing/2014/main" id="{D26A1E7B-C5EB-76BC-63CC-9F21FE782491}"/>
              </a:ext>
            </a:extLst>
          </p:cNvPr>
          <p:cNvSpPr txBox="1"/>
          <p:nvPr/>
        </p:nvSpPr>
        <p:spPr>
          <a:xfrm>
            <a:off x="867572" y="1420927"/>
            <a:ext cx="10121703" cy="707886"/>
          </a:xfrm>
          <a:custGeom>
            <a:avLst/>
            <a:gdLst>
              <a:gd name="connsiteX0" fmla="*/ 0 w 10121703"/>
              <a:gd name="connsiteY0" fmla="*/ 0 h 707886"/>
              <a:gd name="connsiteX1" fmla="*/ 674780 w 10121703"/>
              <a:gd name="connsiteY1" fmla="*/ 0 h 707886"/>
              <a:gd name="connsiteX2" fmla="*/ 1551994 w 10121703"/>
              <a:gd name="connsiteY2" fmla="*/ 0 h 707886"/>
              <a:gd name="connsiteX3" fmla="*/ 2226775 w 10121703"/>
              <a:gd name="connsiteY3" fmla="*/ 0 h 707886"/>
              <a:gd name="connsiteX4" fmla="*/ 2699121 w 10121703"/>
              <a:gd name="connsiteY4" fmla="*/ 0 h 707886"/>
              <a:gd name="connsiteX5" fmla="*/ 3475118 w 10121703"/>
              <a:gd name="connsiteY5" fmla="*/ 0 h 707886"/>
              <a:gd name="connsiteX6" fmla="*/ 3846247 w 10121703"/>
              <a:gd name="connsiteY6" fmla="*/ 0 h 707886"/>
              <a:gd name="connsiteX7" fmla="*/ 4622244 w 10121703"/>
              <a:gd name="connsiteY7" fmla="*/ 0 h 707886"/>
              <a:gd name="connsiteX8" fmla="*/ 5499459 w 10121703"/>
              <a:gd name="connsiteY8" fmla="*/ 0 h 707886"/>
              <a:gd name="connsiteX9" fmla="*/ 6174239 w 10121703"/>
              <a:gd name="connsiteY9" fmla="*/ 0 h 707886"/>
              <a:gd name="connsiteX10" fmla="*/ 6747802 w 10121703"/>
              <a:gd name="connsiteY10" fmla="*/ 0 h 707886"/>
              <a:gd name="connsiteX11" fmla="*/ 7523799 w 10121703"/>
              <a:gd name="connsiteY11" fmla="*/ 0 h 707886"/>
              <a:gd name="connsiteX12" fmla="*/ 8198579 w 10121703"/>
              <a:gd name="connsiteY12" fmla="*/ 0 h 707886"/>
              <a:gd name="connsiteX13" fmla="*/ 8772143 w 10121703"/>
              <a:gd name="connsiteY13" fmla="*/ 0 h 707886"/>
              <a:gd name="connsiteX14" fmla="*/ 9446923 w 10121703"/>
              <a:gd name="connsiteY14" fmla="*/ 0 h 707886"/>
              <a:gd name="connsiteX15" fmla="*/ 10121703 w 10121703"/>
              <a:gd name="connsiteY15" fmla="*/ 0 h 707886"/>
              <a:gd name="connsiteX16" fmla="*/ 10121703 w 10121703"/>
              <a:gd name="connsiteY16" fmla="*/ 332706 h 707886"/>
              <a:gd name="connsiteX17" fmla="*/ 10121703 w 10121703"/>
              <a:gd name="connsiteY17" fmla="*/ 707886 h 707886"/>
              <a:gd name="connsiteX18" fmla="*/ 9750574 w 10121703"/>
              <a:gd name="connsiteY18" fmla="*/ 707886 h 707886"/>
              <a:gd name="connsiteX19" fmla="*/ 9278228 w 10121703"/>
              <a:gd name="connsiteY19" fmla="*/ 707886 h 707886"/>
              <a:gd name="connsiteX20" fmla="*/ 8704665 w 10121703"/>
              <a:gd name="connsiteY20" fmla="*/ 707886 h 707886"/>
              <a:gd name="connsiteX21" fmla="*/ 8131101 w 10121703"/>
              <a:gd name="connsiteY21" fmla="*/ 707886 h 707886"/>
              <a:gd name="connsiteX22" fmla="*/ 7456321 w 10121703"/>
              <a:gd name="connsiteY22" fmla="*/ 707886 h 707886"/>
              <a:gd name="connsiteX23" fmla="*/ 6983975 w 10121703"/>
              <a:gd name="connsiteY23" fmla="*/ 707886 h 707886"/>
              <a:gd name="connsiteX24" fmla="*/ 6309195 w 10121703"/>
              <a:gd name="connsiteY24" fmla="*/ 707886 h 707886"/>
              <a:gd name="connsiteX25" fmla="*/ 5533198 w 10121703"/>
              <a:gd name="connsiteY25" fmla="*/ 707886 h 707886"/>
              <a:gd name="connsiteX26" fmla="*/ 5162069 w 10121703"/>
              <a:gd name="connsiteY26" fmla="*/ 707886 h 707886"/>
              <a:gd name="connsiteX27" fmla="*/ 4588505 w 10121703"/>
              <a:gd name="connsiteY27" fmla="*/ 707886 h 707886"/>
              <a:gd name="connsiteX28" fmla="*/ 3812508 w 10121703"/>
              <a:gd name="connsiteY28" fmla="*/ 707886 h 707886"/>
              <a:gd name="connsiteX29" fmla="*/ 3137728 w 10121703"/>
              <a:gd name="connsiteY29" fmla="*/ 707886 h 707886"/>
              <a:gd name="connsiteX30" fmla="*/ 2361731 w 10121703"/>
              <a:gd name="connsiteY30" fmla="*/ 707886 h 707886"/>
              <a:gd name="connsiteX31" fmla="*/ 1585733 w 10121703"/>
              <a:gd name="connsiteY31" fmla="*/ 707886 h 707886"/>
              <a:gd name="connsiteX32" fmla="*/ 1012170 w 10121703"/>
              <a:gd name="connsiteY32" fmla="*/ 707886 h 707886"/>
              <a:gd name="connsiteX33" fmla="*/ 0 w 10121703"/>
              <a:gd name="connsiteY33" fmla="*/ 707886 h 707886"/>
              <a:gd name="connsiteX34" fmla="*/ 0 w 10121703"/>
              <a:gd name="connsiteY34" fmla="*/ 346864 h 707886"/>
              <a:gd name="connsiteX35" fmla="*/ 0 w 10121703"/>
              <a:gd name="connsiteY35" fmla="*/ 0 h 707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121703" h="707886" extrusionOk="0">
                <a:moveTo>
                  <a:pt x="0" y="0"/>
                </a:moveTo>
                <a:cubicBezTo>
                  <a:pt x="158469" y="-9132"/>
                  <a:pt x="491545" y="-11357"/>
                  <a:pt x="674780" y="0"/>
                </a:cubicBezTo>
                <a:cubicBezTo>
                  <a:pt x="858015" y="11357"/>
                  <a:pt x="1289238" y="39310"/>
                  <a:pt x="1551994" y="0"/>
                </a:cubicBezTo>
                <a:cubicBezTo>
                  <a:pt x="1814750" y="-39310"/>
                  <a:pt x="2079917" y="-16235"/>
                  <a:pt x="2226775" y="0"/>
                </a:cubicBezTo>
                <a:cubicBezTo>
                  <a:pt x="2373633" y="16235"/>
                  <a:pt x="2506300" y="20103"/>
                  <a:pt x="2699121" y="0"/>
                </a:cubicBezTo>
                <a:cubicBezTo>
                  <a:pt x="2891942" y="-20103"/>
                  <a:pt x="3246347" y="-32491"/>
                  <a:pt x="3475118" y="0"/>
                </a:cubicBezTo>
                <a:cubicBezTo>
                  <a:pt x="3703889" y="32491"/>
                  <a:pt x="3732011" y="18440"/>
                  <a:pt x="3846247" y="0"/>
                </a:cubicBezTo>
                <a:cubicBezTo>
                  <a:pt x="3960483" y="-18440"/>
                  <a:pt x="4371618" y="-26743"/>
                  <a:pt x="4622244" y="0"/>
                </a:cubicBezTo>
                <a:cubicBezTo>
                  <a:pt x="4872870" y="26743"/>
                  <a:pt x="5228995" y="-16915"/>
                  <a:pt x="5499459" y="0"/>
                </a:cubicBezTo>
                <a:cubicBezTo>
                  <a:pt x="5769923" y="16915"/>
                  <a:pt x="5874323" y="12667"/>
                  <a:pt x="6174239" y="0"/>
                </a:cubicBezTo>
                <a:cubicBezTo>
                  <a:pt x="6474155" y="-12667"/>
                  <a:pt x="6540373" y="-10443"/>
                  <a:pt x="6747802" y="0"/>
                </a:cubicBezTo>
                <a:cubicBezTo>
                  <a:pt x="6955231" y="10443"/>
                  <a:pt x="7359468" y="-11641"/>
                  <a:pt x="7523799" y="0"/>
                </a:cubicBezTo>
                <a:cubicBezTo>
                  <a:pt x="7688130" y="11641"/>
                  <a:pt x="7954881" y="13716"/>
                  <a:pt x="8198579" y="0"/>
                </a:cubicBezTo>
                <a:cubicBezTo>
                  <a:pt x="8442277" y="-13716"/>
                  <a:pt x="8627276" y="-25018"/>
                  <a:pt x="8772143" y="0"/>
                </a:cubicBezTo>
                <a:cubicBezTo>
                  <a:pt x="8917010" y="25018"/>
                  <a:pt x="9269088" y="-27002"/>
                  <a:pt x="9446923" y="0"/>
                </a:cubicBezTo>
                <a:cubicBezTo>
                  <a:pt x="9624758" y="27002"/>
                  <a:pt x="9829743" y="31348"/>
                  <a:pt x="10121703" y="0"/>
                </a:cubicBezTo>
                <a:cubicBezTo>
                  <a:pt x="10109320" y="114396"/>
                  <a:pt x="10109593" y="195736"/>
                  <a:pt x="10121703" y="332706"/>
                </a:cubicBezTo>
                <a:cubicBezTo>
                  <a:pt x="10133813" y="469676"/>
                  <a:pt x="10123701" y="554186"/>
                  <a:pt x="10121703" y="707886"/>
                </a:cubicBezTo>
                <a:cubicBezTo>
                  <a:pt x="9973112" y="713481"/>
                  <a:pt x="9911804" y="722462"/>
                  <a:pt x="9750574" y="707886"/>
                </a:cubicBezTo>
                <a:cubicBezTo>
                  <a:pt x="9589344" y="693310"/>
                  <a:pt x="9492389" y="719708"/>
                  <a:pt x="9278228" y="707886"/>
                </a:cubicBezTo>
                <a:cubicBezTo>
                  <a:pt x="9064067" y="696064"/>
                  <a:pt x="8978915" y="719979"/>
                  <a:pt x="8704665" y="707886"/>
                </a:cubicBezTo>
                <a:cubicBezTo>
                  <a:pt x="8430415" y="695793"/>
                  <a:pt x="8410346" y="692968"/>
                  <a:pt x="8131101" y="707886"/>
                </a:cubicBezTo>
                <a:cubicBezTo>
                  <a:pt x="7851856" y="722804"/>
                  <a:pt x="7770689" y="677281"/>
                  <a:pt x="7456321" y="707886"/>
                </a:cubicBezTo>
                <a:cubicBezTo>
                  <a:pt x="7141953" y="738491"/>
                  <a:pt x="7110468" y="688117"/>
                  <a:pt x="6983975" y="707886"/>
                </a:cubicBezTo>
                <a:cubicBezTo>
                  <a:pt x="6857482" y="727655"/>
                  <a:pt x="6531253" y="730734"/>
                  <a:pt x="6309195" y="707886"/>
                </a:cubicBezTo>
                <a:cubicBezTo>
                  <a:pt x="6087137" y="685038"/>
                  <a:pt x="5859151" y="731356"/>
                  <a:pt x="5533198" y="707886"/>
                </a:cubicBezTo>
                <a:cubicBezTo>
                  <a:pt x="5207245" y="684416"/>
                  <a:pt x="5278653" y="707894"/>
                  <a:pt x="5162069" y="707886"/>
                </a:cubicBezTo>
                <a:cubicBezTo>
                  <a:pt x="5045485" y="707878"/>
                  <a:pt x="4862653" y="720424"/>
                  <a:pt x="4588505" y="707886"/>
                </a:cubicBezTo>
                <a:cubicBezTo>
                  <a:pt x="4314357" y="695348"/>
                  <a:pt x="4008005" y="702968"/>
                  <a:pt x="3812508" y="707886"/>
                </a:cubicBezTo>
                <a:cubicBezTo>
                  <a:pt x="3617011" y="712804"/>
                  <a:pt x="3352305" y="677103"/>
                  <a:pt x="3137728" y="707886"/>
                </a:cubicBezTo>
                <a:cubicBezTo>
                  <a:pt x="2923151" y="738669"/>
                  <a:pt x="2668015" y="673791"/>
                  <a:pt x="2361731" y="707886"/>
                </a:cubicBezTo>
                <a:cubicBezTo>
                  <a:pt x="2055447" y="741981"/>
                  <a:pt x="1913199" y="692442"/>
                  <a:pt x="1585733" y="707886"/>
                </a:cubicBezTo>
                <a:cubicBezTo>
                  <a:pt x="1258267" y="723330"/>
                  <a:pt x="1266287" y="727325"/>
                  <a:pt x="1012170" y="707886"/>
                </a:cubicBezTo>
                <a:cubicBezTo>
                  <a:pt x="758053" y="688447"/>
                  <a:pt x="347563" y="744799"/>
                  <a:pt x="0" y="707886"/>
                </a:cubicBezTo>
                <a:cubicBezTo>
                  <a:pt x="1695" y="571242"/>
                  <a:pt x="16929" y="437247"/>
                  <a:pt x="0" y="346864"/>
                </a:cubicBezTo>
                <a:cubicBezTo>
                  <a:pt x="-16929" y="256481"/>
                  <a:pt x="7733" y="98982"/>
                  <a:pt x="0" y="0"/>
                </a:cubicBezTo>
                <a:close/>
              </a:path>
            </a:pathLst>
          </a:custGeom>
          <a:noFill/>
          <a:ln>
            <a:solidFill>
              <a:srgbClr val="538CFF"/>
            </a:solidFill>
            <a:extLst>
              <a:ext uri="{C807C97D-BFC1-408E-A445-0C87EB9F89A2}">
                <ask:lineSketchStyleProps xmlns:ask="http://schemas.microsoft.com/office/drawing/2018/sketchyshapes" sd="2407748043">
                  <a:prstGeom prst="rect">
                    <a:avLst/>
                  </a:prstGeom>
                  <ask:type>
                    <ask:lineSketchFreehand/>
                  </ask:type>
                </ask:lineSketchStyleProps>
              </a:ext>
            </a:extLst>
          </a:ln>
        </p:spPr>
        <p:txBody>
          <a:bodyPr wrap="square">
            <a:spAutoFit/>
          </a:bodyPr>
          <a:lstStyle/>
          <a:p>
            <a:r>
              <a:rPr lang="de-DE" sz="2000" dirty="0">
                <a:solidFill>
                  <a:schemeClr val="tx1"/>
                </a:solidFill>
              </a:rPr>
              <a:t>Wenn einer Privatperson das Geld für den Kauf von Gütern fehlt, ist der </a:t>
            </a:r>
            <a:r>
              <a:rPr lang="de-DE" sz="2000" b="1" dirty="0">
                <a:solidFill>
                  <a:schemeClr val="tx1"/>
                </a:solidFill>
              </a:rPr>
              <a:t>Bankkredit</a:t>
            </a:r>
            <a:r>
              <a:rPr lang="de-DE" sz="2000" dirty="0">
                <a:solidFill>
                  <a:schemeClr val="tx1"/>
                </a:solidFill>
              </a:rPr>
              <a:t> eine Möglichkeit zur Finanzierung der Anschaffung.</a:t>
            </a:r>
          </a:p>
        </p:txBody>
      </p:sp>
      <p:pic>
        <p:nvPicPr>
          <p:cNvPr id="1026" name="Picture 2" descr="Free apartment nature building illustration">
            <a:extLst>
              <a:ext uri="{FF2B5EF4-FFF2-40B4-BE49-F238E27FC236}">
                <a16:creationId xmlns:a16="http://schemas.microsoft.com/office/drawing/2014/main" id="{04F796ED-7119-3894-1AAF-A8D0772B8073}"/>
              </a:ext>
            </a:extLst>
          </p:cNvPr>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rot="500416">
            <a:off x="10546476" y="3308349"/>
            <a:ext cx="1289050" cy="11620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845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fade">
                                      <p:cBhvr>
                                        <p:cTn id="52" dur="500"/>
                                        <p:tgtEl>
                                          <p:spTgt spid="26"/>
                                        </p:tgtEl>
                                      </p:cBhvr>
                                    </p:animEffect>
                                  </p:childTnLst>
                                </p:cTn>
                              </p:par>
                              <p:par>
                                <p:cTn id="53" presetID="10" presetClass="entr" presetSubtype="0" fill="hold" nodeType="with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10" presetClass="entr" presetSubtype="0" fill="hold" nodeType="with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6" grpId="0" animBg="1"/>
      <p:bldP spid="27" grpId="0" animBg="1"/>
      <p:bldP spid="2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538144-B03F-9D2C-362A-93B103ADF85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03A93F6-A1DD-760E-2B76-BC96AB199FB9}"/>
              </a:ext>
            </a:extLst>
          </p:cNvPr>
          <p:cNvSpPr>
            <a:spLocks noGrp="1"/>
          </p:cNvSpPr>
          <p:nvPr>
            <p:ph type="title"/>
          </p:nvPr>
        </p:nvSpPr>
        <p:spPr/>
        <p:txBody>
          <a:bodyPr/>
          <a:lstStyle/>
          <a:p>
            <a:r>
              <a:rPr lang="de-AT" dirty="0">
                <a:solidFill>
                  <a:srgbClr val="538CFF"/>
                </a:solidFill>
              </a:rPr>
              <a:t>Sicherheiten für Bankkredit</a:t>
            </a:r>
          </a:p>
        </p:txBody>
      </p:sp>
      <p:sp>
        <p:nvSpPr>
          <p:cNvPr id="4" name="Foliennummernplatzhalter 3">
            <a:extLst>
              <a:ext uri="{FF2B5EF4-FFF2-40B4-BE49-F238E27FC236}">
                <a16:creationId xmlns:a16="http://schemas.microsoft.com/office/drawing/2014/main" id="{52AF1EA9-8D71-C1EA-2CD4-42291B5C15E1}"/>
              </a:ext>
            </a:extLst>
          </p:cNvPr>
          <p:cNvSpPr>
            <a:spLocks noGrp="1"/>
          </p:cNvSpPr>
          <p:nvPr>
            <p:ph type="sldNum" sz="quarter" idx="12"/>
          </p:nvPr>
        </p:nvSpPr>
        <p:spPr/>
        <p:txBody>
          <a:bodyPr/>
          <a:lstStyle/>
          <a:p>
            <a:fld id="{4C23FFEC-42AF-4C5F-8FEB-D69D9B6A7C04}" type="slidenum">
              <a:rPr lang="de-AT" smtClean="0"/>
              <a:t>5</a:t>
            </a:fld>
            <a:endParaRPr lang="de-AT"/>
          </a:p>
        </p:txBody>
      </p:sp>
      <p:sp>
        <p:nvSpPr>
          <p:cNvPr id="5" name="Rechteck 4">
            <a:extLst>
              <a:ext uri="{FF2B5EF4-FFF2-40B4-BE49-F238E27FC236}">
                <a16:creationId xmlns:a16="http://schemas.microsoft.com/office/drawing/2014/main" id="{A97CF4DD-D89D-9E68-4801-972F3F9B9BD3}"/>
              </a:ext>
            </a:extLst>
          </p:cNvPr>
          <p:cNvSpPr/>
          <p:nvPr/>
        </p:nvSpPr>
        <p:spPr>
          <a:xfrm>
            <a:off x="254360" y="1435700"/>
            <a:ext cx="11683280" cy="1223526"/>
          </a:xfrm>
          <a:custGeom>
            <a:avLst/>
            <a:gdLst>
              <a:gd name="connsiteX0" fmla="*/ 0 w 11683280"/>
              <a:gd name="connsiteY0" fmla="*/ 0 h 1223526"/>
              <a:gd name="connsiteX1" fmla="*/ 817830 w 11683280"/>
              <a:gd name="connsiteY1" fmla="*/ 0 h 1223526"/>
              <a:gd name="connsiteX2" fmla="*/ 1518826 w 11683280"/>
              <a:gd name="connsiteY2" fmla="*/ 0 h 1223526"/>
              <a:gd name="connsiteX3" fmla="*/ 2102990 w 11683280"/>
              <a:gd name="connsiteY3" fmla="*/ 0 h 1223526"/>
              <a:gd name="connsiteX4" fmla="*/ 2687154 w 11683280"/>
              <a:gd name="connsiteY4" fmla="*/ 0 h 1223526"/>
              <a:gd name="connsiteX5" fmla="*/ 3271318 w 11683280"/>
              <a:gd name="connsiteY5" fmla="*/ 0 h 1223526"/>
              <a:gd name="connsiteX6" fmla="*/ 3738650 w 11683280"/>
              <a:gd name="connsiteY6" fmla="*/ 0 h 1223526"/>
              <a:gd name="connsiteX7" fmla="*/ 4556479 w 11683280"/>
              <a:gd name="connsiteY7" fmla="*/ 0 h 1223526"/>
              <a:gd name="connsiteX8" fmla="*/ 4790145 w 11683280"/>
              <a:gd name="connsiteY8" fmla="*/ 0 h 1223526"/>
              <a:gd name="connsiteX9" fmla="*/ 5491142 w 11683280"/>
              <a:gd name="connsiteY9" fmla="*/ 0 h 1223526"/>
              <a:gd name="connsiteX10" fmla="*/ 6075306 w 11683280"/>
              <a:gd name="connsiteY10" fmla="*/ 0 h 1223526"/>
              <a:gd name="connsiteX11" fmla="*/ 6542637 w 11683280"/>
              <a:gd name="connsiteY11" fmla="*/ 0 h 1223526"/>
              <a:gd name="connsiteX12" fmla="*/ 6893135 w 11683280"/>
              <a:gd name="connsiteY12" fmla="*/ 0 h 1223526"/>
              <a:gd name="connsiteX13" fmla="*/ 7360466 w 11683280"/>
              <a:gd name="connsiteY13" fmla="*/ 0 h 1223526"/>
              <a:gd name="connsiteX14" fmla="*/ 7710965 w 11683280"/>
              <a:gd name="connsiteY14" fmla="*/ 0 h 1223526"/>
              <a:gd name="connsiteX15" fmla="*/ 8411962 w 11683280"/>
              <a:gd name="connsiteY15" fmla="*/ 0 h 1223526"/>
              <a:gd name="connsiteX16" fmla="*/ 8645627 w 11683280"/>
              <a:gd name="connsiteY16" fmla="*/ 0 h 1223526"/>
              <a:gd name="connsiteX17" fmla="*/ 9346624 w 11683280"/>
              <a:gd name="connsiteY17" fmla="*/ 0 h 1223526"/>
              <a:gd name="connsiteX18" fmla="*/ 10164454 w 11683280"/>
              <a:gd name="connsiteY18" fmla="*/ 0 h 1223526"/>
              <a:gd name="connsiteX19" fmla="*/ 10514952 w 11683280"/>
              <a:gd name="connsiteY19" fmla="*/ 0 h 1223526"/>
              <a:gd name="connsiteX20" fmla="*/ 11683280 w 11683280"/>
              <a:gd name="connsiteY20" fmla="*/ 0 h 1223526"/>
              <a:gd name="connsiteX21" fmla="*/ 11683280 w 11683280"/>
              <a:gd name="connsiteY21" fmla="*/ 371136 h 1223526"/>
              <a:gd name="connsiteX22" fmla="*/ 11683280 w 11683280"/>
              <a:gd name="connsiteY22" fmla="*/ 742272 h 1223526"/>
              <a:gd name="connsiteX23" fmla="*/ 11683280 w 11683280"/>
              <a:gd name="connsiteY23" fmla="*/ 1223526 h 1223526"/>
              <a:gd name="connsiteX24" fmla="*/ 11332782 w 11683280"/>
              <a:gd name="connsiteY24" fmla="*/ 1223526 h 1223526"/>
              <a:gd name="connsiteX25" fmla="*/ 10748618 w 11683280"/>
              <a:gd name="connsiteY25" fmla="*/ 1223526 h 1223526"/>
              <a:gd name="connsiteX26" fmla="*/ 10398119 w 11683280"/>
              <a:gd name="connsiteY26" fmla="*/ 1223526 h 1223526"/>
              <a:gd name="connsiteX27" fmla="*/ 10164454 w 11683280"/>
              <a:gd name="connsiteY27" fmla="*/ 1223526 h 1223526"/>
              <a:gd name="connsiteX28" fmla="*/ 9580290 w 11683280"/>
              <a:gd name="connsiteY28" fmla="*/ 1223526 h 1223526"/>
              <a:gd name="connsiteX29" fmla="*/ 9112958 w 11683280"/>
              <a:gd name="connsiteY29" fmla="*/ 1223526 h 1223526"/>
              <a:gd name="connsiteX30" fmla="*/ 8411962 w 11683280"/>
              <a:gd name="connsiteY30" fmla="*/ 1223526 h 1223526"/>
              <a:gd name="connsiteX31" fmla="*/ 8178296 w 11683280"/>
              <a:gd name="connsiteY31" fmla="*/ 1223526 h 1223526"/>
              <a:gd name="connsiteX32" fmla="*/ 7827798 w 11683280"/>
              <a:gd name="connsiteY32" fmla="*/ 1223526 h 1223526"/>
              <a:gd name="connsiteX33" fmla="*/ 7477299 w 11683280"/>
              <a:gd name="connsiteY33" fmla="*/ 1223526 h 1223526"/>
              <a:gd name="connsiteX34" fmla="*/ 6893135 w 11683280"/>
              <a:gd name="connsiteY34" fmla="*/ 1223526 h 1223526"/>
              <a:gd name="connsiteX35" fmla="*/ 6192138 w 11683280"/>
              <a:gd name="connsiteY35" fmla="*/ 1223526 h 1223526"/>
              <a:gd name="connsiteX36" fmla="*/ 5374309 w 11683280"/>
              <a:gd name="connsiteY36" fmla="*/ 1223526 h 1223526"/>
              <a:gd name="connsiteX37" fmla="*/ 4906978 w 11683280"/>
              <a:gd name="connsiteY37" fmla="*/ 1223526 h 1223526"/>
              <a:gd name="connsiteX38" fmla="*/ 4439646 w 11683280"/>
              <a:gd name="connsiteY38" fmla="*/ 1223526 h 1223526"/>
              <a:gd name="connsiteX39" fmla="*/ 3855482 w 11683280"/>
              <a:gd name="connsiteY39" fmla="*/ 1223526 h 1223526"/>
              <a:gd name="connsiteX40" fmla="*/ 3154486 w 11683280"/>
              <a:gd name="connsiteY40" fmla="*/ 1223526 h 1223526"/>
              <a:gd name="connsiteX41" fmla="*/ 2920820 w 11683280"/>
              <a:gd name="connsiteY41" fmla="*/ 1223526 h 1223526"/>
              <a:gd name="connsiteX42" fmla="*/ 2453489 w 11683280"/>
              <a:gd name="connsiteY42" fmla="*/ 1223526 h 1223526"/>
              <a:gd name="connsiteX43" fmla="*/ 1869325 w 11683280"/>
              <a:gd name="connsiteY43" fmla="*/ 1223526 h 1223526"/>
              <a:gd name="connsiteX44" fmla="*/ 1518826 w 11683280"/>
              <a:gd name="connsiteY44" fmla="*/ 1223526 h 1223526"/>
              <a:gd name="connsiteX45" fmla="*/ 1051495 w 11683280"/>
              <a:gd name="connsiteY45" fmla="*/ 1223526 h 1223526"/>
              <a:gd name="connsiteX46" fmla="*/ 0 w 11683280"/>
              <a:gd name="connsiteY46" fmla="*/ 1223526 h 1223526"/>
              <a:gd name="connsiteX47" fmla="*/ 0 w 11683280"/>
              <a:gd name="connsiteY47" fmla="*/ 840155 h 1223526"/>
              <a:gd name="connsiteX48" fmla="*/ 0 w 11683280"/>
              <a:gd name="connsiteY48" fmla="*/ 456783 h 1223526"/>
              <a:gd name="connsiteX49" fmla="*/ 0 w 11683280"/>
              <a:gd name="connsiteY49" fmla="*/ 0 h 122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683280" h="1223526" fill="none" extrusionOk="0">
                <a:moveTo>
                  <a:pt x="0" y="0"/>
                </a:moveTo>
                <a:cubicBezTo>
                  <a:pt x="285875" y="-67868"/>
                  <a:pt x="630978" y="26241"/>
                  <a:pt x="817830" y="0"/>
                </a:cubicBezTo>
                <a:cubicBezTo>
                  <a:pt x="1004682" y="-26241"/>
                  <a:pt x="1241921" y="6176"/>
                  <a:pt x="1518826" y="0"/>
                </a:cubicBezTo>
                <a:cubicBezTo>
                  <a:pt x="1795731" y="-6176"/>
                  <a:pt x="1979202" y="10185"/>
                  <a:pt x="2102990" y="0"/>
                </a:cubicBezTo>
                <a:cubicBezTo>
                  <a:pt x="2226778" y="-10185"/>
                  <a:pt x="2511788" y="11909"/>
                  <a:pt x="2687154" y="0"/>
                </a:cubicBezTo>
                <a:cubicBezTo>
                  <a:pt x="2862520" y="-11909"/>
                  <a:pt x="3055158" y="17129"/>
                  <a:pt x="3271318" y="0"/>
                </a:cubicBezTo>
                <a:cubicBezTo>
                  <a:pt x="3487478" y="-17129"/>
                  <a:pt x="3569237" y="9718"/>
                  <a:pt x="3738650" y="0"/>
                </a:cubicBezTo>
                <a:cubicBezTo>
                  <a:pt x="3908063" y="-9718"/>
                  <a:pt x="4193642" y="95813"/>
                  <a:pt x="4556479" y="0"/>
                </a:cubicBezTo>
                <a:cubicBezTo>
                  <a:pt x="4919316" y="-95813"/>
                  <a:pt x="4706743" y="27796"/>
                  <a:pt x="4790145" y="0"/>
                </a:cubicBezTo>
                <a:cubicBezTo>
                  <a:pt x="4873547" y="-27796"/>
                  <a:pt x="5207832" y="69093"/>
                  <a:pt x="5491142" y="0"/>
                </a:cubicBezTo>
                <a:cubicBezTo>
                  <a:pt x="5774452" y="-69093"/>
                  <a:pt x="5818780" y="45994"/>
                  <a:pt x="6075306" y="0"/>
                </a:cubicBezTo>
                <a:cubicBezTo>
                  <a:pt x="6331832" y="-45994"/>
                  <a:pt x="6407378" y="6576"/>
                  <a:pt x="6542637" y="0"/>
                </a:cubicBezTo>
                <a:cubicBezTo>
                  <a:pt x="6677896" y="-6576"/>
                  <a:pt x="6761263" y="6828"/>
                  <a:pt x="6893135" y="0"/>
                </a:cubicBezTo>
                <a:cubicBezTo>
                  <a:pt x="7025007" y="-6828"/>
                  <a:pt x="7251145" y="7956"/>
                  <a:pt x="7360466" y="0"/>
                </a:cubicBezTo>
                <a:cubicBezTo>
                  <a:pt x="7469787" y="-7956"/>
                  <a:pt x="7609835" y="4892"/>
                  <a:pt x="7710965" y="0"/>
                </a:cubicBezTo>
                <a:cubicBezTo>
                  <a:pt x="7812095" y="-4892"/>
                  <a:pt x="8223491" y="14370"/>
                  <a:pt x="8411962" y="0"/>
                </a:cubicBezTo>
                <a:cubicBezTo>
                  <a:pt x="8600433" y="-14370"/>
                  <a:pt x="8547385" y="5206"/>
                  <a:pt x="8645627" y="0"/>
                </a:cubicBezTo>
                <a:cubicBezTo>
                  <a:pt x="8743869" y="-5206"/>
                  <a:pt x="9002074" y="48516"/>
                  <a:pt x="9346624" y="0"/>
                </a:cubicBezTo>
                <a:cubicBezTo>
                  <a:pt x="9691174" y="-48516"/>
                  <a:pt x="9852115" y="87351"/>
                  <a:pt x="10164454" y="0"/>
                </a:cubicBezTo>
                <a:cubicBezTo>
                  <a:pt x="10476793" y="-87351"/>
                  <a:pt x="10406241" y="30578"/>
                  <a:pt x="10514952" y="0"/>
                </a:cubicBezTo>
                <a:cubicBezTo>
                  <a:pt x="10623663" y="-30578"/>
                  <a:pt x="11246750" y="125618"/>
                  <a:pt x="11683280" y="0"/>
                </a:cubicBezTo>
                <a:cubicBezTo>
                  <a:pt x="11709057" y="181404"/>
                  <a:pt x="11639253" y="241699"/>
                  <a:pt x="11683280" y="371136"/>
                </a:cubicBezTo>
                <a:cubicBezTo>
                  <a:pt x="11727307" y="500573"/>
                  <a:pt x="11675879" y="661145"/>
                  <a:pt x="11683280" y="742272"/>
                </a:cubicBezTo>
                <a:cubicBezTo>
                  <a:pt x="11690681" y="823399"/>
                  <a:pt x="11669556" y="1074126"/>
                  <a:pt x="11683280" y="1223526"/>
                </a:cubicBezTo>
                <a:cubicBezTo>
                  <a:pt x="11518711" y="1259780"/>
                  <a:pt x="11460539" y="1193772"/>
                  <a:pt x="11332782" y="1223526"/>
                </a:cubicBezTo>
                <a:cubicBezTo>
                  <a:pt x="11205025" y="1253280"/>
                  <a:pt x="10988546" y="1212222"/>
                  <a:pt x="10748618" y="1223526"/>
                </a:cubicBezTo>
                <a:cubicBezTo>
                  <a:pt x="10508690" y="1234830"/>
                  <a:pt x="10521227" y="1185892"/>
                  <a:pt x="10398119" y="1223526"/>
                </a:cubicBezTo>
                <a:cubicBezTo>
                  <a:pt x="10275011" y="1261160"/>
                  <a:pt x="10229296" y="1221531"/>
                  <a:pt x="10164454" y="1223526"/>
                </a:cubicBezTo>
                <a:cubicBezTo>
                  <a:pt x="10099613" y="1225521"/>
                  <a:pt x="9812141" y="1176649"/>
                  <a:pt x="9580290" y="1223526"/>
                </a:cubicBezTo>
                <a:cubicBezTo>
                  <a:pt x="9348439" y="1270403"/>
                  <a:pt x="9233705" y="1190279"/>
                  <a:pt x="9112958" y="1223526"/>
                </a:cubicBezTo>
                <a:cubicBezTo>
                  <a:pt x="8992211" y="1256773"/>
                  <a:pt x="8575314" y="1155085"/>
                  <a:pt x="8411962" y="1223526"/>
                </a:cubicBezTo>
                <a:cubicBezTo>
                  <a:pt x="8248610" y="1291967"/>
                  <a:pt x="8291782" y="1218436"/>
                  <a:pt x="8178296" y="1223526"/>
                </a:cubicBezTo>
                <a:cubicBezTo>
                  <a:pt x="8064810" y="1228616"/>
                  <a:pt x="7980278" y="1223441"/>
                  <a:pt x="7827798" y="1223526"/>
                </a:cubicBezTo>
                <a:cubicBezTo>
                  <a:pt x="7675318" y="1223611"/>
                  <a:pt x="7635564" y="1202069"/>
                  <a:pt x="7477299" y="1223526"/>
                </a:cubicBezTo>
                <a:cubicBezTo>
                  <a:pt x="7319034" y="1244983"/>
                  <a:pt x="7121706" y="1220530"/>
                  <a:pt x="6893135" y="1223526"/>
                </a:cubicBezTo>
                <a:cubicBezTo>
                  <a:pt x="6664564" y="1226522"/>
                  <a:pt x="6431138" y="1173683"/>
                  <a:pt x="6192138" y="1223526"/>
                </a:cubicBezTo>
                <a:cubicBezTo>
                  <a:pt x="5953138" y="1273369"/>
                  <a:pt x="5657776" y="1160321"/>
                  <a:pt x="5374309" y="1223526"/>
                </a:cubicBezTo>
                <a:cubicBezTo>
                  <a:pt x="5090842" y="1286731"/>
                  <a:pt x="5035273" y="1176127"/>
                  <a:pt x="4906978" y="1223526"/>
                </a:cubicBezTo>
                <a:cubicBezTo>
                  <a:pt x="4778683" y="1270925"/>
                  <a:pt x="4665250" y="1189289"/>
                  <a:pt x="4439646" y="1223526"/>
                </a:cubicBezTo>
                <a:cubicBezTo>
                  <a:pt x="4214042" y="1257763"/>
                  <a:pt x="4073238" y="1212172"/>
                  <a:pt x="3855482" y="1223526"/>
                </a:cubicBezTo>
                <a:cubicBezTo>
                  <a:pt x="3637726" y="1234880"/>
                  <a:pt x="3315608" y="1216664"/>
                  <a:pt x="3154486" y="1223526"/>
                </a:cubicBezTo>
                <a:cubicBezTo>
                  <a:pt x="2993364" y="1230388"/>
                  <a:pt x="2978585" y="1209423"/>
                  <a:pt x="2920820" y="1223526"/>
                </a:cubicBezTo>
                <a:cubicBezTo>
                  <a:pt x="2863055" y="1237629"/>
                  <a:pt x="2551071" y="1221248"/>
                  <a:pt x="2453489" y="1223526"/>
                </a:cubicBezTo>
                <a:cubicBezTo>
                  <a:pt x="2355907" y="1225804"/>
                  <a:pt x="2111014" y="1200982"/>
                  <a:pt x="1869325" y="1223526"/>
                </a:cubicBezTo>
                <a:cubicBezTo>
                  <a:pt x="1627636" y="1246070"/>
                  <a:pt x="1607597" y="1211339"/>
                  <a:pt x="1518826" y="1223526"/>
                </a:cubicBezTo>
                <a:cubicBezTo>
                  <a:pt x="1430055" y="1235713"/>
                  <a:pt x="1209308" y="1210623"/>
                  <a:pt x="1051495" y="1223526"/>
                </a:cubicBezTo>
                <a:cubicBezTo>
                  <a:pt x="893682" y="1236429"/>
                  <a:pt x="223318" y="1200056"/>
                  <a:pt x="0" y="1223526"/>
                </a:cubicBezTo>
                <a:cubicBezTo>
                  <a:pt x="-5156" y="1055990"/>
                  <a:pt x="20708" y="921851"/>
                  <a:pt x="0" y="840155"/>
                </a:cubicBezTo>
                <a:cubicBezTo>
                  <a:pt x="-20708" y="758459"/>
                  <a:pt x="37531" y="579837"/>
                  <a:pt x="0" y="456783"/>
                </a:cubicBezTo>
                <a:cubicBezTo>
                  <a:pt x="-37531" y="333729"/>
                  <a:pt x="38582" y="140922"/>
                  <a:pt x="0" y="0"/>
                </a:cubicBezTo>
                <a:close/>
              </a:path>
              <a:path w="11683280" h="1223526" stroke="0" extrusionOk="0">
                <a:moveTo>
                  <a:pt x="0" y="0"/>
                </a:moveTo>
                <a:cubicBezTo>
                  <a:pt x="140424" y="-26988"/>
                  <a:pt x="462788" y="84100"/>
                  <a:pt x="700997" y="0"/>
                </a:cubicBezTo>
                <a:cubicBezTo>
                  <a:pt x="939206" y="-84100"/>
                  <a:pt x="1205366" y="7728"/>
                  <a:pt x="1401994" y="0"/>
                </a:cubicBezTo>
                <a:cubicBezTo>
                  <a:pt x="1598622" y="-7728"/>
                  <a:pt x="1536741" y="2244"/>
                  <a:pt x="1635659" y="0"/>
                </a:cubicBezTo>
                <a:cubicBezTo>
                  <a:pt x="1734577" y="-2244"/>
                  <a:pt x="2179581" y="30207"/>
                  <a:pt x="2453489" y="0"/>
                </a:cubicBezTo>
                <a:cubicBezTo>
                  <a:pt x="2727397" y="-30207"/>
                  <a:pt x="2729222" y="17703"/>
                  <a:pt x="2920820" y="0"/>
                </a:cubicBezTo>
                <a:cubicBezTo>
                  <a:pt x="3112418" y="-17703"/>
                  <a:pt x="3169344" y="8543"/>
                  <a:pt x="3388151" y="0"/>
                </a:cubicBezTo>
                <a:cubicBezTo>
                  <a:pt x="3606958" y="-8543"/>
                  <a:pt x="3748385" y="31061"/>
                  <a:pt x="3855482" y="0"/>
                </a:cubicBezTo>
                <a:cubicBezTo>
                  <a:pt x="3962579" y="-31061"/>
                  <a:pt x="4225316" y="52115"/>
                  <a:pt x="4556479" y="0"/>
                </a:cubicBezTo>
                <a:cubicBezTo>
                  <a:pt x="4887642" y="-52115"/>
                  <a:pt x="4737031" y="36343"/>
                  <a:pt x="4906978" y="0"/>
                </a:cubicBezTo>
                <a:cubicBezTo>
                  <a:pt x="5076925" y="-36343"/>
                  <a:pt x="5245535" y="7828"/>
                  <a:pt x="5374309" y="0"/>
                </a:cubicBezTo>
                <a:cubicBezTo>
                  <a:pt x="5503083" y="-7828"/>
                  <a:pt x="5926198" y="62590"/>
                  <a:pt x="6192138" y="0"/>
                </a:cubicBezTo>
                <a:cubicBezTo>
                  <a:pt x="6458078" y="-62590"/>
                  <a:pt x="6320057" y="12768"/>
                  <a:pt x="6425804" y="0"/>
                </a:cubicBezTo>
                <a:cubicBezTo>
                  <a:pt x="6531551" y="-12768"/>
                  <a:pt x="6782083" y="12187"/>
                  <a:pt x="7009968" y="0"/>
                </a:cubicBezTo>
                <a:cubicBezTo>
                  <a:pt x="7237853" y="-12187"/>
                  <a:pt x="7201140" y="545"/>
                  <a:pt x="7360466" y="0"/>
                </a:cubicBezTo>
                <a:cubicBezTo>
                  <a:pt x="7519792" y="-545"/>
                  <a:pt x="7649899" y="3468"/>
                  <a:pt x="7827798" y="0"/>
                </a:cubicBezTo>
                <a:cubicBezTo>
                  <a:pt x="8005697" y="-3468"/>
                  <a:pt x="8007594" y="27753"/>
                  <a:pt x="8061463" y="0"/>
                </a:cubicBezTo>
                <a:cubicBezTo>
                  <a:pt x="8115332" y="-27753"/>
                  <a:pt x="8504865" y="67272"/>
                  <a:pt x="8645627" y="0"/>
                </a:cubicBezTo>
                <a:cubicBezTo>
                  <a:pt x="8786389" y="-67272"/>
                  <a:pt x="8814868" y="6179"/>
                  <a:pt x="8879293" y="0"/>
                </a:cubicBezTo>
                <a:cubicBezTo>
                  <a:pt x="8943718" y="-6179"/>
                  <a:pt x="9005965" y="5564"/>
                  <a:pt x="9112958" y="0"/>
                </a:cubicBezTo>
                <a:cubicBezTo>
                  <a:pt x="9219951" y="-5564"/>
                  <a:pt x="9509044" y="47208"/>
                  <a:pt x="9697122" y="0"/>
                </a:cubicBezTo>
                <a:cubicBezTo>
                  <a:pt x="9885200" y="-47208"/>
                  <a:pt x="10021432" y="14572"/>
                  <a:pt x="10164454" y="0"/>
                </a:cubicBezTo>
                <a:cubicBezTo>
                  <a:pt x="10307476" y="-14572"/>
                  <a:pt x="10511436" y="44910"/>
                  <a:pt x="10748618" y="0"/>
                </a:cubicBezTo>
                <a:cubicBezTo>
                  <a:pt x="10985800" y="-44910"/>
                  <a:pt x="11277959" y="75456"/>
                  <a:pt x="11683280" y="0"/>
                </a:cubicBezTo>
                <a:cubicBezTo>
                  <a:pt x="11726073" y="106877"/>
                  <a:pt x="11672844" y="278272"/>
                  <a:pt x="11683280" y="371136"/>
                </a:cubicBezTo>
                <a:cubicBezTo>
                  <a:pt x="11693716" y="464000"/>
                  <a:pt x="11651178" y="620025"/>
                  <a:pt x="11683280" y="778978"/>
                </a:cubicBezTo>
                <a:cubicBezTo>
                  <a:pt x="11715382" y="937931"/>
                  <a:pt x="11656434" y="1049295"/>
                  <a:pt x="11683280" y="1223526"/>
                </a:cubicBezTo>
                <a:cubicBezTo>
                  <a:pt x="11628818" y="1231742"/>
                  <a:pt x="11543373" y="1196066"/>
                  <a:pt x="11449614" y="1223526"/>
                </a:cubicBezTo>
                <a:cubicBezTo>
                  <a:pt x="11355855" y="1250986"/>
                  <a:pt x="10826929" y="1201332"/>
                  <a:pt x="10631785" y="1223526"/>
                </a:cubicBezTo>
                <a:cubicBezTo>
                  <a:pt x="10436641" y="1245720"/>
                  <a:pt x="10221674" y="1197094"/>
                  <a:pt x="9930788" y="1223526"/>
                </a:cubicBezTo>
                <a:cubicBezTo>
                  <a:pt x="9639902" y="1249958"/>
                  <a:pt x="9405601" y="1163827"/>
                  <a:pt x="9112958" y="1223526"/>
                </a:cubicBezTo>
                <a:cubicBezTo>
                  <a:pt x="8820315" y="1283225"/>
                  <a:pt x="8592571" y="1214536"/>
                  <a:pt x="8411962" y="1223526"/>
                </a:cubicBezTo>
                <a:cubicBezTo>
                  <a:pt x="8231353" y="1232516"/>
                  <a:pt x="8215060" y="1214152"/>
                  <a:pt x="8061463" y="1223526"/>
                </a:cubicBezTo>
                <a:cubicBezTo>
                  <a:pt x="7907866" y="1232900"/>
                  <a:pt x="7911747" y="1203081"/>
                  <a:pt x="7827798" y="1223526"/>
                </a:cubicBezTo>
                <a:cubicBezTo>
                  <a:pt x="7743850" y="1243971"/>
                  <a:pt x="7595052" y="1202169"/>
                  <a:pt x="7477299" y="1223526"/>
                </a:cubicBezTo>
                <a:cubicBezTo>
                  <a:pt x="7359546" y="1244883"/>
                  <a:pt x="7080266" y="1188901"/>
                  <a:pt x="6776302" y="1223526"/>
                </a:cubicBezTo>
                <a:cubicBezTo>
                  <a:pt x="6472338" y="1258151"/>
                  <a:pt x="6643932" y="1211789"/>
                  <a:pt x="6542637" y="1223526"/>
                </a:cubicBezTo>
                <a:cubicBezTo>
                  <a:pt x="6441343" y="1235263"/>
                  <a:pt x="6224532" y="1191487"/>
                  <a:pt x="5958473" y="1223526"/>
                </a:cubicBezTo>
                <a:cubicBezTo>
                  <a:pt x="5692414" y="1255565"/>
                  <a:pt x="5738264" y="1191714"/>
                  <a:pt x="5607974" y="1223526"/>
                </a:cubicBezTo>
                <a:cubicBezTo>
                  <a:pt x="5477684" y="1255338"/>
                  <a:pt x="5260101" y="1198148"/>
                  <a:pt x="5023810" y="1223526"/>
                </a:cubicBezTo>
                <a:cubicBezTo>
                  <a:pt x="4787519" y="1248904"/>
                  <a:pt x="4699502" y="1197484"/>
                  <a:pt x="4556479" y="1223526"/>
                </a:cubicBezTo>
                <a:cubicBezTo>
                  <a:pt x="4413456" y="1249568"/>
                  <a:pt x="4173619" y="1158220"/>
                  <a:pt x="3972315" y="1223526"/>
                </a:cubicBezTo>
                <a:cubicBezTo>
                  <a:pt x="3771011" y="1288832"/>
                  <a:pt x="3627006" y="1208181"/>
                  <a:pt x="3504984" y="1223526"/>
                </a:cubicBezTo>
                <a:cubicBezTo>
                  <a:pt x="3382962" y="1238871"/>
                  <a:pt x="2999602" y="1157743"/>
                  <a:pt x="2803987" y="1223526"/>
                </a:cubicBezTo>
                <a:cubicBezTo>
                  <a:pt x="2608372" y="1289309"/>
                  <a:pt x="2437937" y="1157219"/>
                  <a:pt x="2219823" y="1223526"/>
                </a:cubicBezTo>
                <a:cubicBezTo>
                  <a:pt x="2001709" y="1289833"/>
                  <a:pt x="1745630" y="1196179"/>
                  <a:pt x="1518826" y="1223526"/>
                </a:cubicBezTo>
                <a:cubicBezTo>
                  <a:pt x="1292022" y="1250873"/>
                  <a:pt x="1198242" y="1199938"/>
                  <a:pt x="934662" y="1223526"/>
                </a:cubicBezTo>
                <a:cubicBezTo>
                  <a:pt x="671082" y="1247114"/>
                  <a:pt x="664251" y="1209197"/>
                  <a:pt x="584164" y="1223526"/>
                </a:cubicBezTo>
                <a:cubicBezTo>
                  <a:pt x="504077" y="1237855"/>
                  <a:pt x="164940" y="1215588"/>
                  <a:pt x="0" y="1223526"/>
                </a:cubicBezTo>
                <a:cubicBezTo>
                  <a:pt x="-16182" y="1120866"/>
                  <a:pt x="19587" y="983515"/>
                  <a:pt x="0" y="852390"/>
                </a:cubicBezTo>
                <a:cubicBezTo>
                  <a:pt x="-19587" y="721265"/>
                  <a:pt x="41624" y="582495"/>
                  <a:pt x="0" y="432313"/>
                </a:cubicBezTo>
                <a:cubicBezTo>
                  <a:pt x="-41624" y="282131"/>
                  <a:pt x="46221" y="98216"/>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b="0" i="0" dirty="0">
                <a:solidFill>
                  <a:schemeClr val="tx1"/>
                </a:solidFill>
                <a:effectLst/>
              </a:rPr>
              <a:t>Thomas Klee nimmt für </a:t>
            </a:r>
            <a:r>
              <a:rPr lang="de-DE" dirty="0">
                <a:solidFill>
                  <a:schemeClr val="tx1"/>
                </a:solidFill>
              </a:rPr>
              <a:t>den Genossenschaftsanteil einen Kredit über </a:t>
            </a:r>
            <a:r>
              <a:rPr lang="de-DE" b="1" dirty="0">
                <a:solidFill>
                  <a:schemeClr val="tx1"/>
                </a:solidFill>
              </a:rPr>
              <a:t>20</a:t>
            </a:r>
            <a:r>
              <a:rPr lang="de-DE" b="1" i="0" dirty="0">
                <a:solidFill>
                  <a:schemeClr val="tx1"/>
                </a:solidFill>
                <a:effectLst/>
              </a:rPr>
              <a:t>.000 Euro </a:t>
            </a:r>
            <a:r>
              <a:rPr lang="de-DE" b="0" i="0" dirty="0">
                <a:solidFill>
                  <a:schemeClr val="tx1"/>
                </a:solidFill>
                <a:effectLst/>
              </a:rPr>
              <a:t>zu einem Zinssatz von </a:t>
            </a:r>
            <a:r>
              <a:rPr lang="de-DE" b="1" i="0" dirty="0">
                <a:solidFill>
                  <a:schemeClr val="tx1"/>
                </a:solidFill>
                <a:effectLst/>
              </a:rPr>
              <a:t>5 % p. a. </a:t>
            </a:r>
            <a:r>
              <a:rPr lang="de-DE" b="0" i="0" dirty="0">
                <a:solidFill>
                  <a:schemeClr val="tx1"/>
                </a:solidFill>
                <a:effectLst/>
              </a:rPr>
              <a:t>mit einer Laufzeit von </a:t>
            </a:r>
            <a:r>
              <a:rPr lang="de-DE" b="1" i="0" dirty="0">
                <a:solidFill>
                  <a:schemeClr val="tx1"/>
                </a:solidFill>
                <a:effectLst/>
              </a:rPr>
              <a:t>6 Jahren </a:t>
            </a:r>
            <a:r>
              <a:rPr lang="de-DE" b="0" i="0" dirty="0">
                <a:solidFill>
                  <a:schemeClr val="tx1"/>
                </a:solidFill>
                <a:effectLst/>
              </a:rPr>
              <a:t>auf. Die Rückzahlung erfolgt in gleich hohen jährlichen Raten, das sind 6 Raten zu je 4.200 Euro.</a:t>
            </a:r>
            <a:endParaRPr lang="de-DE" dirty="0">
              <a:solidFill>
                <a:schemeClr val="tx1"/>
              </a:solidFill>
            </a:endParaRPr>
          </a:p>
        </p:txBody>
      </p:sp>
      <p:pic>
        <p:nvPicPr>
          <p:cNvPr id="11" name="Grafik 10" descr="Start Silhouette">
            <a:extLst>
              <a:ext uri="{FF2B5EF4-FFF2-40B4-BE49-F238E27FC236}">
                <a16:creationId xmlns:a16="http://schemas.microsoft.com/office/drawing/2014/main" id="{3F80DFF1-5483-09CE-6FA4-543A77BE6F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23381" y="3172524"/>
            <a:ext cx="700019" cy="700019"/>
          </a:xfrm>
          <a:prstGeom prst="rect">
            <a:avLst/>
          </a:prstGeom>
        </p:spPr>
      </p:pic>
      <p:pic>
        <p:nvPicPr>
          <p:cNvPr id="12" name="Grafik 11" descr="Geld Silhouette">
            <a:extLst>
              <a:ext uri="{FF2B5EF4-FFF2-40B4-BE49-F238E27FC236}">
                <a16:creationId xmlns:a16="http://schemas.microsoft.com/office/drawing/2014/main" id="{951E1764-0566-55BD-31EE-C34F7C4582C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50975" y="2682615"/>
            <a:ext cx="785594" cy="785594"/>
          </a:xfrm>
          <a:prstGeom prst="rect">
            <a:avLst/>
          </a:prstGeom>
        </p:spPr>
      </p:pic>
      <p:pic>
        <p:nvPicPr>
          <p:cNvPr id="13" name="Grafik 12" descr="Cabriolet Silhouette">
            <a:extLst>
              <a:ext uri="{FF2B5EF4-FFF2-40B4-BE49-F238E27FC236}">
                <a16:creationId xmlns:a16="http://schemas.microsoft.com/office/drawing/2014/main" id="{FB7D454B-82B1-C06E-9268-1CFCD49CBD9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93289" y="2760179"/>
            <a:ext cx="928384" cy="928384"/>
          </a:xfrm>
          <a:prstGeom prst="rect">
            <a:avLst/>
          </a:prstGeom>
        </p:spPr>
      </p:pic>
      <p:pic>
        <p:nvPicPr>
          <p:cNvPr id="14" name="Picture 4" descr="Banken Bilder - Kostenloser Download auf Freepik">
            <a:extLst>
              <a:ext uri="{FF2B5EF4-FFF2-40B4-BE49-F238E27FC236}">
                <a16:creationId xmlns:a16="http://schemas.microsoft.com/office/drawing/2014/main" id="{B4316702-899D-98FF-0C93-34DBBD8A390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579880" y="2571696"/>
            <a:ext cx="2641239" cy="1862007"/>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descr="Kind mit kurzen Haaren">
            <a:extLst>
              <a:ext uri="{FF2B5EF4-FFF2-40B4-BE49-F238E27FC236}">
                <a16:creationId xmlns:a16="http://schemas.microsoft.com/office/drawing/2014/main" id="{E1A0963E-F26E-4E09-3C67-FD3EE9A3B8F2}"/>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flipH="1">
            <a:off x="7934103" y="2306163"/>
            <a:ext cx="806307" cy="938233"/>
          </a:xfrm>
          <a:prstGeom prst="rect">
            <a:avLst/>
          </a:prstGeom>
        </p:spPr>
      </p:pic>
      <p:pic>
        <p:nvPicPr>
          <p:cNvPr id="16" name="Grafik 15" descr="Mann im Polohemd">
            <a:extLst>
              <a:ext uri="{FF2B5EF4-FFF2-40B4-BE49-F238E27FC236}">
                <a16:creationId xmlns:a16="http://schemas.microsoft.com/office/drawing/2014/main" id="{E9EA3B45-A2B3-5CB9-406C-DC23D2A909A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flipH="1">
            <a:off x="7659395" y="3068894"/>
            <a:ext cx="1597018" cy="1551076"/>
          </a:xfrm>
          <a:prstGeom prst="rect">
            <a:avLst/>
          </a:prstGeom>
        </p:spPr>
      </p:pic>
      <p:pic>
        <p:nvPicPr>
          <p:cNvPr id="17" name="Grafik 16" descr="Ein lächelndes Gesicht">
            <a:extLst>
              <a:ext uri="{FF2B5EF4-FFF2-40B4-BE49-F238E27FC236}">
                <a16:creationId xmlns:a16="http://schemas.microsoft.com/office/drawing/2014/main" id="{FEEF4707-F2C8-BD91-DFAC-A6B72607E77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flipH="1">
            <a:off x="7994546" y="2590066"/>
            <a:ext cx="527136" cy="543609"/>
          </a:xfrm>
          <a:prstGeom prst="rect">
            <a:avLst/>
          </a:prstGeom>
        </p:spPr>
      </p:pic>
      <p:pic>
        <p:nvPicPr>
          <p:cNvPr id="20" name="Grafik 19" descr="Marke 1 mit einfarbiger Füllung">
            <a:extLst>
              <a:ext uri="{FF2B5EF4-FFF2-40B4-BE49-F238E27FC236}">
                <a16:creationId xmlns:a16="http://schemas.microsoft.com/office/drawing/2014/main" id="{E368AE79-F538-C7B8-BFBC-B600BD2B4BD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834094" y="3103523"/>
            <a:ext cx="682595" cy="682595"/>
          </a:xfrm>
          <a:prstGeom prst="rect">
            <a:avLst/>
          </a:prstGeom>
        </p:spPr>
      </p:pic>
      <p:sp>
        <p:nvSpPr>
          <p:cNvPr id="21" name="Pfeil: nach rechts 20">
            <a:extLst>
              <a:ext uri="{FF2B5EF4-FFF2-40B4-BE49-F238E27FC236}">
                <a16:creationId xmlns:a16="http://schemas.microsoft.com/office/drawing/2014/main" id="{4EEECF7B-EF11-7CEE-C406-3AD995190036}"/>
              </a:ext>
            </a:extLst>
          </p:cNvPr>
          <p:cNvSpPr/>
          <p:nvPr/>
        </p:nvSpPr>
        <p:spPr>
          <a:xfrm rot="10800000" flipV="1">
            <a:off x="3383350" y="3653103"/>
            <a:ext cx="4123438" cy="938232"/>
          </a:xfrm>
          <a:prstGeom prst="rightArrow">
            <a:avLst/>
          </a:prstGeom>
          <a:solidFill>
            <a:srgbClr val="97BAFF"/>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400" dirty="0">
                <a:solidFill>
                  <a:schemeClr val="tx1"/>
                </a:solidFill>
              </a:rPr>
              <a:t>Kreditvertrag &amp; Sicherheiten</a:t>
            </a:r>
          </a:p>
        </p:txBody>
      </p:sp>
      <p:pic>
        <p:nvPicPr>
          <p:cNvPr id="22" name="Grafik 21" descr="Vertrag mit einfarbiger Füllung">
            <a:extLst>
              <a:ext uri="{FF2B5EF4-FFF2-40B4-BE49-F238E27FC236}">
                <a16:creationId xmlns:a16="http://schemas.microsoft.com/office/drawing/2014/main" id="{4B1778EB-AE14-DA9D-5090-5A1AEAE16173}"/>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4509568" y="2684565"/>
            <a:ext cx="1169881" cy="1169881"/>
          </a:xfrm>
          <a:prstGeom prst="rect">
            <a:avLst/>
          </a:prstGeom>
        </p:spPr>
      </p:pic>
      <p:sp>
        <p:nvSpPr>
          <p:cNvPr id="3" name="Rechteck 2">
            <a:extLst>
              <a:ext uri="{FF2B5EF4-FFF2-40B4-BE49-F238E27FC236}">
                <a16:creationId xmlns:a16="http://schemas.microsoft.com/office/drawing/2014/main" id="{36DC44FF-3FD8-1C49-1BE5-1CE569F3EC86}"/>
              </a:ext>
            </a:extLst>
          </p:cNvPr>
          <p:cNvSpPr/>
          <p:nvPr/>
        </p:nvSpPr>
        <p:spPr>
          <a:xfrm>
            <a:off x="579762" y="4655169"/>
            <a:ext cx="4792949" cy="155116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dirty="0">
                <a:solidFill>
                  <a:schemeClr val="tx1"/>
                </a:solidFill>
              </a:rPr>
              <a:t>Sicherheiten</a:t>
            </a:r>
          </a:p>
          <a:p>
            <a:r>
              <a:rPr lang="de-DE" dirty="0">
                <a:solidFill>
                  <a:schemeClr val="tx1"/>
                </a:solidFill>
              </a:rPr>
              <a:t>..werden bei der Bank Sicherheiten hinterlegt. Diese kann die Bank verwenden/verkaufen, falls das Geld nicht mehr zurückgezahlt werden kann.</a:t>
            </a:r>
            <a:endParaRPr lang="de-AT" dirty="0">
              <a:solidFill>
                <a:schemeClr val="tx1"/>
              </a:solidFill>
            </a:endParaRPr>
          </a:p>
        </p:txBody>
      </p:sp>
      <p:sp>
        <p:nvSpPr>
          <p:cNvPr id="8" name="Rechteck 7">
            <a:extLst>
              <a:ext uri="{FF2B5EF4-FFF2-40B4-BE49-F238E27FC236}">
                <a16:creationId xmlns:a16="http://schemas.microsoft.com/office/drawing/2014/main" id="{5EBB38F3-42B5-12DB-F48F-D0E8E25BA95A}"/>
              </a:ext>
            </a:extLst>
          </p:cNvPr>
          <p:cNvSpPr/>
          <p:nvPr/>
        </p:nvSpPr>
        <p:spPr>
          <a:xfrm>
            <a:off x="6819291" y="4705102"/>
            <a:ext cx="4360881" cy="5945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dirty="0">
                <a:solidFill>
                  <a:schemeClr val="tx1"/>
                </a:solidFill>
              </a:rPr>
              <a:t>Beispiele für Sicherheiten</a:t>
            </a:r>
          </a:p>
        </p:txBody>
      </p:sp>
      <p:pic>
        <p:nvPicPr>
          <p:cNvPr id="9" name="Grafik 8" descr="Start Silhouette">
            <a:extLst>
              <a:ext uri="{FF2B5EF4-FFF2-40B4-BE49-F238E27FC236}">
                <a16:creationId xmlns:a16="http://schemas.microsoft.com/office/drawing/2014/main" id="{BE90506B-4723-0EFC-2672-281C585C219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18343" y="5114770"/>
            <a:ext cx="713205" cy="713205"/>
          </a:xfrm>
          <a:prstGeom prst="rect">
            <a:avLst/>
          </a:prstGeom>
        </p:spPr>
      </p:pic>
      <p:sp>
        <p:nvSpPr>
          <p:cNvPr id="28" name="Textfeld 27">
            <a:extLst>
              <a:ext uri="{FF2B5EF4-FFF2-40B4-BE49-F238E27FC236}">
                <a16:creationId xmlns:a16="http://schemas.microsoft.com/office/drawing/2014/main" id="{39CC5177-962F-B60B-5F71-84F67C687DB5}"/>
              </a:ext>
            </a:extLst>
          </p:cNvPr>
          <p:cNvSpPr txBox="1"/>
          <p:nvPr/>
        </p:nvSpPr>
        <p:spPr>
          <a:xfrm>
            <a:off x="9442153" y="5832286"/>
            <a:ext cx="876716" cy="338554"/>
          </a:xfrm>
          <a:prstGeom prst="rect">
            <a:avLst/>
          </a:prstGeom>
          <a:noFill/>
        </p:spPr>
        <p:txBody>
          <a:bodyPr wrap="square" rtlCol="0">
            <a:spAutoFit/>
          </a:bodyPr>
          <a:lstStyle/>
          <a:p>
            <a:r>
              <a:rPr lang="de-DE" sz="1600" dirty="0"/>
              <a:t>Gehalt</a:t>
            </a:r>
          </a:p>
        </p:txBody>
      </p:sp>
      <p:sp>
        <p:nvSpPr>
          <p:cNvPr id="30" name="Textfeld 29">
            <a:extLst>
              <a:ext uri="{FF2B5EF4-FFF2-40B4-BE49-F238E27FC236}">
                <a16:creationId xmlns:a16="http://schemas.microsoft.com/office/drawing/2014/main" id="{C8EF17E5-F1D5-F28A-0AEB-1381AA32F8EA}"/>
              </a:ext>
            </a:extLst>
          </p:cNvPr>
          <p:cNvSpPr txBox="1"/>
          <p:nvPr/>
        </p:nvSpPr>
        <p:spPr>
          <a:xfrm>
            <a:off x="5836749" y="5840862"/>
            <a:ext cx="3642890" cy="338554"/>
          </a:xfrm>
          <a:prstGeom prst="rect">
            <a:avLst/>
          </a:prstGeom>
          <a:noFill/>
        </p:spPr>
        <p:txBody>
          <a:bodyPr wrap="square" rtlCol="0">
            <a:spAutoFit/>
          </a:bodyPr>
          <a:lstStyle/>
          <a:p>
            <a:pPr algn="ctr"/>
            <a:r>
              <a:rPr lang="de-DE" sz="1600" dirty="0"/>
              <a:t>Wertgegenstände (z.B. Haus, Auto, etc.)</a:t>
            </a:r>
          </a:p>
        </p:txBody>
      </p:sp>
      <p:pic>
        <p:nvPicPr>
          <p:cNvPr id="34" name="Grafik 33" descr="Cabriolet Silhouette">
            <a:extLst>
              <a:ext uri="{FF2B5EF4-FFF2-40B4-BE49-F238E27FC236}">
                <a16:creationId xmlns:a16="http://schemas.microsoft.com/office/drawing/2014/main" id="{74CB0558-9EB4-E9C0-F9F2-F7A236C31D9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19196" y="5061316"/>
            <a:ext cx="928384" cy="928384"/>
          </a:xfrm>
          <a:prstGeom prst="rect">
            <a:avLst/>
          </a:prstGeom>
        </p:spPr>
      </p:pic>
      <p:pic>
        <p:nvPicPr>
          <p:cNvPr id="35" name="Grafik 34" descr="Geld Silhouette">
            <a:extLst>
              <a:ext uri="{FF2B5EF4-FFF2-40B4-BE49-F238E27FC236}">
                <a16:creationId xmlns:a16="http://schemas.microsoft.com/office/drawing/2014/main" id="{0D9CB59C-2DC3-4680-C105-6C5CCFF7B02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291770" y="5061316"/>
            <a:ext cx="785594" cy="785594"/>
          </a:xfrm>
          <a:prstGeom prst="rect">
            <a:avLst/>
          </a:prstGeom>
        </p:spPr>
      </p:pic>
    </p:spTree>
    <p:extLst>
      <p:ext uri="{BB962C8B-B14F-4D97-AF65-F5344CB8AC3E}">
        <p14:creationId xmlns:p14="http://schemas.microsoft.com/office/powerpoint/2010/main" val="297843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BC435C-5988-6C0C-899D-737879810D4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AAB43CF-C30A-F396-FC17-E5B6922EA763}"/>
              </a:ext>
            </a:extLst>
          </p:cNvPr>
          <p:cNvSpPr>
            <a:spLocks noGrp="1"/>
          </p:cNvSpPr>
          <p:nvPr>
            <p:ph type="title"/>
          </p:nvPr>
        </p:nvSpPr>
        <p:spPr/>
        <p:txBody>
          <a:bodyPr/>
          <a:lstStyle/>
          <a:p>
            <a:r>
              <a:rPr lang="de-AT" dirty="0">
                <a:solidFill>
                  <a:srgbClr val="002060"/>
                </a:solidFill>
              </a:rPr>
              <a:t>Rückzahlung des Bankkredits</a:t>
            </a:r>
          </a:p>
        </p:txBody>
      </p:sp>
      <p:sp>
        <p:nvSpPr>
          <p:cNvPr id="4" name="Foliennummernplatzhalter 3">
            <a:extLst>
              <a:ext uri="{FF2B5EF4-FFF2-40B4-BE49-F238E27FC236}">
                <a16:creationId xmlns:a16="http://schemas.microsoft.com/office/drawing/2014/main" id="{EB38DED8-86FD-ECA8-C662-99B151490E35}"/>
              </a:ext>
            </a:extLst>
          </p:cNvPr>
          <p:cNvSpPr>
            <a:spLocks noGrp="1"/>
          </p:cNvSpPr>
          <p:nvPr>
            <p:ph type="sldNum" sz="quarter" idx="12"/>
          </p:nvPr>
        </p:nvSpPr>
        <p:spPr/>
        <p:txBody>
          <a:bodyPr/>
          <a:lstStyle/>
          <a:p>
            <a:fld id="{4C23FFEC-42AF-4C5F-8FEB-D69D9B6A7C04}" type="slidenum">
              <a:rPr lang="de-AT" smtClean="0"/>
              <a:t>6</a:t>
            </a:fld>
            <a:endParaRPr lang="de-AT" dirty="0"/>
          </a:p>
        </p:txBody>
      </p:sp>
      <p:sp>
        <p:nvSpPr>
          <p:cNvPr id="5" name="Rechteck 4">
            <a:extLst>
              <a:ext uri="{FF2B5EF4-FFF2-40B4-BE49-F238E27FC236}">
                <a16:creationId xmlns:a16="http://schemas.microsoft.com/office/drawing/2014/main" id="{C1D3628E-C1D5-D506-053A-202B48FCFA64}"/>
              </a:ext>
            </a:extLst>
          </p:cNvPr>
          <p:cNvSpPr/>
          <p:nvPr/>
        </p:nvSpPr>
        <p:spPr>
          <a:xfrm>
            <a:off x="254360" y="1690688"/>
            <a:ext cx="11683280" cy="1223526"/>
          </a:xfrm>
          <a:custGeom>
            <a:avLst/>
            <a:gdLst>
              <a:gd name="connsiteX0" fmla="*/ 0 w 11683280"/>
              <a:gd name="connsiteY0" fmla="*/ 0 h 1223526"/>
              <a:gd name="connsiteX1" fmla="*/ 817830 w 11683280"/>
              <a:gd name="connsiteY1" fmla="*/ 0 h 1223526"/>
              <a:gd name="connsiteX2" fmla="*/ 1518826 w 11683280"/>
              <a:gd name="connsiteY2" fmla="*/ 0 h 1223526"/>
              <a:gd name="connsiteX3" fmla="*/ 2102990 w 11683280"/>
              <a:gd name="connsiteY3" fmla="*/ 0 h 1223526"/>
              <a:gd name="connsiteX4" fmla="*/ 2687154 w 11683280"/>
              <a:gd name="connsiteY4" fmla="*/ 0 h 1223526"/>
              <a:gd name="connsiteX5" fmla="*/ 3271318 w 11683280"/>
              <a:gd name="connsiteY5" fmla="*/ 0 h 1223526"/>
              <a:gd name="connsiteX6" fmla="*/ 3738650 w 11683280"/>
              <a:gd name="connsiteY6" fmla="*/ 0 h 1223526"/>
              <a:gd name="connsiteX7" fmla="*/ 4556479 w 11683280"/>
              <a:gd name="connsiteY7" fmla="*/ 0 h 1223526"/>
              <a:gd name="connsiteX8" fmla="*/ 4790145 w 11683280"/>
              <a:gd name="connsiteY8" fmla="*/ 0 h 1223526"/>
              <a:gd name="connsiteX9" fmla="*/ 5491142 w 11683280"/>
              <a:gd name="connsiteY9" fmla="*/ 0 h 1223526"/>
              <a:gd name="connsiteX10" fmla="*/ 6075306 w 11683280"/>
              <a:gd name="connsiteY10" fmla="*/ 0 h 1223526"/>
              <a:gd name="connsiteX11" fmla="*/ 6542637 w 11683280"/>
              <a:gd name="connsiteY11" fmla="*/ 0 h 1223526"/>
              <a:gd name="connsiteX12" fmla="*/ 6893135 w 11683280"/>
              <a:gd name="connsiteY12" fmla="*/ 0 h 1223526"/>
              <a:gd name="connsiteX13" fmla="*/ 7360466 w 11683280"/>
              <a:gd name="connsiteY13" fmla="*/ 0 h 1223526"/>
              <a:gd name="connsiteX14" fmla="*/ 7710965 w 11683280"/>
              <a:gd name="connsiteY14" fmla="*/ 0 h 1223526"/>
              <a:gd name="connsiteX15" fmla="*/ 8411962 w 11683280"/>
              <a:gd name="connsiteY15" fmla="*/ 0 h 1223526"/>
              <a:gd name="connsiteX16" fmla="*/ 8645627 w 11683280"/>
              <a:gd name="connsiteY16" fmla="*/ 0 h 1223526"/>
              <a:gd name="connsiteX17" fmla="*/ 9346624 w 11683280"/>
              <a:gd name="connsiteY17" fmla="*/ 0 h 1223526"/>
              <a:gd name="connsiteX18" fmla="*/ 10164454 w 11683280"/>
              <a:gd name="connsiteY18" fmla="*/ 0 h 1223526"/>
              <a:gd name="connsiteX19" fmla="*/ 10514952 w 11683280"/>
              <a:gd name="connsiteY19" fmla="*/ 0 h 1223526"/>
              <a:gd name="connsiteX20" fmla="*/ 11683280 w 11683280"/>
              <a:gd name="connsiteY20" fmla="*/ 0 h 1223526"/>
              <a:gd name="connsiteX21" fmla="*/ 11683280 w 11683280"/>
              <a:gd name="connsiteY21" fmla="*/ 371136 h 1223526"/>
              <a:gd name="connsiteX22" fmla="*/ 11683280 w 11683280"/>
              <a:gd name="connsiteY22" fmla="*/ 742272 h 1223526"/>
              <a:gd name="connsiteX23" fmla="*/ 11683280 w 11683280"/>
              <a:gd name="connsiteY23" fmla="*/ 1223526 h 1223526"/>
              <a:gd name="connsiteX24" fmla="*/ 11332782 w 11683280"/>
              <a:gd name="connsiteY24" fmla="*/ 1223526 h 1223526"/>
              <a:gd name="connsiteX25" fmla="*/ 10748618 w 11683280"/>
              <a:gd name="connsiteY25" fmla="*/ 1223526 h 1223526"/>
              <a:gd name="connsiteX26" fmla="*/ 10398119 w 11683280"/>
              <a:gd name="connsiteY26" fmla="*/ 1223526 h 1223526"/>
              <a:gd name="connsiteX27" fmla="*/ 10164454 w 11683280"/>
              <a:gd name="connsiteY27" fmla="*/ 1223526 h 1223526"/>
              <a:gd name="connsiteX28" fmla="*/ 9580290 w 11683280"/>
              <a:gd name="connsiteY28" fmla="*/ 1223526 h 1223526"/>
              <a:gd name="connsiteX29" fmla="*/ 9112958 w 11683280"/>
              <a:gd name="connsiteY29" fmla="*/ 1223526 h 1223526"/>
              <a:gd name="connsiteX30" fmla="*/ 8411962 w 11683280"/>
              <a:gd name="connsiteY30" fmla="*/ 1223526 h 1223526"/>
              <a:gd name="connsiteX31" fmla="*/ 8178296 w 11683280"/>
              <a:gd name="connsiteY31" fmla="*/ 1223526 h 1223526"/>
              <a:gd name="connsiteX32" fmla="*/ 7827798 w 11683280"/>
              <a:gd name="connsiteY32" fmla="*/ 1223526 h 1223526"/>
              <a:gd name="connsiteX33" fmla="*/ 7477299 w 11683280"/>
              <a:gd name="connsiteY33" fmla="*/ 1223526 h 1223526"/>
              <a:gd name="connsiteX34" fmla="*/ 6893135 w 11683280"/>
              <a:gd name="connsiteY34" fmla="*/ 1223526 h 1223526"/>
              <a:gd name="connsiteX35" fmla="*/ 6192138 w 11683280"/>
              <a:gd name="connsiteY35" fmla="*/ 1223526 h 1223526"/>
              <a:gd name="connsiteX36" fmla="*/ 5374309 w 11683280"/>
              <a:gd name="connsiteY36" fmla="*/ 1223526 h 1223526"/>
              <a:gd name="connsiteX37" fmla="*/ 4906978 w 11683280"/>
              <a:gd name="connsiteY37" fmla="*/ 1223526 h 1223526"/>
              <a:gd name="connsiteX38" fmla="*/ 4439646 w 11683280"/>
              <a:gd name="connsiteY38" fmla="*/ 1223526 h 1223526"/>
              <a:gd name="connsiteX39" fmla="*/ 3855482 w 11683280"/>
              <a:gd name="connsiteY39" fmla="*/ 1223526 h 1223526"/>
              <a:gd name="connsiteX40" fmla="*/ 3154486 w 11683280"/>
              <a:gd name="connsiteY40" fmla="*/ 1223526 h 1223526"/>
              <a:gd name="connsiteX41" fmla="*/ 2920820 w 11683280"/>
              <a:gd name="connsiteY41" fmla="*/ 1223526 h 1223526"/>
              <a:gd name="connsiteX42" fmla="*/ 2453489 w 11683280"/>
              <a:gd name="connsiteY42" fmla="*/ 1223526 h 1223526"/>
              <a:gd name="connsiteX43" fmla="*/ 1869325 w 11683280"/>
              <a:gd name="connsiteY43" fmla="*/ 1223526 h 1223526"/>
              <a:gd name="connsiteX44" fmla="*/ 1518826 w 11683280"/>
              <a:gd name="connsiteY44" fmla="*/ 1223526 h 1223526"/>
              <a:gd name="connsiteX45" fmla="*/ 1051495 w 11683280"/>
              <a:gd name="connsiteY45" fmla="*/ 1223526 h 1223526"/>
              <a:gd name="connsiteX46" fmla="*/ 0 w 11683280"/>
              <a:gd name="connsiteY46" fmla="*/ 1223526 h 1223526"/>
              <a:gd name="connsiteX47" fmla="*/ 0 w 11683280"/>
              <a:gd name="connsiteY47" fmla="*/ 840155 h 1223526"/>
              <a:gd name="connsiteX48" fmla="*/ 0 w 11683280"/>
              <a:gd name="connsiteY48" fmla="*/ 456783 h 1223526"/>
              <a:gd name="connsiteX49" fmla="*/ 0 w 11683280"/>
              <a:gd name="connsiteY49" fmla="*/ 0 h 1223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1683280" h="1223526" fill="none" extrusionOk="0">
                <a:moveTo>
                  <a:pt x="0" y="0"/>
                </a:moveTo>
                <a:cubicBezTo>
                  <a:pt x="285875" y="-67868"/>
                  <a:pt x="630978" y="26241"/>
                  <a:pt x="817830" y="0"/>
                </a:cubicBezTo>
                <a:cubicBezTo>
                  <a:pt x="1004682" y="-26241"/>
                  <a:pt x="1241921" y="6176"/>
                  <a:pt x="1518826" y="0"/>
                </a:cubicBezTo>
                <a:cubicBezTo>
                  <a:pt x="1795731" y="-6176"/>
                  <a:pt x="1979202" y="10185"/>
                  <a:pt x="2102990" y="0"/>
                </a:cubicBezTo>
                <a:cubicBezTo>
                  <a:pt x="2226778" y="-10185"/>
                  <a:pt x="2511788" y="11909"/>
                  <a:pt x="2687154" y="0"/>
                </a:cubicBezTo>
                <a:cubicBezTo>
                  <a:pt x="2862520" y="-11909"/>
                  <a:pt x="3055158" y="17129"/>
                  <a:pt x="3271318" y="0"/>
                </a:cubicBezTo>
                <a:cubicBezTo>
                  <a:pt x="3487478" y="-17129"/>
                  <a:pt x="3569237" y="9718"/>
                  <a:pt x="3738650" y="0"/>
                </a:cubicBezTo>
                <a:cubicBezTo>
                  <a:pt x="3908063" y="-9718"/>
                  <a:pt x="4193642" y="95813"/>
                  <a:pt x="4556479" y="0"/>
                </a:cubicBezTo>
                <a:cubicBezTo>
                  <a:pt x="4919316" y="-95813"/>
                  <a:pt x="4706743" y="27796"/>
                  <a:pt x="4790145" y="0"/>
                </a:cubicBezTo>
                <a:cubicBezTo>
                  <a:pt x="4873547" y="-27796"/>
                  <a:pt x="5207832" y="69093"/>
                  <a:pt x="5491142" y="0"/>
                </a:cubicBezTo>
                <a:cubicBezTo>
                  <a:pt x="5774452" y="-69093"/>
                  <a:pt x="5818780" y="45994"/>
                  <a:pt x="6075306" y="0"/>
                </a:cubicBezTo>
                <a:cubicBezTo>
                  <a:pt x="6331832" y="-45994"/>
                  <a:pt x="6407378" y="6576"/>
                  <a:pt x="6542637" y="0"/>
                </a:cubicBezTo>
                <a:cubicBezTo>
                  <a:pt x="6677896" y="-6576"/>
                  <a:pt x="6761263" y="6828"/>
                  <a:pt x="6893135" y="0"/>
                </a:cubicBezTo>
                <a:cubicBezTo>
                  <a:pt x="7025007" y="-6828"/>
                  <a:pt x="7251145" y="7956"/>
                  <a:pt x="7360466" y="0"/>
                </a:cubicBezTo>
                <a:cubicBezTo>
                  <a:pt x="7469787" y="-7956"/>
                  <a:pt x="7609835" y="4892"/>
                  <a:pt x="7710965" y="0"/>
                </a:cubicBezTo>
                <a:cubicBezTo>
                  <a:pt x="7812095" y="-4892"/>
                  <a:pt x="8223491" y="14370"/>
                  <a:pt x="8411962" y="0"/>
                </a:cubicBezTo>
                <a:cubicBezTo>
                  <a:pt x="8600433" y="-14370"/>
                  <a:pt x="8547385" y="5206"/>
                  <a:pt x="8645627" y="0"/>
                </a:cubicBezTo>
                <a:cubicBezTo>
                  <a:pt x="8743869" y="-5206"/>
                  <a:pt x="9002074" y="48516"/>
                  <a:pt x="9346624" y="0"/>
                </a:cubicBezTo>
                <a:cubicBezTo>
                  <a:pt x="9691174" y="-48516"/>
                  <a:pt x="9852115" y="87351"/>
                  <a:pt x="10164454" y="0"/>
                </a:cubicBezTo>
                <a:cubicBezTo>
                  <a:pt x="10476793" y="-87351"/>
                  <a:pt x="10406241" y="30578"/>
                  <a:pt x="10514952" y="0"/>
                </a:cubicBezTo>
                <a:cubicBezTo>
                  <a:pt x="10623663" y="-30578"/>
                  <a:pt x="11246750" y="125618"/>
                  <a:pt x="11683280" y="0"/>
                </a:cubicBezTo>
                <a:cubicBezTo>
                  <a:pt x="11709057" y="181404"/>
                  <a:pt x="11639253" y="241699"/>
                  <a:pt x="11683280" y="371136"/>
                </a:cubicBezTo>
                <a:cubicBezTo>
                  <a:pt x="11727307" y="500573"/>
                  <a:pt x="11675879" y="661145"/>
                  <a:pt x="11683280" y="742272"/>
                </a:cubicBezTo>
                <a:cubicBezTo>
                  <a:pt x="11690681" y="823399"/>
                  <a:pt x="11669556" y="1074126"/>
                  <a:pt x="11683280" y="1223526"/>
                </a:cubicBezTo>
                <a:cubicBezTo>
                  <a:pt x="11518711" y="1259780"/>
                  <a:pt x="11460539" y="1193772"/>
                  <a:pt x="11332782" y="1223526"/>
                </a:cubicBezTo>
                <a:cubicBezTo>
                  <a:pt x="11205025" y="1253280"/>
                  <a:pt x="10988546" y="1212222"/>
                  <a:pt x="10748618" y="1223526"/>
                </a:cubicBezTo>
                <a:cubicBezTo>
                  <a:pt x="10508690" y="1234830"/>
                  <a:pt x="10521227" y="1185892"/>
                  <a:pt x="10398119" y="1223526"/>
                </a:cubicBezTo>
                <a:cubicBezTo>
                  <a:pt x="10275011" y="1261160"/>
                  <a:pt x="10229296" y="1221531"/>
                  <a:pt x="10164454" y="1223526"/>
                </a:cubicBezTo>
                <a:cubicBezTo>
                  <a:pt x="10099613" y="1225521"/>
                  <a:pt x="9812141" y="1176649"/>
                  <a:pt x="9580290" y="1223526"/>
                </a:cubicBezTo>
                <a:cubicBezTo>
                  <a:pt x="9348439" y="1270403"/>
                  <a:pt x="9233705" y="1190279"/>
                  <a:pt x="9112958" y="1223526"/>
                </a:cubicBezTo>
                <a:cubicBezTo>
                  <a:pt x="8992211" y="1256773"/>
                  <a:pt x="8575314" y="1155085"/>
                  <a:pt x="8411962" y="1223526"/>
                </a:cubicBezTo>
                <a:cubicBezTo>
                  <a:pt x="8248610" y="1291967"/>
                  <a:pt x="8291782" y="1218436"/>
                  <a:pt x="8178296" y="1223526"/>
                </a:cubicBezTo>
                <a:cubicBezTo>
                  <a:pt x="8064810" y="1228616"/>
                  <a:pt x="7980278" y="1223441"/>
                  <a:pt x="7827798" y="1223526"/>
                </a:cubicBezTo>
                <a:cubicBezTo>
                  <a:pt x="7675318" y="1223611"/>
                  <a:pt x="7635564" y="1202069"/>
                  <a:pt x="7477299" y="1223526"/>
                </a:cubicBezTo>
                <a:cubicBezTo>
                  <a:pt x="7319034" y="1244983"/>
                  <a:pt x="7121706" y="1220530"/>
                  <a:pt x="6893135" y="1223526"/>
                </a:cubicBezTo>
                <a:cubicBezTo>
                  <a:pt x="6664564" y="1226522"/>
                  <a:pt x="6431138" y="1173683"/>
                  <a:pt x="6192138" y="1223526"/>
                </a:cubicBezTo>
                <a:cubicBezTo>
                  <a:pt x="5953138" y="1273369"/>
                  <a:pt x="5657776" y="1160321"/>
                  <a:pt x="5374309" y="1223526"/>
                </a:cubicBezTo>
                <a:cubicBezTo>
                  <a:pt x="5090842" y="1286731"/>
                  <a:pt x="5035273" y="1176127"/>
                  <a:pt x="4906978" y="1223526"/>
                </a:cubicBezTo>
                <a:cubicBezTo>
                  <a:pt x="4778683" y="1270925"/>
                  <a:pt x="4665250" y="1189289"/>
                  <a:pt x="4439646" y="1223526"/>
                </a:cubicBezTo>
                <a:cubicBezTo>
                  <a:pt x="4214042" y="1257763"/>
                  <a:pt x="4073238" y="1212172"/>
                  <a:pt x="3855482" y="1223526"/>
                </a:cubicBezTo>
                <a:cubicBezTo>
                  <a:pt x="3637726" y="1234880"/>
                  <a:pt x="3315608" y="1216664"/>
                  <a:pt x="3154486" y="1223526"/>
                </a:cubicBezTo>
                <a:cubicBezTo>
                  <a:pt x="2993364" y="1230388"/>
                  <a:pt x="2978585" y="1209423"/>
                  <a:pt x="2920820" y="1223526"/>
                </a:cubicBezTo>
                <a:cubicBezTo>
                  <a:pt x="2863055" y="1237629"/>
                  <a:pt x="2551071" y="1221248"/>
                  <a:pt x="2453489" y="1223526"/>
                </a:cubicBezTo>
                <a:cubicBezTo>
                  <a:pt x="2355907" y="1225804"/>
                  <a:pt x="2111014" y="1200982"/>
                  <a:pt x="1869325" y="1223526"/>
                </a:cubicBezTo>
                <a:cubicBezTo>
                  <a:pt x="1627636" y="1246070"/>
                  <a:pt x="1607597" y="1211339"/>
                  <a:pt x="1518826" y="1223526"/>
                </a:cubicBezTo>
                <a:cubicBezTo>
                  <a:pt x="1430055" y="1235713"/>
                  <a:pt x="1209308" y="1210623"/>
                  <a:pt x="1051495" y="1223526"/>
                </a:cubicBezTo>
                <a:cubicBezTo>
                  <a:pt x="893682" y="1236429"/>
                  <a:pt x="223318" y="1200056"/>
                  <a:pt x="0" y="1223526"/>
                </a:cubicBezTo>
                <a:cubicBezTo>
                  <a:pt x="-5156" y="1055990"/>
                  <a:pt x="20708" y="921851"/>
                  <a:pt x="0" y="840155"/>
                </a:cubicBezTo>
                <a:cubicBezTo>
                  <a:pt x="-20708" y="758459"/>
                  <a:pt x="37531" y="579837"/>
                  <a:pt x="0" y="456783"/>
                </a:cubicBezTo>
                <a:cubicBezTo>
                  <a:pt x="-37531" y="333729"/>
                  <a:pt x="38582" y="140922"/>
                  <a:pt x="0" y="0"/>
                </a:cubicBezTo>
                <a:close/>
              </a:path>
              <a:path w="11683280" h="1223526" stroke="0" extrusionOk="0">
                <a:moveTo>
                  <a:pt x="0" y="0"/>
                </a:moveTo>
                <a:cubicBezTo>
                  <a:pt x="140424" y="-26988"/>
                  <a:pt x="462788" y="84100"/>
                  <a:pt x="700997" y="0"/>
                </a:cubicBezTo>
                <a:cubicBezTo>
                  <a:pt x="939206" y="-84100"/>
                  <a:pt x="1205366" y="7728"/>
                  <a:pt x="1401994" y="0"/>
                </a:cubicBezTo>
                <a:cubicBezTo>
                  <a:pt x="1598622" y="-7728"/>
                  <a:pt x="1536741" y="2244"/>
                  <a:pt x="1635659" y="0"/>
                </a:cubicBezTo>
                <a:cubicBezTo>
                  <a:pt x="1734577" y="-2244"/>
                  <a:pt x="2179581" y="30207"/>
                  <a:pt x="2453489" y="0"/>
                </a:cubicBezTo>
                <a:cubicBezTo>
                  <a:pt x="2727397" y="-30207"/>
                  <a:pt x="2729222" y="17703"/>
                  <a:pt x="2920820" y="0"/>
                </a:cubicBezTo>
                <a:cubicBezTo>
                  <a:pt x="3112418" y="-17703"/>
                  <a:pt x="3169344" y="8543"/>
                  <a:pt x="3388151" y="0"/>
                </a:cubicBezTo>
                <a:cubicBezTo>
                  <a:pt x="3606958" y="-8543"/>
                  <a:pt x="3748385" y="31061"/>
                  <a:pt x="3855482" y="0"/>
                </a:cubicBezTo>
                <a:cubicBezTo>
                  <a:pt x="3962579" y="-31061"/>
                  <a:pt x="4225316" y="52115"/>
                  <a:pt x="4556479" y="0"/>
                </a:cubicBezTo>
                <a:cubicBezTo>
                  <a:pt x="4887642" y="-52115"/>
                  <a:pt x="4737031" y="36343"/>
                  <a:pt x="4906978" y="0"/>
                </a:cubicBezTo>
                <a:cubicBezTo>
                  <a:pt x="5076925" y="-36343"/>
                  <a:pt x="5245535" y="7828"/>
                  <a:pt x="5374309" y="0"/>
                </a:cubicBezTo>
                <a:cubicBezTo>
                  <a:pt x="5503083" y="-7828"/>
                  <a:pt x="5926198" y="62590"/>
                  <a:pt x="6192138" y="0"/>
                </a:cubicBezTo>
                <a:cubicBezTo>
                  <a:pt x="6458078" y="-62590"/>
                  <a:pt x="6320057" y="12768"/>
                  <a:pt x="6425804" y="0"/>
                </a:cubicBezTo>
                <a:cubicBezTo>
                  <a:pt x="6531551" y="-12768"/>
                  <a:pt x="6782083" y="12187"/>
                  <a:pt x="7009968" y="0"/>
                </a:cubicBezTo>
                <a:cubicBezTo>
                  <a:pt x="7237853" y="-12187"/>
                  <a:pt x="7201140" y="545"/>
                  <a:pt x="7360466" y="0"/>
                </a:cubicBezTo>
                <a:cubicBezTo>
                  <a:pt x="7519792" y="-545"/>
                  <a:pt x="7649899" y="3468"/>
                  <a:pt x="7827798" y="0"/>
                </a:cubicBezTo>
                <a:cubicBezTo>
                  <a:pt x="8005697" y="-3468"/>
                  <a:pt x="8007594" y="27753"/>
                  <a:pt x="8061463" y="0"/>
                </a:cubicBezTo>
                <a:cubicBezTo>
                  <a:pt x="8115332" y="-27753"/>
                  <a:pt x="8504865" y="67272"/>
                  <a:pt x="8645627" y="0"/>
                </a:cubicBezTo>
                <a:cubicBezTo>
                  <a:pt x="8786389" y="-67272"/>
                  <a:pt x="8814868" y="6179"/>
                  <a:pt x="8879293" y="0"/>
                </a:cubicBezTo>
                <a:cubicBezTo>
                  <a:pt x="8943718" y="-6179"/>
                  <a:pt x="9005965" y="5564"/>
                  <a:pt x="9112958" y="0"/>
                </a:cubicBezTo>
                <a:cubicBezTo>
                  <a:pt x="9219951" y="-5564"/>
                  <a:pt x="9509044" y="47208"/>
                  <a:pt x="9697122" y="0"/>
                </a:cubicBezTo>
                <a:cubicBezTo>
                  <a:pt x="9885200" y="-47208"/>
                  <a:pt x="10021432" y="14572"/>
                  <a:pt x="10164454" y="0"/>
                </a:cubicBezTo>
                <a:cubicBezTo>
                  <a:pt x="10307476" y="-14572"/>
                  <a:pt x="10511436" y="44910"/>
                  <a:pt x="10748618" y="0"/>
                </a:cubicBezTo>
                <a:cubicBezTo>
                  <a:pt x="10985800" y="-44910"/>
                  <a:pt x="11277959" y="75456"/>
                  <a:pt x="11683280" y="0"/>
                </a:cubicBezTo>
                <a:cubicBezTo>
                  <a:pt x="11726073" y="106877"/>
                  <a:pt x="11672844" y="278272"/>
                  <a:pt x="11683280" y="371136"/>
                </a:cubicBezTo>
                <a:cubicBezTo>
                  <a:pt x="11693716" y="464000"/>
                  <a:pt x="11651178" y="620025"/>
                  <a:pt x="11683280" y="778978"/>
                </a:cubicBezTo>
                <a:cubicBezTo>
                  <a:pt x="11715382" y="937931"/>
                  <a:pt x="11656434" y="1049295"/>
                  <a:pt x="11683280" y="1223526"/>
                </a:cubicBezTo>
                <a:cubicBezTo>
                  <a:pt x="11628818" y="1231742"/>
                  <a:pt x="11543373" y="1196066"/>
                  <a:pt x="11449614" y="1223526"/>
                </a:cubicBezTo>
                <a:cubicBezTo>
                  <a:pt x="11355855" y="1250986"/>
                  <a:pt x="10826929" y="1201332"/>
                  <a:pt x="10631785" y="1223526"/>
                </a:cubicBezTo>
                <a:cubicBezTo>
                  <a:pt x="10436641" y="1245720"/>
                  <a:pt x="10221674" y="1197094"/>
                  <a:pt x="9930788" y="1223526"/>
                </a:cubicBezTo>
                <a:cubicBezTo>
                  <a:pt x="9639902" y="1249958"/>
                  <a:pt x="9405601" y="1163827"/>
                  <a:pt x="9112958" y="1223526"/>
                </a:cubicBezTo>
                <a:cubicBezTo>
                  <a:pt x="8820315" y="1283225"/>
                  <a:pt x="8592571" y="1214536"/>
                  <a:pt x="8411962" y="1223526"/>
                </a:cubicBezTo>
                <a:cubicBezTo>
                  <a:pt x="8231353" y="1232516"/>
                  <a:pt x="8215060" y="1214152"/>
                  <a:pt x="8061463" y="1223526"/>
                </a:cubicBezTo>
                <a:cubicBezTo>
                  <a:pt x="7907866" y="1232900"/>
                  <a:pt x="7911747" y="1203081"/>
                  <a:pt x="7827798" y="1223526"/>
                </a:cubicBezTo>
                <a:cubicBezTo>
                  <a:pt x="7743850" y="1243971"/>
                  <a:pt x="7595052" y="1202169"/>
                  <a:pt x="7477299" y="1223526"/>
                </a:cubicBezTo>
                <a:cubicBezTo>
                  <a:pt x="7359546" y="1244883"/>
                  <a:pt x="7080266" y="1188901"/>
                  <a:pt x="6776302" y="1223526"/>
                </a:cubicBezTo>
                <a:cubicBezTo>
                  <a:pt x="6472338" y="1258151"/>
                  <a:pt x="6643932" y="1211789"/>
                  <a:pt x="6542637" y="1223526"/>
                </a:cubicBezTo>
                <a:cubicBezTo>
                  <a:pt x="6441343" y="1235263"/>
                  <a:pt x="6224532" y="1191487"/>
                  <a:pt x="5958473" y="1223526"/>
                </a:cubicBezTo>
                <a:cubicBezTo>
                  <a:pt x="5692414" y="1255565"/>
                  <a:pt x="5738264" y="1191714"/>
                  <a:pt x="5607974" y="1223526"/>
                </a:cubicBezTo>
                <a:cubicBezTo>
                  <a:pt x="5477684" y="1255338"/>
                  <a:pt x="5260101" y="1198148"/>
                  <a:pt x="5023810" y="1223526"/>
                </a:cubicBezTo>
                <a:cubicBezTo>
                  <a:pt x="4787519" y="1248904"/>
                  <a:pt x="4699502" y="1197484"/>
                  <a:pt x="4556479" y="1223526"/>
                </a:cubicBezTo>
                <a:cubicBezTo>
                  <a:pt x="4413456" y="1249568"/>
                  <a:pt x="4173619" y="1158220"/>
                  <a:pt x="3972315" y="1223526"/>
                </a:cubicBezTo>
                <a:cubicBezTo>
                  <a:pt x="3771011" y="1288832"/>
                  <a:pt x="3627006" y="1208181"/>
                  <a:pt x="3504984" y="1223526"/>
                </a:cubicBezTo>
                <a:cubicBezTo>
                  <a:pt x="3382962" y="1238871"/>
                  <a:pt x="2999602" y="1157743"/>
                  <a:pt x="2803987" y="1223526"/>
                </a:cubicBezTo>
                <a:cubicBezTo>
                  <a:pt x="2608372" y="1289309"/>
                  <a:pt x="2437937" y="1157219"/>
                  <a:pt x="2219823" y="1223526"/>
                </a:cubicBezTo>
                <a:cubicBezTo>
                  <a:pt x="2001709" y="1289833"/>
                  <a:pt x="1745630" y="1196179"/>
                  <a:pt x="1518826" y="1223526"/>
                </a:cubicBezTo>
                <a:cubicBezTo>
                  <a:pt x="1292022" y="1250873"/>
                  <a:pt x="1198242" y="1199938"/>
                  <a:pt x="934662" y="1223526"/>
                </a:cubicBezTo>
                <a:cubicBezTo>
                  <a:pt x="671082" y="1247114"/>
                  <a:pt x="664251" y="1209197"/>
                  <a:pt x="584164" y="1223526"/>
                </a:cubicBezTo>
                <a:cubicBezTo>
                  <a:pt x="504077" y="1237855"/>
                  <a:pt x="164940" y="1215588"/>
                  <a:pt x="0" y="1223526"/>
                </a:cubicBezTo>
                <a:cubicBezTo>
                  <a:pt x="-16182" y="1120866"/>
                  <a:pt x="19587" y="983515"/>
                  <a:pt x="0" y="852390"/>
                </a:cubicBezTo>
                <a:cubicBezTo>
                  <a:pt x="-19587" y="721265"/>
                  <a:pt x="41624" y="582495"/>
                  <a:pt x="0" y="432313"/>
                </a:cubicBezTo>
                <a:cubicBezTo>
                  <a:pt x="-41624" y="282131"/>
                  <a:pt x="46221" y="98216"/>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b="0" i="0" dirty="0">
                <a:solidFill>
                  <a:schemeClr val="tx1"/>
                </a:solidFill>
                <a:effectLst/>
              </a:rPr>
              <a:t>Thomas Klee nimmt für </a:t>
            </a:r>
            <a:r>
              <a:rPr lang="de-DE" dirty="0">
                <a:solidFill>
                  <a:schemeClr val="tx1"/>
                </a:solidFill>
              </a:rPr>
              <a:t>den Genossenschaftsanteil einen Kredit </a:t>
            </a:r>
            <a:r>
              <a:rPr lang="de-DE" b="0" i="0" dirty="0">
                <a:solidFill>
                  <a:schemeClr val="tx1"/>
                </a:solidFill>
                <a:effectLst/>
              </a:rPr>
              <a:t>über </a:t>
            </a:r>
            <a:r>
              <a:rPr lang="de-DE" b="1" dirty="0">
                <a:solidFill>
                  <a:schemeClr val="tx1"/>
                </a:solidFill>
              </a:rPr>
              <a:t>20</a:t>
            </a:r>
            <a:r>
              <a:rPr lang="de-DE" b="1" i="0" dirty="0">
                <a:solidFill>
                  <a:schemeClr val="tx1"/>
                </a:solidFill>
                <a:effectLst/>
              </a:rPr>
              <a:t>.000 Euro </a:t>
            </a:r>
            <a:r>
              <a:rPr lang="de-DE" b="0" i="0" dirty="0">
                <a:solidFill>
                  <a:schemeClr val="tx1"/>
                </a:solidFill>
                <a:effectLst/>
              </a:rPr>
              <a:t>zu einem Zinssatz von </a:t>
            </a:r>
            <a:r>
              <a:rPr lang="de-DE" b="1" i="0" dirty="0">
                <a:solidFill>
                  <a:schemeClr val="tx1"/>
                </a:solidFill>
                <a:effectLst/>
              </a:rPr>
              <a:t>5 % p. a. </a:t>
            </a:r>
            <a:r>
              <a:rPr lang="de-DE" b="0" i="0" dirty="0">
                <a:solidFill>
                  <a:schemeClr val="tx1"/>
                </a:solidFill>
                <a:effectLst/>
              </a:rPr>
              <a:t>mit einer Laufzeit von </a:t>
            </a:r>
            <a:r>
              <a:rPr lang="de-DE" b="1" i="0" dirty="0">
                <a:solidFill>
                  <a:schemeClr val="tx1"/>
                </a:solidFill>
                <a:effectLst/>
              </a:rPr>
              <a:t>6 Jahren </a:t>
            </a:r>
            <a:r>
              <a:rPr lang="de-DE" b="0" i="0" dirty="0">
                <a:solidFill>
                  <a:schemeClr val="tx1"/>
                </a:solidFill>
                <a:effectLst/>
              </a:rPr>
              <a:t>auf. Die Rückzahlung erfolgt in gleich hohen jährlichen Raten, das sind 6 Raten zu je 3.940 Euro.</a:t>
            </a:r>
            <a:endParaRPr lang="de-DE" dirty="0">
              <a:solidFill>
                <a:schemeClr val="tx1"/>
              </a:solidFill>
            </a:endParaRPr>
          </a:p>
        </p:txBody>
      </p:sp>
      <p:pic>
        <p:nvPicPr>
          <p:cNvPr id="14" name="Picture 4" descr="Banken Bilder - Kostenloser Download auf Freepik">
            <a:extLst>
              <a:ext uri="{FF2B5EF4-FFF2-40B4-BE49-F238E27FC236}">
                <a16:creationId xmlns:a16="http://schemas.microsoft.com/office/drawing/2014/main" id="{4AD0304B-0DD0-3439-1DFC-BA509FF5C7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104634" y="3230395"/>
            <a:ext cx="1967359" cy="1386939"/>
          </a:xfrm>
          <a:prstGeom prst="rect">
            <a:avLst/>
          </a:prstGeom>
          <a:noFill/>
          <a:extLst>
            <a:ext uri="{909E8E84-426E-40DD-AFC4-6F175D3DCCD1}">
              <a14:hiddenFill xmlns:a14="http://schemas.microsoft.com/office/drawing/2010/main">
                <a:solidFill>
                  <a:srgbClr val="FFFFFF"/>
                </a:solidFill>
              </a14:hiddenFill>
            </a:ext>
          </a:extLst>
        </p:spPr>
      </p:pic>
      <p:pic>
        <p:nvPicPr>
          <p:cNvPr id="15" name="Grafik 14" descr="Kind mit kurzen Haaren">
            <a:extLst>
              <a:ext uri="{FF2B5EF4-FFF2-40B4-BE49-F238E27FC236}">
                <a16:creationId xmlns:a16="http://schemas.microsoft.com/office/drawing/2014/main" id="{499259F1-104E-07DA-217C-D85739157C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flipH="1">
            <a:off x="4489901" y="2964899"/>
            <a:ext cx="634775" cy="738635"/>
          </a:xfrm>
          <a:prstGeom prst="rect">
            <a:avLst/>
          </a:prstGeom>
        </p:spPr>
      </p:pic>
      <p:pic>
        <p:nvPicPr>
          <p:cNvPr id="16" name="Grafik 15" descr="Mann im Polohemd">
            <a:extLst>
              <a:ext uri="{FF2B5EF4-FFF2-40B4-BE49-F238E27FC236}">
                <a16:creationId xmlns:a16="http://schemas.microsoft.com/office/drawing/2014/main" id="{FDCEA7D5-1C09-6079-91D5-7DAF291A053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flipH="1">
            <a:off x="4349708" y="3578536"/>
            <a:ext cx="1220257" cy="1185153"/>
          </a:xfrm>
          <a:prstGeom prst="rect">
            <a:avLst/>
          </a:prstGeom>
        </p:spPr>
      </p:pic>
      <p:pic>
        <p:nvPicPr>
          <p:cNvPr id="17" name="Grafik 16" descr="Ein lächelndes Gesicht">
            <a:extLst>
              <a:ext uri="{FF2B5EF4-FFF2-40B4-BE49-F238E27FC236}">
                <a16:creationId xmlns:a16="http://schemas.microsoft.com/office/drawing/2014/main" id="{B5AC49EE-F531-CA9A-96D2-064F7FB625E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flipH="1">
            <a:off x="4530389" y="3200751"/>
            <a:ext cx="408560" cy="421328"/>
          </a:xfrm>
          <a:prstGeom prst="rect">
            <a:avLst/>
          </a:prstGeom>
        </p:spPr>
      </p:pic>
      <p:pic>
        <p:nvPicPr>
          <p:cNvPr id="25" name="Grafik 24" descr="Marke 4 mit einfarbiger Füllung">
            <a:extLst>
              <a:ext uri="{FF2B5EF4-FFF2-40B4-BE49-F238E27FC236}">
                <a16:creationId xmlns:a16="http://schemas.microsoft.com/office/drawing/2014/main" id="{AE4E59C1-64D3-3AF2-A5AD-FC643C5C3EC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229448" y="3626175"/>
            <a:ext cx="417600" cy="417600"/>
          </a:xfrm>
          <a:prstGeom prst="rect">
            <a:avLst/>
          </a:prstGeom>
        </p:spPr>
      </p:pic>
      <p:sp>
        <p:nvSpPr>
          <p:cNvPr id="26" name="Pfeil: nach rechts 25">
            <a:extLst>
              <a:ext uri="{FF2B5EF4-FFF2-40B4-BE49-F238E27FC236}">
                <a16:creationId xmlns:a16="http://schemas.microsoft.com/office/drawing/2014/main" id="{0C6A4F85-C09A-452D-8C36-4E7FAE9D3C85}"/>
              </a:ext>
            </a:extLst>
          </p:cNvPr>
          <p:cNvSpPr/>
          <p:nvPr/>
        </p:nvSpPr>
        <p:spPr>
          <a:xfrm rot="10800000" flipV="1">
            <a:off x="2025288" y="3989774"/>
            <a:ext cx="2321924" cy="362679"/>
          </a:xfrm>
          <a:prstGeom prst="rightArrow">
            <a:avLst/>
          </a:prstGeom>
          <a:solidFill>
            <a:srgbClr val="002060"/>
          </a:solid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400" dirty="0"/>
              <a:t>Rückzahlung Kredit + Zinsen</a:t>
            </a:r>
          </a:p>
        </p:txBody>
      </p:sp>
      <p:pic>
        <p:nvPicPr>
          <p:cNvPr id="31" name="Picture 8" descr="24.700+ Grafiken, lizenzfreie Vektorgrafiken und Clipart zu Euro Münzen -  iStock | Geld, Sparschwein, Euromünzen">
            <a:extLst>
              <a:ext uri="{FF2B5EF4-FFF2-40B4-BE49-F238E27FC236}">
                <a16:creationId xmlns:a16="http://schemas.microsoft.com/office/drawing/2014/main" id="{B266B669-240C-7543-FD42-B4156FCB5F8E}"/>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backgroundRemoval t="9804" b="89706" l="9314" r="90850">
                        <a14:foregroundMark x1="9477" y1="63725" x2="12092" y2="64379"/>
                        <a14:foregroundMark x1="90850" y1="61111" x2="90523" y2="57353"/>
                      </a14:backgroundRemoval>
                    </a14:imgEffect>
                  </a14:imgLayer>
                </a14:imgProps>
              </a:ext>
              <a:ext uri="{28A0092B-C50C-407E-A947-70E740481C1C}">
                <a14:useLocalDpi xmlns:a14="http://schemas.microsoft.com/office/drawing/2010/main" val="0"/>
              </a:ext>
            </a:extLst>
          </a:blip>
          <a:srcRect/>
          <a:stretch>
            <a:fillRect/>
          </a:stretch>
        </p:blipFill>
        <p:spPr bwMode="auto">
          <a:xfrm>
            <a:off x="2668329" y="3340470"/>
            <a:ext cx="806308" cy="80630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8" descr="24.700+ Grafiken, lizenzfreie Vektorgrafiken und Clipart zu Euro Münzen -  iStock | Geld, Sparschwein, Euromünzen">
            <a:extLst>
              <a:ext uri="{FF2B5EF4-FFF2-40B4-BE49-F238E27FC236}">
                <a16:creationId xmlns:a16="http://schemas.microsoft.com/office/drawing/2014/main" id="{FE330281-A7CA-09E5-A6C8-A3A487166C49}"/>
              </a:ext>
            </a:extLst>
          </p:cNvPr>
          <p:cNvPicPr>
            <a:picLocks noChangeAspect="1" noChangeArrowheads="1"/>
          </p:cNvPicPr>
          <p:nvPr/>
        </p:nvPicPr>
        <p:blipFill rotWithShape="1">
          <a:blip r:embed="rId11">
            <a:extLst>
              <a:ext uri="{BEBA8EAE-BF5A-486C-A8C5-ECC9F3942E4B}">
                <a14:imgProps xmlns:a14="http://schemas.microsoft.com/office/drawing/2010/main">
                  <a14:imgLayer r:embed="rId12">
                    <a14:imgEffect>
                      <a14:backgroundRemoval t="9804" b="89706" l="9314" r="90850">
                        <a14:foregroundMark x1="9477" y1="63725" x2="12092" y2="64379"/>
                        <a14:foregroundMark x1="90850" y1="61111" x2="90523" y2="57353"/>
                      </a14:backgroundRemoval>
                    </a14:imgEffect>
                  </a14:imgLayer>
                </a14:imgProps>
              </a:ext>
              <a:ext uri="{28A0092B-C50C-407E-A947-70E740481C1C}">
                <a14:useLocalDpi xmlns:a14="http://schemas.microsoft.com/office/drawing/2010/main" val="0"/>
              </a:ext>
            </a:extLst>
          </a:blip>
          <a:srcRect l="53641"/>
          <a:stretch/>
        </p:blipFill>
        <p:spPr bwMode="auto">
          <a:xfrm>
            <a:off x="3409150" y="3337335"/>
            <a:ext cx="373795" cy="806308"/>
          </a:xfrm>
          <a:prstGeom prst="rect">
            <a:avLst/>
          </a:prstGeom>
          <a:noFill/>
          <a:extLst>
            <a:ext uri="{909E8E84-426E-40DD-AFC4-6F175D3DCCD1}">
              <a14:hiddenFill xmlns:a14="http://schemas.microsoft.com/office/drawing/2010/main">
                <a:solidFill>
                  <a:srgbClr val="FFFFFF"/>
                </a:solidFill>
              </a14:hiddenFill>
            </a:ext>
          </a:extLst>
        </p:spPr>
      </p:pic>
      <p:pic>
        <p:nvPicPr>
          <p:cNvPr id="6" name="Grafik 5">
            <a:extLst>
              <a:ext uri="{FF2B5EF4-FFF2-40B4-BE49-F238E27FC236}">
                <a16:creationId xmlns:a16="http://schemas.microsoft.com/office/drawing/2014/main" id="{2BBA806B-A13C-8AD0-E12A-74719EDB2B97}"/>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5902470" y="2797984"/>
            <a:ext cx="5750001" cy="2901942"/>
          </a:xfrm>
          <a:prstGeom prst="rect">
            <a:avLst/>
          </a:prstGeom>
        </p:spPr>
      </p:pic>
      <p:sp>
        <p:nvSpPr>
          <p:cNvPr id="7" name="Rechteck: abgerundete Ecken 6">
            <a:extLst>
              <a:ext uri="{FF2B5EF4-FFF2-40B4-BE49-F238E27FC236}">
                <a16:creationId xmlns:a16="http://schemas.microsoft.com/office/drawing/2014/main" id="{F73ECD93-6E4C-EC4F-3325-A0E3CC97EEF0}"/>
              </a:ext>
            </a:extLst>
          </p:cNvPr>
          <p:cNvSpPr/>
          <p:nvPr/>
        </p:nvSpPr>
        <p:spPr>
          <a:xfrm>
            <a:off x="10290629" y="5699926"/>
            <a:ext cx="1647011" cy="65642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b="1" dirty="0"/>
              <a:t>3.640,- Euro mehr!</a:t>
            </a:r>
          </a:p>
        </p:txBody>
      </p:sp>
      <p:cxnSp>
        <p:nvCxnSpPr>
          <p:cNvPr id="9" name="Verbinder: gewinkelt 8">
            <a:extLst>
              <a:ext uri="{FF2B5EF4-FFF2-40B4-BE49-F238E27FC236}">
                <a16:creationId xmlns:a16="http://schemas.microsoft.com/office/drawing/2014/main" id="{D37D1881-29EC-5686-D66F-2006D93FB1BD}"/>
              </a:ext>
            </a:extLst>
          </p:cNvPr>
          <p:cNvCxnSpPr>
            <a:cxnSpLocks/>
          </p:cNvCxnSpPr>
          <p:nvPr/>
        </p:nvCxnSpPr>
        <p:spPr>
          <a:xfrm>
            <a:off x="7342071" y="2723482"/>
            <a:ext cx="4327415" cy="3388363"/>
          </a:xfrm>
          <a:prstGeom prst="bentConnector3">
            <a:avLst>
              <a:gd name="adj1" fmla="val 109366"/>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8" name="Verbinder: gewinkelt 37">
            <a:extLst>
              <a:ext uri="{FF2B5EF4-FFF2-40B4-BE49-F238E27FC236}">
                <a16:creationId xmlns:a16="http://schemas.microsoft.com/office/drawing/2014/main" id="{58DD89F6-12C5-9F5F-531F-9005A25946B3}"/>
              </a:ext>
            </a:extLst>
          </p:cNvPr>
          <p:cNvCxnSpPr>
            <a:cxnSpLocks/>
            <a:stCxn id="7" idx="1"/>
          </p:cNvCxnSpPr>
          <p:nvPr/>
        </p:nvCxnSpPr>
        <p:spPr>
          <a:xfrm rot="10800000">
            <a:off x="9505779" y="5631544"/>
            <a:ext cx="784851" cy="396595"/>
          </a:xfrm>
          <a:prstGeom prst="bentConnector3">
            <a:avLst>
              <a:gd name="adj1" fmla="val 100856"/>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110AD0B5-3433-2C2E-DE83-4DCD24C92112}"/>
              </a:ext>
            </a:extLst>
          </p:cNvPr>
          <p:cNvCxnSpPr>
            <a:cxnSpLocks/>
          </p:cNvCxnSpPr>
          <p:nvPr/>
        </p:nvCxnSpPr>
        <p:spPr>
          <a:xfrm>
            <a:off x="7370645" y="2588654"/>
            <a:ext cx="0" cy="134828"/>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47" name="Rechteck 46">
            <a:extLst>
              <a:ext uri="{FF2B5EF4-FFF2-40B4-BE49-F238E27FC236}">
                <a16:creationId xmlns:a16="http://schemas.microsoft.com/office/drawing/2014/main" id="{F12D06B7-7B32-AE66-365E-874104CC1AA5}"/>
              </a:ext>
            </a:extLst>
          </p:cNvPr>
          <p:cNvSpPr/>
          <p:nvPr/>
        </p:nvSpPr>
        <p:spPr>
          <a:xfrm>
            <a:off x="1001418" y="4599443"/>
            <a:ext cx="3505317" cy="15828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dirty="0">
                <a:solidFill>
                  <a:schemeClr val="tx1"/>
                </a:solidFill>
              </a:rPr>
              <a:t>Rückzahlung</a:t>
            </a:r>
          </a:p>
          <a:p>
            <a:pPr algn="ctr"/>
            <a:r>
              <a:rPr lang="de-DE" dirty="0">
                <a:solidFill>
                  <a:schemeClr val="tx1"/>
                </a:solidFill>
              </a:rPr>
              <a:t>…es werden laufend gleichhohe Beträge zurückgezahlt.</a:t>
            </a:r>
            <a:endParaRPr lang="de-AT" dirty="0">
              <a:solidFill>
                <a:schemeClr val="tx1"/>
              </a:solidFill>
            </a:endParaRPr>
          </a:p>
        </p:txBody>
      </p:sp>
    </p:spTree>
    <p:extLst>
      <p:ext uri="{BB962C8B-B14F-4D97-AF65-F5344CB8AC3E}">
        <p14:creationId xmlns:p14="http://schemas.microsoft.com/office/powerpoint/2010/main" val="24728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500"/>
                                        <p:tgtEl>
                                          <p:spTgt spid="31"/>
                                        </p:tgtEl>
                                      </p:cBhvr>
                                    </p:animEffect>
                                  </p:childTnLst>
                                </p:cTn>
                              </p:par>
                              <p:par>
                                <p:cTn id="14" presetID="10" presetClass="entr" presetSubtype="0"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7C6A11-934C-1674-28E8-9A1113930831}"/>
              </a:ext>
            </a:extLst>
          </p:cNvPr>
          <p:cNvSpPr>
            <a:spLocks noGrp="1"/>
          </p:cNvSpPr>
          <p:nvPr>
            <p:ph type="title"/>
          </p:nvPr>
        </p:nvSpPr>
        <p:spPr/>
        <p:txBody>
          <a:bodyPr/>
          <a:lstStyle/>
          <a:p>
            <a:r>
              <a:rPr lang="de-DE"/>
              <a:t>Ratenkauf</a:t>
            </a:r>
          </a:p>
        </p:txBody>
      </p:sp>
      <p:sp>
        <p:nvSpPr>
          <p:cNvPr id="4" name="Foliennummernplatzhalter 3">
            <a:extLst>
              <a:ext uri="{FF2B5EF4-FFF2-40B4-BE49-F238E27FC236}">
                <a16:creationId xmlns:a16="http://schemas.microsoft.com/office/drawing/2014/main" id="{D9F161F1-BDD8-1FDE-2D58-BB8A93C16CAD}"/>
              </a:ext>
            </a:extLst>
          </p:cNvPr>
          <p:cNvSpPr>
            <a:spLocks noGrp="1"/>
          </p:cNvSpPr>
          <p:nvPr>
            <p:ph type="sldNum" sz="quarter" idx="12"/>
          </p:nvPr>
        </p:nvSpPr>
        <p:spPr/>
        <p:txBody>
          <a:bodyPr/>
          <a:lstStyle/>
          <a:p>
            <a:fld id="{4C23FFEC-42AF-4C5F-8FEB-D69D9B6A7C04}" type="slidenum">
              <a:rPr lang="de-AT" smtClean="0"/>
              <a:t>7</a:t>
            </a:fld>
            <a:endParaRPr lang="de-AT"/>
          </a:p>
        </p:txBody>
      </p:sp>
      <p:grpSp>
        <p:nvGrpSpPr>
          <p:cNvPr id="3" name="Gruppieren 2">
            <a:extLst>
              <a:ext uri="{FF2B5EF4-FFF2-40B4-BE49-F238E27FC236}">
                <a16:creationId xmlns:a16="http://schemas.microsoft.com/office/drawing/2014/main" id="{41FA7E50-3C6F-A55E-10A8-F0C3DF64FFB0}"/>
              </a:ext>
            </a:extLst>
          </p:cNvPr>
          <p:cNvGrpSpPr/>
          <p:nvPr/>
        </p:nvGrpSpPr>
        <p:grpSpPr>
          <a:xfrm>
            <a:off x="886932" y="1510110"/>
            <a:ext cx="10418135" cy="1328651"/>
            <a:chOff x="935664" y="1453083"/>
            <a:chExt cx="10418135" cy="1328651"/>
          </a:xfrm>
        </p:grpSpPr>
        <p:sp>
          <p:nvSpPr>
            <p:cNvPr id="12" name="Rechteck 11">
              <a:extLst>
                <a:ext uri="{FF2B5EF4-FFF2-40B4-BE49-F238E27FC236}">
                  <a16:creationId xmlns:a16="http://schemas.microsoft.com/office/drawing/2014/main" id="{D8092DC6-CB52-CE45-79DE-586E1ABB409B}"/>
                </a:ext>
              </a:extLst>
            </p:cNvPr>
            <p:cNvSpPr/>
            <p:nvPr/>
          </p:nvSpPr>
          <p:spPr>
            <a:xfrm>
              <a:off x="935664" y="1453083"/>
              <a:ext cx="10418135" cy="1328651"/>
            </a:xfrm>
            <a:prstGeom prst="rect">
              <a:avLst/>
            </a:prstGeom>
            <a:solidFill>
              <a:srgbClr val="C1D2B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3" name="Rechteck 12">
              <a:extLst>
                <a:ext uri="{FF2B5EF4-FFF2-40B4-BE49-F238E27FC236}">
                  <a16:creationId xmlns:a16="http://schemas.microsoft.com/office/drawing/2014/main" id="{3BF71F7F-6D56-E174-7D24-979C05BBD528}"/>
                </a:ext>
              </a:extLst>
            </p:cNvPr>
            <p:cNvSpPr/>
            <p:nvPr/>
          </p:nvSpPr>
          <p:spPr>
            <a:xfrm>
              <a:off x="1244009" y="1589453"/>
              <a:ext cx="9832039" cy="1026675"/>
            </a:xfrm>
            <a:custGeom>
              <a:avLst/>
              <a:gdLst>
                <a:gd name="connsiteX0" fmla="*/ 0 w 9832039"/>
                <a:gd name="connsiteY0" fmla="*/ 0 h 1026675"/>
                <a:gd name="connsiteX1" fmla="*/ 480035 w 9832039"/>
                <a:gd name="connsiteY1" fmla="*/ 0 h 1026675"/>
                <a:gd name="connsiteX2" fmla="*/ 1255031 w 9832039"/>
                <a:gd name="connsiteY2" fmla="*/ 0 h 1026675"/>
                <a:gd name="connsiteX3" fmla="*/ 1538425 w 9832039"/>
                <a:gd name="connsiteY3" fmla="*/ 0 h 1026675"/>
                <a:gd name="connsiteX4" fmla="*/ 2313421 w 9832039"/>
                <a:gd name="connsiteY4" fmla="*/ 0 h 1026675"/>
                <a:gd name="connsiteX5" fmla="*/ 3088417 w 9832039"/>
                <a:gd name="connsiteY5" fmla="*/ 0 h 1026675"/>
                <a:gd name="connsiteX6" fmla="*/ 3371811 w 9832039"/>
                <a:gd name="connsiteY6" fmla="*/ 0 h 1026675"/>
                <a:gd name="connsiteX7" fmla="*/ 3655205 w 9832039"/>
                <a:gd name="connsiteY7" fmla="*/ 0 h 1026675"/>
                <a:gd name="connsiteX8" fmla="*/ 4233560 w 9832039"/>
                <a:gd name="connsiteY8" fmla="*/ 0 h 1026675"/>
                <a:gd name="connsiteX9" fmla="*/ 4713595 w 9832039"/>
                <a:gd name="connsiteY9" fmla="*/ 0 h 1026675"/>
                <a:gd name="connsiteX10" fmla="*/ 5390271 w 9832039"/>
                <a:gd name="connsiteY10" fmla="*/ 0 h 1026675"/>
                <a:gd name="connsiteX11" fmla="*/ 6066946 w 9832039"/>
                <a:gd name="connsiteY11" fmla="*/ 0 h 1026675"/>
                <a:gd name="connsiteX12" fmla="*/ 6645302 w 9832039"/>
                <a:gd name="connsiteY12" fmla="*/ 0 h 1026675"/>
                <a:gd name="connsiteX13" fmla="*/ 7223657 w 9832039"/>
                <a:gd name="connsiteY13" fmla="*/ 0 h 1026675"/>
                <a:gd name="connsiteX14" fmla="*/ 7802012 w 9832039"/>
                <a:gd name="connsiteY14" fmla="*/ 0 h 1026675"/>
                <a:gd name="connsiteX15" fmla="*/ 8282047 w 9832039"/>
                <a:gd name="connsiteY15" fmla="*/ 0 h 1026675"/>
                <a:gd name="connsiteX16" fmla="*/ 9057043 w 9832039"/>
                <a:gd name="connsiteY16" fmla="*/ 0 h 1026675"/>
                <a:gd name="connsiteX17" fmla="*/ 9832039 w 9832039"/>
                <a:gd name="connsiteY17" fmla="*/ 0 h 1026675"/>
                <a:gd name="connsiteX18" fmla="*/ 9832039 w 9832039"/>
                <a:gd name="connsiteY18" fmla="*/ 523604 h 1026675"/>
                <a:gd name="connsiteX19" fmla="*/ 9832039 w 9832039"/>
                <a:gd name="connsiteY19" fmla="*/ 1026675 h 1026675"/>
                <a:gd name="connsiteX20" fmla="*/ 9253684 w 9832039"/>
                <a:gd name="connsiteY20" fmla="*/ 1026675 h 1026675"/>
                <a:gd name="connsiteX21" fmla="*/ 8773649 w 9832039"/>
                <a:gd name="connsiteY21" fmla="*/ 1026675 h 1026675"/>
                <a:gd name="connsiteX22" fmla="*/ 8195294 w 9832039"/>
                <a:gd name="connsiteY22" fmla="*/ 1026675 h 1026675"/>
                <a:gd name="connsiteX23" fmla="*/ 7813579 w 9832039"/>
                <a:gd name="connsiteY23" fmla="*/ 1026675 h 1026675"/>
                <a:gd name="connsiteX24" fmla="*/ 7333544 w 9832039"/>
                <a:gd name="connsiteY24" fmla="*/ 1026675 h 1026675"/>
                <a:gd name="connsiteX25" fmla="*/ 6951830 w 9832039"/>
                <a:gd name="connsiteY25" fmla="*/ 1026675 h 1026675"/>
                <a:gd name="connsiteX26" fmla="*/ 6668436 w 9832039"/>
                <a:gd name="connsiteY26" fmla="*/ 1026675 h 1026675"/>
                <a:gd name="connsiteX27" fmla="*/ 5991760 w 9832039"/>
                <a:gd name="connsiteY27" fmla="*/ 1026675 h 1026675"/>
                <a:gd name="connsiteX28" fmla="*/ 5216764 w 9832039"/>
                <a:gd name="connsiteY28" fmla="*/ 1026675 h 1026675"/>
                <a:gd name="connsiteX29" fmla="*/ 4540089 w 9832039"/>
                <a:gd name="connsiteY29" fmla="*/ 1026675 h 1026675"/>
                <a:gd name="connsiteX30" fmla="*/ 3765093 w 9832039"/>
                <a:gd name="connsiteY30" fmla="*/ 1026675 h 1026675"/>
                <a:gd name="connsiteX31" fmla="*/ 3186737 w 9832039"/>
                <a:gd name="connsiteY31" fmla="*/ 1026675 h 1026675"/>
                <a:gd name="connsiteX32" fmla="*/ 2805023 w 9832039"/>
                <a:gd name="connsiteY32" fmla="*/ 1026675 h 1026675"/>
                <a:gd name="connsiteX33" fmla="*/ 2423308 w 9832039"/>
                <a:gd name="connsiteY33" fmla="*/ 1026675 h 1026675"/>
                <a:gd name="connsiteX34" fmla="*/ 1844953 w 9832039"/>
                <a:gd name="connsiteY34" fmla="*/ 1026675 h 1026675"/>
                <a:gd name="connsiteX35" fmla="*/ 1463239 w 9832039"/>
                <a:gd name="connsiteY35" fmla="*/ 1026675 h 1026675"/>
                <a:gd name="connsiteX36" fmla="*/ 1179845 w 9832039"/>
                <a:gd name="connsiteY36" fmla="*/ 1026675 h 1026675"/>
                <a:gd name="connsiteX37" fmla="*/ 601489 w 9832039"/>
                <a:gd name="connsiteY37" fmla="*/ 1026675 h 1026675"/>
                <a:gd name="connsiteX38" fmla="*/ 0 w 9832039"/>
                <a:gd name="connsiteY38" fmla="*/ 1026675 h 1026675"/>
                <a:gd name="connsiteX39" fmla="*/ 0 w 9832039"/>
                <a:gd name="connsiteY39" fmla="*/ 503071 h 1026675"/>
                <a:gd name="connsiteX40" fmla="*/ 0 w 9832039"/>
                <a:gd name="connsiteY40" fmla="*/ 0 h 1026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9832039" h="1026675" fill="none" extrusionOk="0">
                  <a:moveTo>
                    <a:pt x="0" y="0"/>
                  </a:moveTo>
                  <a:cubicBezTo>
                    <a:pt x="124099" y="-24127"/>
                    <a:pt x="294679" y="40618"/>
                    <a:pt x="480035" y="0"/>
                  </a:cubicBezTo>
                  <a:cubicBezTo>
                    <a:pt x="665391" y="-40618"/>
                    <a:pt x="891683" y="8682"/>
                    <a:pt x="1255031" y="0"/>
                  </a:cubicBezTo>
                  <a:cubicBezTo>
                    <a:pt x="1618379" y="-8682"/>
                    <a:pt x="1463356" y="21649"/>
                    <a:pt x="1538425" y="0"/>
                  </a:cubicBezTo>
                  <a:cubicBezTo>
                    <a:pt x="1613494" y="-21649"/>
                    <a:pt x="2113624" y="89240"/>
                    <a:pt x="2313421" y="0"/>
                  </a:cubicBezTo>
                  <a:cubicBezTo>
                    <a:pt x="2513218" y="-89240"/>
                    <a:pt x="2796382" y="76970"/>
                    <a:pt x="3088417" y="0"/>
                  </a:cubicBezTo>
                  <a:cubicBezTo>
                    <a:pt x="3380452" y="-76970"/>
                    <a:pt x="3265708" y="25452"/>
                    <a:pt x="3371811" y="0"/>
                  </a:cubicBezTo>
                  <a:cubicBezTo>
                    <a:pt x="3477914" y="-25452"/>
                    <a:pt x="3574439" y="11875"/>
                    <a:pt x="3655205" y="0"/>
                  </a:cubicBezTo>
                  <a:cubicBezTo>
                    <a:pt x="3735971" y="-11875"/>
                    <a:pt x="4029446" y="51663"/>
                    <a:pt x="4233560" y="0"/>
                  </a:cubicBezTo>
                  <a:cubicBezTo>
                    <a:pt x="4437674" y="-51663"/>
                    <a:pt x="4571464" y="44557"/>
                    <a:pt x="4713595" y="0"/>
                  </a:cubicBezTo>
                  <a:cubicBezTo>
                    <a:pt x="4855726" y="-44557"/>
                    <a:pt x="5074250" y="14086"/>
                    <a:pt x="5390271" y="0"/>
                  </a:cubicBezTo>
                  <a:cubicBezTo>
                    <a:pt x="5706292" y="-14086"/>
                    <a:pt x="5859604" y="54947"/>
                    <a:pt x="6066946" y="0"/>
                  </a:cubicBezTo>
                  <a:cubicBezTo>
                    <a:pt x="6274288" y="-54947"/>
                    <a:pt x="6363776" y="67306"/>
                    <a:pt x="6645302" y="0"/>
                  </a:cubicBezTo>
                  <a:cubicBezTo>
                    <a:pt x="6926828" y="-67306"/>
                    <a:pt x="6955680" y="14356"/>
                    <a:pt x="7223657" y="0"/>
                  </a:cubicBezTo>
                  <a:cubicBezTo>
                    <a:pt x="7491634" y="-14356"/>
                    <a:pt x="7556190" y="18443"/>
                    <a:pt x="7802012" y="0"/>
                  </a:cubicBezTo>
                  <a:cubicBezTo>
                    <a:pt x="8047834" y="-18443"/>
                    <a:pt x="8113533" y="6897"/>
                    <a:pt x="8282047" y="0"/>
                  </a:cubicBezTo>
                  <a:cubicBezTo>
                    <a:pt x="8450562" y="-6897"/>
                    <a:pt x="8736004" y="38786"/>
                    <a:pt x="9057043" y="0"/>
                  </a:cubicBezTo>
                  <a:cubicBezTo>
                    <a:pt x="9378082" y="-38786"/>
                    <a:pt x="9445130" y="74218"/>
                    <a:pt x="9832039" y="0"/>
                  </a:cubicBezTo>
                  <a:cubicBezTo>
                    <a:pt x="9835604" y="114025"/>
                    <a:pt x="9798331" y="310219"/>
                    <a:pt x="9832039" y="523604"/>
                  </a:cubicBezTo>
                  <a:cubicBezTo>
                    <a:pt x="9865747" y="736989"/>
                    <a:pt x="9790628" y="828727"/>
                    <a:pt x="9832039" y="1026675"/>
                  </a:cubicBezTo>
                  <a:cubicBezTo>
                    <a:pt x="9665470" y="1059805"/>
                    <a:pt x="9439280" y="980376"/>
                    <a:pt x="9253684" y="1026675"/>
                  </a:cubicBezTo>
                  <a:cubicBezTo>
                    <a:pt x="9068088" y="1072974"/>
                    <a:pt x="9000362" y="1002846"/>
                    <a:pt x="8773649" y="1026675"/>
                  </a:cubicBezTo>
                  <a:cubicBezTo>
                    <a:pt x="8546937" y="1050504"/>
                    <a:pt x="8419678" y="1019649"/>
                    <a:pt x="8195294" y="1026675"/>
                  </a:cubicBezTo>
                  <a:cubicBezTo>
                    <a:pt x="7970910" y="1033701"/>
                    <a:pt x="7929571" y="984766"/>
                    <a:pt x="7813579" y="1026675"/>
                  </a:cubicBezTo>
                  <a:cubicBezTo>
                    <a:pt x="7697587" y="1068584"/>
                    <a:pt x="7488059" y="995455"/>
                    <a:pt x="7333544" y="1026675"/>
                  </a:cubicBezTo>
                  <a:cubicBezTo>
                    <a:pt x="7179030" y="1057895"/>
                    <a:pt x="7028905" y="1020541"/>
                    <a:pt x="6951830" y="1026675"/>
                  </a:cubicBezTo>
                  <a:cubicBezTo>
                    <a:pt x="6874755" y="1032809"/>
                    <a:pt x="6749568" y="1026541"/>
                    <a:pt x="6668436" y="1026675"/>
                  </a:cubicBezTo>
                  <a:cubicBezTo>
                    <a:pt x="6587304" y="1026809"/>
                    <a:pt x="6284533" y="963187"/>
                    <a:pt x="5991760" y="1026675"/>
                  </a:cubicBezTo>
                  <a:cubicBezTo>
                    <a:pt x="5698987" y="1090163"/>
                    <a:pt x="5476663" y="1018984"/>
                    <a:pt x="5216764" y="1026675"/>
                  </a:cubicBezTo>
                  <a:cubicBezTo>
                    <a:pt x="4956865" y="1034366"/>
                    <a:pt x="4771625" y="964693"/>
                    <a:pt x="4540089" y="1026675"/>
                  </a:cubicBezTo>
                  <a:cubicBezTo>
                    <a:pt x="4308554" y="1088657"/>
                    <a:pt x="3931681" y="1000501"/>
                    <a:pt x="3765093" y="1026675"/>
                  </a:cubicBezTo>
                  <a:cubicBezTo>
                    <a:pt x="3598505" y="1052849"/>
                    <a:pt x="3333100" y="1005816"/>
                    <a:pt x="3186737" y="1026675"/>
                  </a:cubicBezTo>
                  <a:cubicBezTo>
                    <a:pt x="3040374" y="1047534"/>
                    <a:pt x="2913677" y="1011248"/>
                    <a:pt x="2805023" y="1026675"/>
                  </a:cubicBezTo>
                  <a:cubicBezTo>
                    <a:pt x="2696369" y="1042102"/>
                    <a:pt x="2525531" y="1012066"/>
                    <a:pt x="2423308" y="1026675"/>
                  </a:cubicBezTo>
                  <a:cubicBezTo>
                    <a:pt x="2321085" y="1041284"/>
                    <a:pt x="1996693" y="986729"/>
                    <a:pt x="1844953" y="1026675"/>
                  </a:cubicBezTo>
                  <a:cubicBezTo>
                    <a:pt x="1693214" y="1066621"/>
                    <a:pt x="1618514" y="1020212"/>
                    <a:pt x="1463239" y="1026675"/>
                  </a:cubicBezTo>
                  <a:cubicBezTo>
                    <a:pt x="1307964" y="1033138"/>
                    <a:pt x="1236733" y="1022460"/>
                    <a:pt x="1179845" y="1026675"/>
                  </a:cubicBezTo>
                  <a:cubicBezTo>
                    <a:pt x="1122957" y="1030890"/>
                    <a:pt x="865115" y="1015449"/>
                    <a:pt x="601489" y="1026675"/>
                  </a:cubicBezTo>
                  <a:cubicBezTo>
                    <a:pt x="337863" y="1037901"/>
                    <a:pt x="135406" y="997778"/>
                    <a:pt x="0" y="1026675"/>
                  </a:cubicBezTo>
                  <a:cubicBezTo>
                    <a:pt x="-15057" y="852762"/>
                    <a:pt x="58740" y="632801"/>
                    <a:pt x="0" y="503071"/>
                  </a:cubicBezTo>
                  <a:cubicBezTo>
                    <a:pt x="-58740" y="373341"/>
                    <a:pt x="26530" y="121477"/>
                    <a:pt x="0" y="0"/>
                  </a:cubicBezTo>
                  <a:close/>
                </a:path>
                <a:path w="9832039" h="1026675" stroke="0" extrusionOk="0">
                  <a:moveTo>
                    <a:pt x="0" y="0"/>
                  </a:moveTo>
                  <a:cubicBezTo>
                    <a:pt x="254111" y="-55700"/>
                    <a:pt x="419677" y="38936"/>
                    <a:pt x="676676" y="0"/>
                  </a:cubicBezTo>
                  <a:cubicBezTo>
                    <a:pt x="933675" y="-38936"/>
                    <a:pt x="1118459" y="45919"/>
                    <a:pt x="1353351" y="0"/>
                  </a:cubicBezTo>
                  <a:cubicBezTo>
                    <a:pt x="1588244" y="-45919"/>
                    <a:pt x="1505875" y="20854"/>
                    <a:pt x="1636745" y="0"/>
                  </a:cubicBezTo>
                  <a:cubicBezTo>
                    <a:pt x="1767615" y="-20854"/>
                    <a:pt x="2135527" y="51390"/>
                    <a:pt x="2411741" y="0"/>
                  </a:cubicBezTo>
                  <a:cubicBezTo>
                    <a:pt x="2687955" y="-51390"/>
                    <a:pt x="2732885" y="9564"/>
                    <a:pt x="2891776" y="0"/>
                  </a:cubicBezTo>
                  <a:cubicBezTo>
                    <a:pt x="3050667" y="-9564"/>
                    <a:pt x="3263467" y="48786"/>
                    <a:pt x="3371811" y="0"/>
                  </a:cubicBezTo>
                  <a:cubicBezTo>
                    <a:pt x="3480156" y="-48786"/>
                    <a:pt x="3744427" y="52653"/>
                    <a:pt x="3851846" y="0"/>
                  </a:cubicBezTo>
                  <a:cubicBezTo>
                    <a:pt x="3959265" y="-52653"/>
                    <a:pt x="4332073" y="50198"/>
                    <a:pt x="4528521" y="0"/>
                  </a:cubicBezTo>
                  <a:cubicBezTo>
                    <a:pt x="4724969" y="-50198"/>
                    <a:pt x="4737765" y="41745"/>
                    <a:pt x="4910236" y="0"/>
                  </a:cubicBezTo>
                  <a:cubicBezTo>
                    <a:pt x="5082708" y="-41745"/>
                    <a:pt x="5255695" y="21832"/>
                    <a:pt x="5390271" y="0"/>
                  </a:cubicBezTo>
                  <a:cubicBezTo>
                    <a:pt x="5524847" y="-21832"/>
                    <a:pt x="5981001" y="40325"/>
                    <a:pt x="6165267" y="0"/>
                  </a:cubicBezTo>
                  <a:cubicBezTo>
                    <a:pt x="6349533" y="-40325"/>
                    <a:pt x="6342041" y="3628"/>
                    <a:pt x="6448661" y="0"/>
                  </a:cubicBezTo>
                  <a:cubicBezTo>
                    <a:pt x="6555281" y="-3628"/>
                    <a:pt x="6850834" y="58898"/>
                    <a:pt x="7027016" y="0"/>
                  </a:cubicBezTo>
                  <a:cubicBezTo>
                    <a:pt x="7203199" y="-58898"/>
                    <a:pt x="7303916" y="36458"/>
                    <a:pt x="7408731" y="0"/>
                  </a:cubicBezTo>
                  <a:cubicBezTo>
                    <a:pt x="7513547" y="-36458"/>
                    <a:pt x="7674729" y="12677"/>
                    <a:pt x="7888765" y="0"/>
                  </a:cubicBezTo>
                  <a:cubicBezTo>
                    <a:pt x="8102801" y="-12677"/>
                    <a:pt x="8084365" y="2239"/>
                    <a:pt x="8172159" y="0"/>
                  </a:cubicBezTo>
                  <a:cubicBezTo>
                    <a:pt x="8259953" y="-2239"/>
                    <a:pt x="8613441" y="48615"/>
                    <a:pt x="8750515" y="0"/>
                  </a:cubicBezTo>
                  <a:cubicBezTo>
                    <a:pt x="8887589" y="-48615"/>
                    <a:pt x="8921739" y="15573"/>
                    <a:pt x="9033909" y="0"/>
                  </a:cubicBezTo>
                  <a:cubicBezTo>
                    <a:pt x="9146079" y="-15573"/>
                    <a:pt x="9176588" y="21322"/>
                    <a:pt x="9317303" y="0"/>
                  </a:cubicBezTo>
                  <a:cubicBezTo>
                    <a:pt x="9458018" y="-21322"/>
                    <a:pt x="9725078" y="22840"/>
                    <a:pt x="9832039" y="0"/>
                  </a:cubicBezTo>
                  <a:cubicBezTo>
                    <a:pt x="9855823" y="102120"/>
                    <a:pt x="9777795" y="335473"/>
                    <a:pt x="9832039" y="503071"/>
                  </a:cubicBezTo>
                  <a:cubicBezTo>
                    <a:pt x="9886283" y="670669"/>
                    <a:pt x="9789188" y="920069"/>
                    <a:pt x="9832039" y="1026675"/>
                  </a:cubicBezTo>
                  <a:cubicBezTo>
                    <a:pt x="9640569" y="1060844"/>
                    <a:pt x="9569396" y="1009924"/>
                    <a:pt x="9352004" y="1026675"/>
                  </a:cubicBezTo>
                  <a:cubicBezTo>
                    <a:pt x="9134613" y="1043426"/>
                    <a:pt x="9062943" y="1006074"/>
                    <a:pt x="8871969" y="1026675"/>
                  </a:cubicBezTo>
                  <a:cubicBezTo>
                    <a:pt x="8680995" y="1047276"/>
                    <a:pt x="8570810" y="997795"/>
                    <a:pt x="8490255" y="1026675"/>
                  </a:cubicBezTo>
                  <a:cubicBezTo>
                    <a:pt x="8409700" y="1055555"/>
                    <a:pt x="8045032" y="979831"/>
                    <a:pt x="7813579" y="1026675"/>
                  </a:cubicBezTo>
                  <a:cubicBezTo>
                    <a:pt x="7582126" y="1073519"/>
                    <a:pt x="7286422" y="973472"/>
                    <a:pt x="7136904" y="1026675"/>
                  </a:cubicBezTo>
                  <a:cubicBezTo>
                    <a:pt x="6987387" y="1079878"/>
                    <a:pt x="6673668" y="1010278"/>
                    <a:pt x="6361908" y="1026675"/>
                  </a:cubicBezTo>
                  <a:cubicBezTo>
                    <a:pt x="6050148" y="1043072"/>
                    <a:pt x="5885654" y="1017416"/>
                    <a:pt x="5685232" y="1026675"/>
                  </a:cubicBezTo>
                  <a:cubicBezTo>
                    <a:pt x="5484810" y="1035934"/>
                    <a:pt x="5212090" y="960755"/>
                    <a:pt x="4910236" y="1026675"/>
                  </a:cubicBezTo>
                  <a:cubicBezTo>
                    <a:pt x="4608382" y="1092595"/>
                    <a:pt x="4386812" y="989586"/>
                    <a:pt x="4233560" y="1026675"/>
                  </a:cubicBezTo>
                  <a:cubicBezTo>
                    <a:pt x="4080308" y="1063764"/>
                    <a:pt x="4028669" y="987756"/>
                    <a:pt x="3851846" y="1026675"/>
                  </a:cubicBezTo>
                  <a:cubicBezTo>
                    <a:pt x="3675023" y="1065594"/>
                    <a:pt x="3636284" y="1021958"/>
                    <a:pt x="3568452" y="1026675"/>
                  </a:cubicBezTo>
                  <a:cubicBezTo>
                    <a:pt x="3500620" y="1031392"/>
                    <a:pt x="3287900" y="1022605"/>
                    <a:pt x="3186737" y="1026675"/>
                  </a:cubicBezTo>
                  <a:cubicBezTo>
                    <a:pt x="3085575" y="1030745"/>
                    <a:pt x="2816553" y="984427"/>
                    <a:pt x="2510062" y="1026675"/>
                  </a:cubicBezTo>
                  <a:cubicBezTo>
                    <a:pt x="2203572" y="1068923"/>
                    <a:pt x="2314948" y="1000734"/>
                    <a:pt x="2226668" y="1026675"/>
                  </a:cubicBezTo>
                  <a:cubicBezTo>
                    <a:pt x="2138388" y="1052616"/>
                    <a:pt x="1883060" y="986014"/>
                    <a:pt x="1648312" y="1026675"/>
                  </a:cubicBezTo>
                  <a:cubicBezTo>
                    <a:pt x="1413564" y="1067336"/>
                    <a:pt x="1417435" y="1026446"/>
                    <a:pt x="1266598" y="1026675"/>
                  </a:cubicBezTo>
                  <a:cubicBezTo>
                    <a:pt x="1115761" y="1026904"/>
                    <a:pt x="910515" y="1025103"/>
                    <a:pt x="688243" y="1026675"/>
                  </a:cubicBezTo>
                  <a:cubicBezTo>
                    <a:pt x="465972" y="1028247"/>
                    <a:pt x="230740" y="1007864"/>
                    <a:pt x="0" y="1026675"/>
                  </a:cubicBezTo>
                  <a:cubicBezTo>
                    <a:pt x="-50245" y="795644"/>
                    <a:pt x="47865" y="730914"/>
                    <a:pt x="0" y="513338"/>
                  </a:cubicBezTo>
                  <a:cubicBezTo>
                    <a:pt x="-47865" y="295762"/>
                    <a:pt x="284" y="159529"/>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de-DE" sz="2000" dirty="0">
                  <a:solidFill>
                    <a:schemeClr val="tx1"/>
                  </a:solidFill>
                </a:rPr>
                <a:t>Beim Ratenkauf bezahlt man einen größeren Betrag nicht auf einmal, sondern in kleineren </a:t>
              </a:r>
              <a:r>
                <a:rPr lang="de-DE" sz="2000" b="1" dirty="0">
                  <a:solidFill>
                    <a:schemeClr val="tx1"/>
                  </a:solidFill>
                </a:rPr>
                <a:t>Teilbeträgen (Raten) </a:t>
              </a:r>
              <a:r>
                <a:rPr lang="de-DE" sz="2000" dirty="0">
                  <a:solidFill>
                    <a:schemeClr val="tx1"/>
                  </a:solidFill>
                </a:rPr>
                <a:t>über einen bestimmten Zeitraum. Die Ware kann aber sofort genutzt werden.</a:t>
              </a:r>
            </a:p>
          </p:txBody>
        </p:sp>
      </p:grpSp>
      <p:pic>
        <p:nvPicPr>
          <p:cNvPr id="14" name="Grafik 13" descr="Mann in einem Pullover">
            <a:extLst>
              <a:ext uri="{FF2B5EF4-FFF2-40B4-BE49-F238E27FC236}">
                <a16:creationId xmlns:a16="http://schemas.microsoft.com/office/drawing/2014/main" id="{E46F4FCB-BCAE-B36A-8945-615E54DC423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88" y="4419494"/>
            <a:ext cx="2045970" cy="1908810"/>
          </a:xfrm>
          <a:prstGeom prst="rect">
            <a:avLst/>
          </a:prstGeom>
        </p:spPr>
      </p:pic>
      <p:pic>
        <p:nvPicPr>
          <p:cNvPr id="17" name="Grafik 16" descr="Frau mit langen gewellten Haaren">
            <a:extLst>
              <a:ext uri="{FF2B5EF4-FFF2-40B4-BE49-F238E27FC236}">
                <a16:creationId xmlns:a16="http://schemas.microsoft.com/office/drawing/2014/main" id="{244E1177-AE47-D8F3-48F1-1FE1753D9CE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68908" y="3152034"/>
            <a:ext cx="1631315" cy="1871980"/>
          </a:xfrm>
          <a:prstGeom prst="rect">
            <a:avLst/>
          </a:prstGeom>
        </p:spPr>
      </p:pic>
      <p:grpSp>
        <p:nvGrpSpPr>
          <p:cNvPr id="19" name="Gruppieren 18">
            <a:extLst>
              <a:ext uri="{FF2B5EF4-FFF2-40B4-BE49-F238E27FC236}">
                <a16:creationId xmlns:a16="http://schemas.microsoft.com/office/drawing/2014/main" id="{FACBFEA0-6E2B-5289-9EE5-FE129291372F}"/>
              </a:ext>
            </a:extLst>
          </p:cNvPr>
          <p:cNvGrpSpPr/>
          <p:nvPr/>
        </p:nvGrpSpPr>
        <p:grpSpPr>
          <a:xfrm>
            <a:off x="2159532" y="3227096"/>
            <a:ext cx="3390422" cy="1258066"/>
            <a:chOff x="406914" y="1562873"/>
            <a:chExt cx="3390422" cy="1258066"/>
          </a:xfrm>
        </p:grpSpPr>
        <p:sp>
          <p:nvSpPr>
            <p:cNvPr id="21" name="Sprechblase: rechteckig mit abgerundeten Ecken 20">
              <a:extLst>
                <a:ext uri="{FF2B5EF4-FFF2-40B4-BE49-F238E27FC236}">
                  <a16:creationId xmlns:a16="http://schemas.microsoft.com/office/drawing/2014/main" id="{39B3D8E5-E07A-FD8D-86CA-EA68FC4EA3DE}"/>
                </a:ext>
              </a:extLst>
            </p:cNvPr>
            <p:cNvSpPr/>
            <p:nvPr/>
          </p:nvSpPr>
          <p:spPr>
            <a:xfrm>
              <a:off x="406914" y="1562873"/>
              <a:ext cx="3390422" cy="1258066"/>
            </a:xfrm>
            <a:custGeom>
              <a:avLst/>
              <a:gdLst>
                <a:gd name="connsiteX0" fmla="*/ 0 w 3390422"/>
                <a:gd name="connsiteY0" fmla="*/ 209682 h 1258066"/>
                <a:gd name="connsiteX1" fmla="*/ 209682 w 3390422"/>
                <a:gd name="connsiteY1" fmla="*/ 0 h 1258066"/>
                <a:gd name="connsiteX2" fmla="*/ 565070 w 3390422"/>
                <a:gd name="connsiteY2" fmla="*/ 0 h 1258066"/>
                <a:gd name="connsiteX3" fmla="*/ 565070 w 3390422"/>
                <a:gd name="connsiteY3" fmla="*/ 0 h 1258066"/>
                <a:gd name="connsiteX4" fmla="*/ 1412676 w 3390422"/>
                <a:gd name="connsiteY4" fmla="*/ 0 h 1258066"/>
                <a:gd name="connsiteX5" fmla="*/ 3180740 w 3390422"/>
                <a:gd name="connsiteY5" fmla="*/ 0 h 1258066"/>
                <a:gd name="connsiteX6" fmla="*/ 3390422 w 3390422"/>
                <a:gd name="connsiteY6" fmla="*/ 209682 h 1258066"/>
                <a:gd name="connsiteX7" fmla="*/ 3390422 w 3390422"/>
                <a:gd name="connsiteY7" fmla="*/ 733872 h 1258066"/>
                <a:gd name="connsiteX8" fmla="*/ 3390422 w 3390422"/>
                <a:gd name="connsiteY8" fmla="*/ 733872 h 1258066"/>
                <a:gd name="connsiteX9" fmla="*/ 3390422 w 3390422"/>
                <a:gd name="connsiteY9" fmla="*/ 1048388 h 1258066"/>
                <a:gd name="connsiteX10" fmla="*/ 3390422 w 3390422"/>
                <a:gd name="connsiteY10" fmla="*/ 1048384 h 1258066"/>
                <a:gd name="connsiteX11" fmla="*/ 3180740 w 3390422"/>
                <a:gd name="connsiteY11" fmla="*/ 1258066 h 1258066"/>
                <a:gd name="connsiteX12" fmla="*/ 1412676 w 3390422"/>
                <a:gd name="connsiteY12" fmla="*/ 1258066 h 1258066"/>
                <a:gd name="connsiteX13" fmla="*/ 169962 w 3390422"/>
                <a:gd name="connsiteY13" fmla="*/ 1602449 h 1258066"/>
                <a:gd name="connsiteX14" fmla="*/ 565070 w 3390422"/>
                <a:gd name="connsiteY14" fmla="*/ 1258066 h 1258066"/>
                <a:gd name="connsiteX15" fmla="*/ 209682 w 3390422"/>
                <a:gd name="connsiteY15" fmla="*/ 1258066 h 1258066"/>
                <a:gd name="connsiteX16" fmla="*/ 0 w 3390422"/>
                <a:gd name="connsiteY16" fmla="*/ 1048384 h 1258066"/>
                <a:gd name="connsiteX17" fmla="*/ 0 w 3390422"/>
                <a:gd name="connsiteY17" fmla="*/ 1048388 h 1258066"/>
                <a:gd name="connsiteX18" fmla="*/ 0 w 3390422"/>
                <a:gd name="connsiteY18" fmla="*/ 733872 h 1258066"/>
                <a:gd name="connsiteX19" fmla="*/ 0 w 3390422"/>
                <a:gd name="connsiteY19" fmla="*/ 733872 h 1258066"/>
                <a:gd name="connsiteX20" fmla="*/ 0 w 3390422"/>
                <a:gd name="connsiteY20" fmla="*/ 209682 h 125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90422" h="1258066" fill="none" extrusionOk="0">
                  <a:moveTo>
                    <a:pt x="0" y="209682"/>
                  </a:moveTo>
                  <a:cubicBezTo>
                    <a:pt x="-4779" y="100676"/>
                    <a:pt x="101252" y="11753"/>
                    <a:pt x="209682" y="0"/>
                  </a:cubicBezTo>
                  <a:cubicBezTo>
                    <a:pt x="363208" y="25494"/>
                    <a:pt x="493599" y="-15430"/>
                    <a:pt x="565070" y="0"/>
                  </a:cubicBezTo>
                  <a:lnTo>
                    <a:pt x="565070" y="0"/>
                  </a:lnTo>
                  <a:cubicBezTo>
                    <a:pt x="959072" y="62665"/>
                    <a:pt x="1236779" y="-40610"/>
                    <a:pt x="1412676" y="0"/>
                  </a:cubicBezTo>
                  <a:cubicBezTo>
                    <a:pt x="1756067" y="112265"/>
                    <a:pt x="2716809" y="-56839"/>
                    <a:pt x="3180740" y="0"/>
                  </a:cubicBezTo>
                  <a:cubicBezTo>
                    <a:pt x="3275010" y="-3432"/>
                    <a:pt x="3390274" y="95734"/>
                    <a:pt x="3390422" y="209682"/>
                  </a:cubicBezTo>
                  <a:cubicBezTo>
                    <a:pt x="3353895" y="294982"/>
                    <a:pt x="3365069" y="508777"/>
                    <a:pt x="3390422" y="733872"/>
                  </a:cubicBezTo>
                  <a:lnTo>
                    <a:pt x="3390422" y="733872"/>
                  </a:lnTo>
                  <a:cubicBezTo>
                    <a:pt x="3390862" y="865254"/>
                    <a:pt x="3404887" y="936747"/>
                    <a:pt x="3390422" y="1048388"/>
                  </a:cubicBezTo>
                  <a:lnTo>
                    <a:pt x="3390422" y="1048384"/>
                  </a:lnTo>
                  <a:cubicBezTo>
                    <a:pt x="3386410" y="1162323"/>
                    <a:pt x="3289785" y="1259280"/>
                    <a:pt x="3180740" y="1258066"/>
                  </a:cubicBezTo>
                  <a:cubicBezTo>
                    <a:pt x="2407586" y="1219850"/>
                    <a:pt x="2052345" y="1379819"/>
                    <a:pt x="1412676" y="1258066"/>
                  </a:cubicBezTo>
                  <a:cubicBezTo>
                    <a:pt x="1271563" y="1376253"/>
                    <a:pt x="503440" y="1572467"/>
                    <a:pt x="169962" y="1602449"/>
                  </a:cubicBezTo>
                  <a:cubicBezTo>
                    <a:pt x="313367" y="1534343"/>
                    <a:pt x="408042" y="1341560"/>
                    <a:pt x="565070" y="1258066"/>
                  </a:cubicBezTo>
                  <a:cubicBezTo>
                    <a:pt x="458463" y="1268283"/>
                    <a:pt x="367934" y="1285105"/>
                    <a:pt x="209682" y="1258066"/>
                  </a:cubicBezTo>
                  <a:cubicBezTo>
                    <a:pt x="100496" y="1262214"/>
                    <a:pt x="-19543" y="1165198"/>
                    <a:pt x="0" y="1048384"/>
                  </a:cubicBezTo>
                  <a:lnTo>
                    <a:pt x="0" y="1048388"/>
                  </a:lnTo>
                  <a:cubicBezTo>
                    <a:pt x="-21720" y="941149"/>
                    <a:pt x="-9748" y="824731"/>
                    <a:pt x="0" y="733872"/>
                  </a:cubicBezTo>
                  <a:lnTo>
                    <a:pt x="0" y="733872"/>
                  </a:lnTo>
                  <a:cubicBezTo>
                    <a:pt x="14790" y="640429"/>
                    <a:pt x="-9465" y="367226"/>
                    <a:pt x="0" y="209682"/>
                  </a:cubicBezTo>
                  <a:close/>
                </a:path>
                <a:path w="3390422" h="1258066" stroke="0" extrusionOk="0">
                  <a:moveTo>
                    <a:pt x="0" y="209682"/>
                  </a:moveTo>
                  <a:cubicBezTo>
                    <a:pt x="-155" y="107906"/>
                    <a:pt x="83820" y="-4131"/>
                    <a:pt x="209682" y="0"/>
                  </a:cubicBezTo>
                  <a:cubicBezTo>
                    <a:pt x="272402" y="17696"/>
                    <a:pt x="448987" y="-26740"/>
                    <a:pt x="565070" y="0"/>
                  </a:cubicBezTo>
                  <a:lnTo>
                    <a:pt x="565070" y="0"/>
                  </a:lnTo>
                  <a:cubicBezTo>
                    <a:pt x="680056" y="4832"/>
                    <a:pt x="1003412" y="41932"/>
                    <a:pt x="1412676" y="0"/>
                  </a:cubicBezTo>
                  <a:cubicBezTo>
                    <a:pt x="1913784" y="131291"/>
                    <a:pt x="2538200" y="81238"/>
                    <a:pt x="3180740" y="0"/>
                  </a:cubicBezTo>
                  <a:cubicBezTo>
                    <a:pt x="3306818" y="3332"/>
                    <a:pt x="3398605" y="95232"/>
                    <a:pt x="3390422" y="209682"/>
                  </a:cubicBezTo>
                  <a:cubicBezTo>
                    <a:pt x="3400466" y="404069"/>
                    <a:pt x="3375314" y="585356"/>
                    <a:pt x="3390422" y="733872"/>
                  </a:cubicBezTo>
                  <a:lnTo>
                    <a:pt x="3390422" y="733872"/>
                  </a:lnTo>
                  <a:cubicBezTo>
                    <a:pt x="3413194" y="840752"/>
                    <a:pt x="3403187" y="896743"/>
                    <a:pt x="3390422" y="1048388"/>
                  </a:cubicBezTo>
                  <a:lnTo>
                    <a:pt x="3390422" y="1048384"/>
                  </a:lnTo>
                  <a:cubicBezTo>
                    <a:pt x="3390962" y="1169878"/>
                    <a:pt x="3296088" y="1264455"/>
                    <a:pt x="3180740" y="1258066"/>
                  </a:cubicBezTo>
                  <a:cubicBezTo>
                    <a:pt x="2452485" y="1250762"/>
                    <a:pt x="2255905" y="1224188"/>
                    <a:pt x="1412676" y="1258066"/>
                  </a:cubicBezTo>
                  <a:cubicBezTo>
                    <a:pt x="1074388" y="1293936"/>
                    <a:pt x="583199" y="1460818"/>
                    <a:pt x="169962" y="1602449"/>
                  </a:cubicBezTo>
                  <a:cubicBezTo>
                    <a:pt x="195546" y="1524085"/>
                    <a:pt x="428020" y="1426480"/>
                    <a:pt x="565070" y="1258066"/>
                  </a:cubicBezTo>
                  <a:cubicBezTo>
                    <a:pt x="514741" y="1287047"/>
                    <a:pt x="270525" y="1257935"/>
                    <a:pt x="209682" y="1258066"/>
                  </a:cubicBezTo>
                  <a:cubicBezTo>
                    <a:pt x="98577" y="1244564"/>
                    <a:pt x="-1947" y="1166828"/>
                    <a:pt x="0" y="1048384"/>
                  </a:cubicBezTo>
                  <a:lnTo>
                    <a:pt x="0" y="1048388"/>
                  </a:lnTo>
                  <a:cubicBezTo>
                    <a:pt x="27983" y="1004479"/>
                    <a:pt x="27386" y="791223"/>
                    <a:pt x="0" y="733872"/>
                  </a:cubicBezTo>
                  <a:lnTo>
                    <a:pt x="0" y="733872"/>
                  </a:lnTo>
                  <a:cubicBezTo>
                    <a:pt x="-43361" y="525910"/>
                    <a:pt x="-3302" y="407890"/>
                    <a:pt x="0" y="209682"/>
                  </a:cubicBezTo>
                  <a:close/>
                </a:path>
              </a:pathLst>
            </a:custGeom>
            <a:solidFill>
              <a:schemeClr val="bg1"/>
            </a:solidFill>
            <a:ln w="57150">
              <a:solidFill>
                <a:srgbClr val="548235"/>
              </a:solidFill>
              <a:extLst>
                <a:ext uri="{C807C97D-BFC1-408E-A445-0C87EB9F89A2}">
                  <ask:lineSketchStyleProps xmlns:ask="http://schemas.microsoft.com/office/drawing/2018/sketchyshapes" sd="3144164352">
                    <a:prstGeom prst="wedgeRoundRectCallout">
                      <a:avLst>
                        <a:gd name="adj1" fmla="val -44987"/>
                        <a:gd name="adj2" fmla="val 77374"/>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3" name="Rechteck 22">
              <a:extLst>
                <a:ext uri="{FF2B5EF4-FFF2-40B4-BE49-F238E27FC236}">
                  <a16:creationId xmlns:a16="http://schemas.microsoft.com/office/drawing/2014/main" id="{E398838D-C35E-B935-3AE4-71B1CDF9BAD7}"/>
                </a:ext>
              </a:extLst>
            </p:cNvPr>
            <p:cNvSpPr/>
            <p:nvPr/>
          </p:nvSpPr>
          <p:spPr>
            <a:xfrm>
              <a:off x="406914" y="1846401"/>
              <a:ext cx="3386297" cy="7722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a:solidFill>
                    <a:schemeClr val="tx1"/>
                  </a:solidFill>
                  <a:latin typeface="Aharoni" panose="02010803020104030203" pitchFamily="2" charset="-79"/>
                  <a:cs typeface="Aharoni" panose="02010803020104030203" pitchFamily="2" charset="-79"/>
                </a:rPr>
                <a:t>Mit Ratenzahlung könnte ich mir das neue Handy mit meinem Studentenjob-Gehalt leisten.</a:t>
              </a:r>
            </a:p>
          </p:txBody>
        </p:sp>
      </p:grpSp>
      <p:pic>
        <p:nvPicPr>
          <p:cNvPr id="32" name="Grafik 31" descr="Ein überraschtes Gesicht">
            <a:extLst>
              <a:ext uri="{FF2B5EF4-FFF2-40B4-BE49-F238E27FC236}">
                <a16:creationId xmlns:a16="http://schemas.microsoft.com/office/drawing/2014/main" id="{C9383F85-3849-97FF-90AB-FB995C0052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87477" y="3651410"/>
            <a:ext cx="610623" cy="725115"/>
          </a:xfrm>
          <a:prstGeom prst="rect">
            <a:avLst/>
          </a:prstGeom>
        </p:spPr>
      </p:pic>
      <p:grpSp>
        <p:nvGrpSpPr>
          <p:cNvPr id="18" name="Gruppieren 17">
            <a:extLst>
              <a:ext uri="{FF2B5EF4-FFF2-40B4-BE49-F238E27FC236}">
                <a16:creationId xmlns:a16="http://schemas.microsoft.com/office/drawing/2014/main" id="{BD5345D2-A089-08E5-A83F-6F383FD2B6A4}"/>
              </a:ext>
            </a:extLst>
          </p:cNvPr>
          <p:cNvGrpSpPr/>
          <p:nvPr/>
        </p:nvGrpSpPr>
        <p:grpSpPr>
          <a:xfrm>
            <a:off x="5805138" y="3529943"/>
            <a:ext cx="6183092" cy="2245799"/>
            <a:chOff x="5805138" y="3529943"/>
            <a:chExt cx="6183092" cy="2245799"/>
          </a:xfrm>
        </p:grpSpPr>
        <p:sp>
          <p:nvSpPr>
            <p:cNvPr id="7" name="Rechteck 6">
              <a:extLst>
                <a:ext uri="{FF2B5EF4-FFF2-40B4-BE49-F238E27FC236}">
                  <a16:creationId xmlns:a16="http://schemas.microsoft.com/office/drawing/2014/main" id="{01A53B16-C940-C5BD-882C-2B2EA0437CEB}"/>
                </a:ext>
              </a:extLst>
            </p:cNvPr>
            <p:cNvSpPr/>
            <p:nvPr/>
          </p:nvSpPr>
          <p:spPr>
            <a:xfrm rot="5400000">
              <a:off x="7773784" y="1561297"/>
              <a:ext cx="2245799" cy="6183092"/>
            </a:xfrm>
            <a:custGeom>
              <a:avLst/>
              <a:gdLst>
                <a:gd name="connsiteX0" fmla="*/ 0 w 2245799"/>
                <a:gd name="connsiteY0" fmla="*/ 0 h 6183092"/>
                <a:gd name="connsiteX1" fmla="*/ 516534 w 2245799"/>
                <a:gd name="connsiteY1" fmla="*/ 0 h 6183092"/>
                <a:gd name="connsiteX2" fmla="*/ 1122900 w 2245799"/>
                <a:gd name="connsiteY2" fmla="*/ 0 h 6183092"/>
                <a:gd name="connsiteX3" fmla="*/ 1661891 w 2245799"/>
                <a:gd name="connsiteY3" fmla="*/ 0 h 6183092"/>
                <a:gd name="connsiteX4" fmla="*/ 2245799 w 2245799"/>
                <a:gd name="connsiteY4" fmla="*/ 0 h 6183092"/>
                <a:gd name="connsiteX5" fmla="*/ 2245799 w 2245799"/>
                <a:gd name="connsiteY5" fmla="*/ 501517 h 6183092"/>
                <a:gd name="connsiteX6" fmla="*/ 2245799 w 2245799"/>
                <a:gd name="connsiteY6" fmla="*/ 1126697 h 6183092"/>
                <a:gd name="connsiteX7" fmla="*/ 2245799 w 2245799"/>
                <a:gd name="connsiteY7" fmla="*/ 1875538 h 6183092"/>
                <a:gd name="connsiteX8" fmla="*/ 2245799 w 2245799"/>
                <a:gd name="connsiteY8" fmla="*/ 2438886 h 6183092"/>
                <a:gd name="connsiteX9" fmla="*/ 2245799 w 2245799"/>
                <a:gd name="connsiteY9" fmla="*/ 3064066 h 6183092"/>
                <a:gd name="connsiteX10" fmla="*/ 2245799 w 2245799"/>
                <a:gd name="connsiteY10" fmla="*/ 3751076 h 6183092"/>
                <a:gd name="connsiteX11" fmla="*/ 2245799 w 2245799"/>
                <a:gd name="connsiteY11" fmla="*/ 4376255 h 6183092"/>
                <a:gd name="connsiteX12" fmla="*/ 2245799 w 2245799"/>
                <a:gd name="connsiteY12" fmla="*/ 5125096 h 6183092"/>
                <a:gd name="connsiteX13" fmla="*/ 2245799 w 2245799"/>
                <a:gd name="connsiteY13" fmla="*/ 6183092 h 6183092"/>
                <a:gd name="connsiteX14" fmla="*/ 1706807 w 2245799"/>
                <a:gd name="connsiteY14" fmla="*/ 6183092 h 6183092"/>
                <a:gd name="connsiteX15" fmla="*/ 1100442 w 2245799"/>
                <a:gd name="connsiteY15" fmla="*/ 6183092 h 6183092"/>
                <a:gd name="connsiteX16" fmla="*/ 516534 w 2245799"/>
                <a:gd name="connsiteY16" fmla="*/ 6183092 h 6183092"/>
                <a:gd name="connsiteX17" fmla="*/ 0 w 2245799"/>
                <a:gd name="connsiteY17" fmla="*/ 6183092 h 6183092"/>
                <a:gd name="connsiteX18" fmla="*/ 0 w 2245799"/>
                <a:gd name="connsiteY18" fmla="*/ 5496082 h 6183092"/>
                <a:gd name="connsiteX19" fmla="*/ 0 w 2245799"/>
                <a:gd name="connsiteY19" fmla="*/ 4932733 h 6183092"/>
                <a:gd name="connsiteX20" fmla="*/ 0 w 2245799"/>
                <a:gd name="connsiteY20" fmla="*/ 4307554 h 6183092"/>
                <a:gd name="connsiteX21" fmla="*/ 0 w 2245799"/>
                <a:gd name="connsiteY21" fmla="*/ 3558713 h 6183092"/>
                <a:gd name="connsiteX22" fmla="*/ 0 w 2245799"/>
                <a:gd name="connsiteY22" fmla="*/ 2871703 h 6183092"/>
                <a:gd name="connsiteX23" fmla="*/ 0 w 2245799"/>
                <a:gd name="connsiteY23" fmla="*/ 2308354 h 6183092"/>
                <a:gd name="connsiteX24" fmla="*/ 0 w 2245799"/>
                <a:gd name="connsiteY24" fmla="*/ 1497682 h 6183092"/>
                <a:gd name="connsiteX25" fmla="*/ 0 w 2245799"/>
                <a:gd name="connsiteY25" fmla="*/ 748841 h 6183092"/>
                <a:gd name="connsiteX26" fmla="*/ 0 w 2245799"/>
                <a:gd name="connsiteY26" fmla="*/ 0 h 6183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245799" h="6183092" extrusionOk="0">
                  <a:moveTo>
                    <a:pt x="0" y="0"/>
                  </a:moveTo>
                  <a:cubicBezTo>
                    <a:pt x="161014" y="-25581"/>
                    <a:pt x="371456" y="-20177"/>
                    <a:pt x="516534" y="0"/>
                  </a:cubicBezTo>
                  <a:cubicBezTo>
                    <a:pt x="661612" y="20177"/>
                    <a:pt x="841231" y="26660"/>
                    <a:pt x="1122900" y="0"/>
                  </a:cubicBezTo>
                  <a:cubicBezTo>
                    <a:pt x="1404569" y="-26660"/>
                    <a:pt x="1442204" y="-8927"/>
                    <a:pt x="1661891" y="0"/>
                  </a:cubicBezTo>
                  <a:cubicBezTo>
                    <a:pt x="1881578" y="8927"/>
                    <a:pt x="2086474" y="9529"/>
                    <a:pt x="2245799" y="0"/>
                  </a:cubicBezTo>
                  <a:cubicBezTo>
                    <a:pt x="2264746" y="100367"/>
                    <a:pt x="2227710" y="311992"/>
                    <a:pt x="2245799" y="501517"/>
                  </a:cubicBezTo>
                  <a:cubicBezTo>
                    <a:pt x="2263888" y="691042"/>
                    <a:pt x="2234170" y="844223"/>
                    <a:pt x="2245799" y="1126697"/>
                  </a:cubicBezTo>
                  <a:cubicBezTo>
                    <a:pt x="2257428" y="1409171"/>
                    <a:pt x="2240019" y="1703481"/>
                    <a:pt x="2245799" y="1875538"/>
                  </a:cubicBezTo>
                  <a:cubicBezTo>
                    <a:pt x="2251579" y="2047595"/>
                    <a:pt x="2253242" y="2217663"/>
                    <a:pt x="2245799" y="2438886"/>
                  </a:cubicBezTo>
                  <a:cubicBezTo>
                    <a:pt x="2238356" y="2660109"/>
                    <a:pt x="2227783" y="2930948"/>
                    <a:pt x="2245799" y="3064066"/>
                  </a:cubicBezTo>
                  <a:cubicBezTo>
                    <a:pt x="2263815" y="3197184"/>
                    <a:pt x="2230082" y="3609503"/>
                    <a:pt x="2245799" y="3751076"/>
                  </a:cubicBezTo>
                  <a:cubicBezTo>
                    <a:pt x="2261517" y="3892649"/>
                    <a:pt x="2266531" y="4149671"/>
                    <a:pt x="2245799" y="4376255"/>
                  </a:cubicBezTo>
                  <a:cubicBezTo>
                    <a:pt x="2225067" y="4602839"/>
                    <a:pt x="2233652" y="4870802"/>
                    <a:pt x="2245799" y="5125096"/>
                  </a:cubicBezTo>
                  <a:cubicBezTo>
                    <a:pt x="2257946" y="5379390"/>
                    <a:pt x="2237185" y="5877738"/>
                    <a:pt x="2245799" y="6183092"/>
                  </a:cubicBezTo>
                  <a:cubicBezTo>
                    <a:pt x="2137799" y="6159598"/>
                    <a:pt x="1899554" y="6186693"/>
                    <a:pt x="1706807" y="6183092"/>
                  </a:cubicBezTo>
                  <a:cubicBezTo>
                    <a:pt x="1514060" y="6179491"/>
                    <a:pt x="1365449" y="6188000"/>
                    <a:pt x="1100442" y="6183092"/>
                  </a:cubicBezTo>
                  <a:cubicBezTo>
                    <a:pt x="835436" y="6178184"/>
                    <a:pt x="721111" y="6187950"/>
                    <a:pt x="516534" y="6183092"/>
                  </a:cubicBezTo>
                  <a:cubicBezTo>
                    <a:pt x="311957" y="6178234"/>
                    <a:pt x="136745" y="6162632"/>
                    <a:pt x="0" y="6183092"/>
                  </a:cubicBezTo>
                  <a:cubicBezTo>
                    <a:pt x="24072" y="5970276"/>
                    <a:pt x="-4553" y="5817831"/>
                    <a:pt x="0" y="5496082"/>
                  </a:cubicBezTo>
                  <a:cubicBezTo>
                    <a:pt x="4553" y="5174333"/>
                    <a:pt x="-13571" y="5081682"/>
                    <a:pt x="0" y="4932733"/>
                  </a:cubicBezTo>
                  <a:cubicBezTo>
                    <a:pt x="13571" y="4783784"/>
                    <a:pt x="17932" y="4452816"/>
                    <a:pt x="0" y="4307554"/>
                  </a:cubicBezTo>
                  <a:cubicBezTo>
                    <a:pt x="-17932" y="4162292"/>
                    <a:pt x="31331" y="3735908"/>
                    <a:pt x="0" y="3558713"/>
                  </a:cubicBezTo>
                  <a:cubicBezTo>
                    <a:pt x="-31331" y="3381518"/>
                    <a:pt x="-13845" y="3151111"/>
                    <a:pt x="0" y="2871703"/>
                  </a:cubicBezTo>
                  <a:cubicBezTo>
                    <a:pt x="13845" y="2592295"/>
                    <a:pt x="25595" y="2474827"/>
                    <a:pt x="0" y="2308354"/>
                  </a:cubicBezTo>
                  <a:cubicBezTo>
                    <a:pt x="-25595" y="2141881"/>
                    <a:pt x="-34808" y="1808938"/>
                    <a:pt x="0" y="1497682"/>
                  </a:cubicBezTo>
                  <a:cubicBezTo>
                    <a:pt x="34808" y="1186426"/>
                    <a:pt x="-21925" y="1028480"/>
                    <a:pt x="0" y="748841"/>
                  </a:cubicBezTo>
                  <a:cubicBezTo>
                    <a:pt x="21925" y="469202"/>
                    <a:pt x="-29686" y="162568"/>
                    <a:pt x="0" y="0"/>
                  </a:cubicBezTo>
                  <a:close/>
                </a:path>
              </a:pathLst>
            </a:custGeom>
            <a:noFill/>
            <a:ln>
              <a:solidFill>
                <a:srgbClr val="548235"/>
              </a:solidFill>
              <a:extLst>
                <a:ext uri="{C807C97D-BFC1-408E-A445-0C87EB9F89A2}">
                  <ask:lineSketchStyleProps xmlns:ask="http://schemas.microsoft.com/office/drawing/2018/sketchyshapes" sd="3378382578">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5" name="Grafik 14">
              <a:extLst>
                <a:ext uri="{FF2B5EF4-FFF2-40B4-BE49-F238E27FC236}">
                  <a16:creationId xmlns:a16="http://schemas.microsoft.com/office/drawing/2014/main" id="{7654093C-7D3D-0B5B-8EA3-55B09DE4BF1B}"/>
                </a:ext>
              </a:extLst>
            </p:cNvPr>
            <p:cNvPicPr>
              <a:picLocks noChangeAspect="1"/>
            </p:cNvPicPr>
            <p:nvPr/>
          </p:nvPicPr>
          <p:blipFill>
            <a:blip r:embed="rId9"/>
            <a:srcRect l="1381" t="12075" r="52660" b="40224"/>
            <a:stretch/>
          </p:blipFill>
          <p:spPr>
            <a:xfrm>
              <a:off x="6033752" y="3651410"/>
              <a:ext cx="3806584" cy="2056884"/>
            </a:xfrm>
            <a:prstGeom prst="rect">
              <a:avLst/>
            </a:prstGeom>
          </p:spPr>
        </p:pic>
        <p:pic>
          <p:nvPicPr>
            <p:cNvPr id="16" name="Grafik 15">
              <a:extLst>
                <a:ext uri="{FF2B5EF4-FFF2-40B4-BE49-F238E27FC236}">
                  <a16:creationId xmlns:a16="http://schemas.microsoft.com/office/drawing/2014/main" id="{09471532-9E9B-0BD9-EDE2-9F57BF35A00A}"/>
                </a:ext>
              </a:extLst>
            </p:cNvPr>
            <p:cNvPicPr>
              <a:picLocks noChangeAspect="1"/>
            </p:cNvPicPr>
            <p:nvPr/>
          </p:nvPicPr>
          <p:blipFill>
            <a:blip r:embed="rId9"/>
            <a:srcRect l="58788" t="17225" r="12838" b="55161"/>
            <a:stretch/>
          </p:blipFill>
          <p:spPr>
            <a:xfrm>
              <a:off x="9573035" y="4063322"/>
              <a:ext cx="2350057" cy="1190753"/>
            </a:xfrm>
            <a:prstGeom prst="rect">
              <a:avLst/>
            </a:prstGeom>
          </p:spPr>
        </p:pic>
      </p:grpSp>
      <p:sp>
        <p:nvSpPr>
          <p:cNvPr id="20" name="Textfeld 19">
            <a:extLst>
              <a:ext uri="{FF2B5EF4-FFF2-40B4-BE49-F238E27FC236}">
                <a16:creationId xmlns:a16="http://schemas.microsoft.com/office/drawing/2014/main" id="{91F411A8-60F7-26F8-1C87-3590F217748A}"/>
              </a:ext>
            </a:extLst>
          </p:cNvPr>
          <p:cNvSpPr txBox="1"/>
          <p:nvPr/>
        </p:nvSpPr>
        <p:spPr>
          <a:xfrm>
            <a:off x="347730" y="6497392"/>
            <a:ext cx="4829577" cy="246221"/>
          </a:xfrm>
          <a:prstGeom prst="rect">
            <a:avLst/>
          </a:prstGeom>
          <a:noFill/>
        </p:spPr>
        <p:txBody>
          <a:bodyPr wrap="square" rtlCol="0">
            <a:spAutoFit/>
          </a:bodyPr>
          <a:lstStyle/>
          <a:p>
            <a:r>
              <a:rPr lang="de-AT" sz="1000" dirty="0">
                <a:solidFill>
                  <a:schemeClr val="tx1">
                    <a:lumMod val="50000"/>
                    <a:lumOff val="50000"/>
                  </a:schemeClr>
                </a:solidFill>
              </a:rPr>
              <a:t>Quelle: www.mediamarkt.at</a:t>
            </a:r>
          </a:p>
        </p:txBody>
      </p:sp>
    </p:spTree>
    <p:extLst>
      <p:ext uri="{BB962C8B-B14F-4D97-AF65-F5344CB8AC3E}">
        <p14:creationId xmlns:p14="http://schemas.microsoft.com/office/powerpoint/2010/main" val="1126905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EB9B30-E52C-F4B9-D6D3-550DEAD7D9B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46912D6-54C3-E965-EAE8-1D19C1FC3BDD}"/>
              </a:ext>
            </a:extLst>
          </p:cNvPr>
          <p:cNvSpPr>
            <a:spLocks noGrp="1"/>
          </p:cNvSpPr>
          <p:nvPr>
            <p:ph type="title"/>
          </p:nvPr>
        </p:nvSpPr>
        <p:spPr/>
        <p:txBody>
          <a:bodyPr/>
          <a:lstStyle/>
          <a:p>
            <a:r>
              <a:rPr lang="de-DE"/>
              <a:t>Ratenzahlung</a:t>
            </a:r>
          </a:p>
        </p:txBody>
      </p:sp>
      <p:sp>
        <p:nvSpPr>
          <p:cNvPr id="4" name="Foliennummernplatzhalter 3">
            <a:extLst>
              <a:ext uri="{FF2B5EF4-FFF2-40B4-BE49-F238E27FC236}">
                <a16:creationId xmlns:a16="http://schemas.microsoft.com/office/drawing/2014/main" id="{09158562-F2F2-7754-7018-C220B6D631D3}"/>
              </a:ext>
            </a:extLst>
          </p:cNvPr>
          <p:cNvSpPr>
            <a:spLocks noGrp="1"/>
          </p:cNvSpPr>
          <p:nvPr>
            <p:ph type="sldNum" sz="quarter" idx="12"/>
          </p:nvPr>
        </p:nvSpPr>
        <p:spPr/>
        <p:txBody>
          <a:bodyPr/>
          <a:lstStyle/>
          <a:p>
            <a:fld id="{4C23FFEC-42AF-4C5F-8FEB-D69D9B6A7C04}" type="slidenum">
              <a:rPr lang="de-AT" smtClean="0"/>
              <a:t>8</a:t>
            </a:fld>
            <a:endParaRPr lang="de-AT"/>
          </a:p>
        </p:txBody>
      </p:sp>
      <p:grpSp>
        <p:nvGrpSpPr>
          <p:cNvPr id="24" name="Gruppieren 23">
            <a:extLst>
              <a:ext uri="{FF2B5EF4-FFF2-40B4-BE49-F238E27FC236}">
                <a16:creationId xmlns:a16="http://schemas.microsoft.com/office/drawing/2014/main" id="{E11E5E21-585A-A261-F774-ED2DFE9CAFF0}"/>
              </a:ext>
            </a:extLst>
          </p:cNvPr>
          <p:cNvGrpSpPr/>
          <p:nvPr/>
        </p:nvGrpSpPr>
        <p:grpSpPr>
          <a:xfrm>
            <a:off x="913923" y="1355060"/>
            <a:ext cx="5013969" cy="4026359"/>
            <a:chOff x="671995" y="2640933"/>
            <a:chExt cx="5250344" cy="3482037"/>
          </a:xfrm>
        </p:grpSpPr>
        <p:grpSp>
          <p:nvGrpSpPr>
            <p:cNvPr id="25" name="Gruppieren 24">
              <a:extLst>
                <a:ext uri="{FF2B5EF4-FFF2-40B4-BE49-F238E27FC236}">
                  <a16:creationId xmlns:a16="http://schemas.microsoft.com/office/drawing/2014/main" id="{4B756040-D43E-6BDD-E3EF-42B91A23D260}"/>
                </a:ext>
              </a:extLst>
            </p:cNvPr>
            <p:cNvGrpSpPr/>
            <p:nvPr/>
          </p:nvGrpSpPr>
          <p:grpSpPr>
            <a:xfrm>
              <a:off x="671995" y="2839633"/>
              <a:ext cx="5250344" cy="3283337"/>
              <a:chOff x="935665" y="2636873"/>
              <a:chExt cx="5560828" cy="3605763"/>
            </a:xfrm>
          </p:grpSpPr>
          <p:sp>
            <p:nvSpPr>
              <p:cNvPr id="27" name="Rechteck 26">
                <a:extLst>
                  <a:ext uri="{FF2B5EF4-FFF2-40B4-BE49-F238E27FC236}">
                    <a16:creationId xmlns:a16="http://schemas.microsoft.com/office/drawing/2014/main" id="{F650451B-2D8D-9EC8-DFDF-84EC686FA55C}"/>
                  </a:ext>
                </a:extLst>
              </p:cNvPr>
              <p:cNvSpPr/>
              <p:nvPr/>
            </p:nvSpPr>
            <p:spPr>
              <a:xfrm>
                <a:off x="935665" y="2636873"/>
                <a:ext cx="5560828" cy="3605763"/>
              </a:xfrm>
              <a:prstGeom prst="rect">
                <a:avLst/>
              </a:prstGeom>
              <a:solidFill>
                <a:srgbClr val="E2F0D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8" name="Rechteck 27">
                <a:extLst>
                  <a:ext uri="{FF2B5EF4-FFF2-40B4-BE49-F238E27FC236}">
                    <a16:creationId xmlns:a16="http://schemas.microsoft.com/office/drawing/2014/main" id="{871B1560-7A93-3E26-BD81-8FB6649EF980}"/>
                  </a:ext>
                </a:extLst>
              </p:cNvPr>
              <p:cNvSpPr/>
              <p:nvPr/>
            </p:nvSpPr>
            <p:spPr>
              <a:xfrm>
                <a:off x="1244010" y="2774347"/>
                <a:ext cx="4976037" cy="3294887"/>
              </a:xfrm>
              <a:custGeom>
                <a:avLst/>
                <a:gdLst>
                  <a:gd name="connsiteX0" fmla="*/ 0 w 4976037"/>
                  <a:gd name="connsiteY0" fmla="*/ 0 h 3294887"/>
                  <a:gd name="connsiteX1" fmla="*/ 503133 w 4976037"/>
                  <a:gd name="connsiteY1" fmla="*/ 0 h 3294887"/>
                  <a:gd name="connsiteX2" fmla="*/ 906745 w 4976037"/>
                  <a:gd name="connsiteY2" fmla="*/ 0 h 3294887"/>
                  <a:gd name="connsiteX3" fmla="*/ 1409877 w 4976037"/>
                  <a:gd name="connsiteY3" fmla="*/ 0 h 3294887"/>
                  <a:gd name="connsiteX4" fmla="*/ 1913010 w 4976037"/>
                  <a:gd name="connsiteY4" fmla="*/ 0 h 3294887"/>
                  <a:gd name="connsiteX5" fmla="*/ 2565424 w 4976037"/>
                  <a:gd name="connsiteY5" fmla="*/ 0 h 3294887"/>
                  <a:gd name="connsiteX6" fmla="*/ 3018796 w 4976037"/>
                  <a:gd name="connsiteY6" fmla="*/ 0 h 3294887"/>
                  <a:gd name="connsiteX7" fmla="*/ 3521928 w 4976037"/>
                  <a:gd name="connsiteY7" fmla="*/ 0 h 3294887"/>
                  <a:gd name="connsiteX8" fmla="*/ 4074821 w 4976037"/>
                  <a:gd name="connsiteY8" fmla="*/ 0 h 3294887"/>
                  <a:gd name="connsiteX9" fmla="*/ 4976037 w 4976037"/>
                  <a:gd name="connsiteY9" fmla="*/ 0 h 3294887"/>
                  <a:gd name="connsiteX10" fmla="*/ 4976037 w 4976037"/>
                  <a:gd name="connsiteY10" fmla="*/ 549148 h 3294887"/>
                  <a:gd name="connsiteX11" fmla="*/ 4976037 w 4976037"/>
                  <a:gd name="connsiteY11" fmla="*/ 1098296 h 3294887"/>
                  <a:gd name="connsiteX12" fmla="*/ 4976037 w 4976037"/>
                  <a:gd name="connsiteY12" fmla="*/ 1680392 h 3294887"/>
                  <a:gd name="connsiteX13" fmla="*/ 4976037 w 4976037"/>
                  <a:gd name="connsiteY13" fmla="*/ 2229540 h 3294887"/>
                  <a:gd name="connsiteX14" fmla="*/ 4976037 w 4976037"/>
                  <a:gd name="connsiteY14" fmla="*/ 2712790 h 3294887"/>
                  <a:gd name="connsiteX15" fmla="*/ 4976037 w 4976037"/>
                  <a:gd name="connsiteY15" fmla="*/ 3294887 h 3294887"/>
                  <a:gd name="connsiteX16" fmla="*/ 4572425 w 4976037"/>
                  <a:gd name="connsiteY16" fmla="*/ 3294887 h 3294887"/>
                  <a:gd name="connsiteX17" fmla="*/ 3969772 w 4976037"/>
                  <a:gd name="connsiteY17" fmla="*/ 3294887 h 3294887"/>
                  <a:gd name="connsiteX18" fmla="*/ 3466639 w 4976037"/>
                  <a:gd name="connsiteY18" fmla="*/ 3294887 h 3294887"/>
                  <a:gd name="connsiteX19" fmla="*/ 2814225 w 4976037"/>
                  <a:gd name="connsiteY19" fmla="*/ 3294887 h 3294887"/>
                  <a:gd name="connsiteX20" fmla="*/ 2261332 w 4976037"/>
                  <a:gd name="connsiteY20" fmla="*/ 3294887 h 3294887"/>
                  <a:gd name="connsiteX21" fmla="*/ 1857720 w 4976037"/>
                  <a:gd name="connsiteY21" fmla="*/ 3294887 h 3294887"/>
                  <a:gd name="connsiteX22" fmla="*/ 1454109 w 4976037"/>
                  <a:gd name="connsiteY22" fmla="*/ 3294887 h 3294887"/>
                  <a:gd name="connsiteX23" fmla="*/ 851455 w 4976037"/>
                  <a:gd name="connsiteY23" fmla="*/ 3294887 h 3294887"/>
                  <a:gd name="connsiteX24" fmla="*/ 0 w 4976037"/>
                  <a:gd name="connsiteY24" fmla="*/ 3294887 h 3294887"/>
                  <a:gd name="connsiteX25" fmla="*/ 0 w 4976037"/>
                  <a:gd name="connsiteY25" fmla="*/ 2745739 h 3294887"/>
                  <a:gd name="connsiteX26" fmla="*/ 0 w 4976037"/>
                  <a:gd name="connsiteY26" fmla="*/ 2295438 h 3294887"/>
                  <a:gd name="connsiteX27" fmla="*/ 0 w 4976037"/>
                  <a:gd name="connsiteY27" fmla="*/ 1713341 h 3294887"/>
                  <a:gd name="connsiteX28" fmla="*/ 0 w 4976037"/>
                  <a:gd name="connsiteY28" fmla="*/ 1164193 h 3294887"/>
                  <a:gd name="connsiteX29" fmla="*/ 0 w 4976037"/>
                  <a:gd name="connsiteY29" fmla="*/ 647994 h 3294887"/>
                  <a:gd name="connsiteX30" fmla="*/ 0 w 4976037"/>
                  <a:gd name="connsiteY30" fmla="*/ 0 h 3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294887"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0307" y="254893"/>
                      <a:pt x="4920508" y="408227"/>
                      <a:pt x="4976037" y="549148"/>
                    </a:cubicBezTo>
                    <a:cubicBezTo>
                      <a:pt x="5031566" y="690069"/>
                      <a:pt x="4939519" y="966175"/>
                      <a:pt x="4976037" y="1098296"/>
                    </a:cubicBezTo>
                    <a:cubicBezTo>
                      <a:pt x="5012555" y="1230417"/>
                      <a:pt x="4955210" y="1456110"/>
                      <a:pt x="4976037" y="1680392"/>
                    </a:cubicBezTo>
                    <a:cubicBezTo>
                      <a:pt x="4996864" y="1904674"/>
                      <a:pt x="4966219" y="1984397"/>
                      <a:pt x="4976037" y="2229540"/>
                    </a:cubicBezTo>
                    <a:cubicBezTo>
                      <a:pt x="4985855" y="2474683"/>
                      <a:pt x="4939020" y="2487882"/>
                      <a:pt x="4976037" y="2712790"/>
                    </a:cubicBezTo>
                    <a:cubicBezTo>
                      <a:pt x="5013054" y="2937698"/>
                      <a:pt x="4954169" y="3042751"/>
                      <a:pt x="4976037" y="3294887"/>
                    </a:cubicBezTo>
                    <a:cubicBezTo>
                      <a:pt x="4823265" y="3334040"/>
                      <a:pt x="4772376" y="3280688"/>
                      <a:pt x="4572425" y="3294887"/>
                    </a:cubicBezTo>
                    <a:cubicBezTo>
                      <a:pt x="4372474" y="3309086"/>
                      <a:pt x="4125186" y="3257715"/>
                      <a:pt x="3969772" y="3294887"/>
                    </a:cubicBezTo>
                    <a:cubicBezTo>
                      <a:pt x="3814358" y="3332059"/>
                      <a:pt x="3622470" y="3245988"/>
                      <a:pt x="3466639" y="3294887"/>
                    </a:cubicBezTo>
                    <a:cubicBezTo>
                      <a:pt x="3310808" y="3343786"/>
                      <a:pt x="2970667" y="3275914"/>
                      <a:pt x="2814225" y="3294887"/>
                    </a:cubicBezTo>
                    <a:cubicBezTo>
                      <a:pt x="2657783" y="3313860"/>
                      <a:pt x="2412427" y="3284485"/>
                      <a:pt x="2261332" y="3294887"/>
                    </a:cubicBezTo>
                    <a:cubicBezTo>
                      <a:pt x="2110237" y="3305289"/>
                      <a:pt x="2011840" y="3283061"/>
                      <a:pt x="1857720" y="3294887"/>
                    </a:cubicBezTo>
                    <a:cubicBezTo>
                      <a:pt x="1703600" y="3306713"/>
                      <a:pt x="1580196" y="3265697"/>
                      <a:pt x="1454109" y="3294887"/>
                    </a:cubicBezTo>
                    <a:cubicBezTo>
                      <a:pt x="1328022" y="3324077"/>
                      <a:pt x="1136049" y="3230996"/>
                      <a:pt x="851455" y="3294887"/>
                    </a:cubicBezTo>
                    <a:cubicBezTo>
                      <a:pt x="566861" y="3358778"/>
                      <a:pt x="224719" y="3248294"/>
                      <a:pt x="0" y="3294887"/>
                    </a:cubicBezTo>
                    <a:cubicBezTo>
                      <a:pt x="-49759" y="3094437"/>
                      <a:pt x="57775" y="2973083"/>
                      <a:pt x="0" y="2745739"/>
                    </a:cubicBezTo>
                    <a:cubicBezTo>
                      <a:pt x="-57775" y="2518395"/>
                      <a:pt x="23265" y="2426191"/>
                      <a:pt x="0" y="2295438"/>
                    </a:cubicBezTo>
                    <a:cubicBezTo>
                      <a:pt x="-23265" y="2164685"/>
                      <a:pt x="20131" y="1953251"/>
                      <a:pt x="0" y="1713341"/>
                    </a:cubicBezTo>
                    <a:cubicBezTo>
                      <a:pt x="-20131" y="1473431"/>
                      <a:pt x="293" y="1349223"/>
                      <a:pt x="0" y="1164193"/>
                    </a:cubicBezTo>
                    <a:cubicBezTo>
                      <a:pt x="-293" y="979163"/>
                      <a:pt x="17586" y="804769"/>
                      <a:pt x="0" y="647994"/>
                    </a:cubicBezTo>
                    <a:cubicBezTo>
                      <a:pt x="-17586" y="491219"/>
                      <a:pt x="61353" y="219617"/>
                      <a:pt x="0" y="0"/>
                    </a:cubicBezTo>
                    <a:close/>
                  </a:path>
                  <a:path w="4976037" h="3294887"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5021028" y="127952"/>
                      <a:pt x="4950956" y="392312"/>
                      <a:pt x="4976037" y="516199"/>
                    </a:cubicBezTo>
                    <a:cubicBezTo>
                      <a:pt x="5001118" y="640086"/>
                      <a:pt x="4956336" y="836635"/>
                      <a:pt x="4976037" y="1098296"/>
                    </a:cubicBezTo>
                    <a:cubicBezTo>
                      <a:pt x="4995738" y="1359957"/>
                      <a:pt x="4930212" y="1349077"/>
                      <a:pt x="4976037" y="1548597"/>
                    </a:cubicBezTo>
                    <a:cubicBezTo>
                      <a:pt x="5021862" y="1748117"/>
                      <a:pt x="4932379" y="1835933"/>
                      <a:pt x="4976037" y="1998898"/>
                    </a:cubicBezTo>
                    <a:cubicBezTo>
                      <a:pt x="5019695" y="2161863"/>
                      <a:pt x="4948940" y="2367007"/>
                      <a:pt x="4976037" y="2580995"/>
                    </a:cubicBezTo>
                    <a:cubicBezTo>
                      <a:pt x="5003134" y="2794983"/>
                      <a:pt x="4946042" y="2973656"/>
                      <a:pt x="4976037" y="3294887"/>
                    </a:cubicBezTo>
                    <a:cubicBezTo>
                      <a:pt x="4834869" y="3323141"/>
                      <a:pt x="4676887" y="3262021"/>
                      <a:pt x="4572425" y="3294887"/>
                    </a:cubicBezTo>
                    <a:cubicBezTo>
                      <a:pt x="4467963" y="3327753"/>
                      <a:pt x="4206431" y="3237374"/>
                      <a:pt x="4019532" y="3294887"/>
                    </a:cubicBezTo>
                    <a:cubicBezTo>
                      <a:pt x="3832633" y="3352400"/>
                      <a:pt x="3699706" y="3286140"/>
                      <a:pt x="3516399" y="3294887"/>
                    </a:cubicBezTo>
                    <a:cubicBezTo>
                      <a:pt x="3333092" y="3303634"/>
                      <a:pt x="3126130" y="3277025"/>
                      <a:pt x="2863986" y="3294887"/>
                    </a:cubicBezTo>
                    <a:cubicBezTo>
                      <a:pt x="2601842" y="3312749"/>
                      <a:pt x="2595459" y="3270082"/>
                      <a:pt x="2410613" y="3294887"/>
                    </a:cubicBezTo>
                    <a:cubicBezTo>
                      <a:pt x="2225767" y="3319692"/>
                      <a:pt x="2015177" y="3257742"/>
                      <a:pt x="1907481" y="3294887"/>
                    </a:cubicBezTo>
                    <a:cubicBezTo>
                      <a:pt x="1799785" y="3332032"/>
                      <a:pt x="1677580" y="3277559"/>
                      <a:pt x="1503869" y="3294887"/>
                    </a:cubicBezTo>
                    <a:cubicBezTo>
                      <a:pt x="1330158" y="3312215"/>
                      <a:pt x="1031542" y="3277674"/>
                      <a:pt x="901216" y="3294887"/>
                    </a:cubicBezTo>
                    <a:cubicBezTo>
                      <a:pt x="770890" y="3312100"/>
                      <a:pt x="327559" y="3239292"/>
                      <a:pt x="0" y="3294887"/>
                    </a:cubicBezTo>
                    <a:cubicBezTo>
                      <a:pt x="-39833" y="3094969"/>
                      <a:pt x="47934" y="2982362"/>
                      <a:pt x="0" y="2811637"/>
                    </a:cubicBezTo>
                    <a:cubicBezTo>
                      <a:pt x="-47934" y="2640912"/>
                      <a:pt x="31194" y="2499941"/>
                      <a:pt x="0" y="2361336"/>
                    </a:cubicBezTo>
                    <a:cubicBezTo>
                      <a:pt x="-31194" y="2222731"/>
                      <a:pt x="43037" y="2078682"/>
                      <a:pt x="0" y="1878086"/>
                    </a:cubicBezTo>
                    <a:cubicBezTo>
                      <a:pt x="-43037" y="1677490"/>
                      <a:pt x="31469" y="1636677"/>
                      <a:pt x="0" y="1427784"/>
                    </a:cubicBezTo>
                    <a:cubicBezTo>
                      <a:pt x="-31469" y="1218891"/>
                      <a:pt x="52074" y="1167023"/>
                      <a:pt x="0" y="977483"/>
                    </a:cubicBezTo>
                    <a:cubicBezTo>
                      <a:pt x="-52074" y="787943"/>
                      <a:pt x="52359" y="734695"/>
                      <a:pt x="0" y="527182"/>
                    </a:cubicBezTo>
                    <a:cubicBezTo>
                      <a:pt x="-52359" y="319669"/>
                      <a:pt x="25615" y="187345"/>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000">
                  <a:solidFill>
                    <a:schemeClr val="tx1"/>
                  </a:solidFill>
                </a:endParaRPr>
              </a:p>
            </p:txBody>
          </p:sp>
          <p:sp>
            <p:nvSpPr>
              <p:cNvPr id="29" name="Rechteck 28">
                <a:extLst>
                  <a:ext uri="{FF2B5EF4-FFF2-40B4-BE49-F238E27FC236}">
                    <a16:creationId xmlns:a16="http://schemas.microsoft.com/office/drawing/2014/main" id="{D4587401-788B-06ED-93FD-61AC79FF61A2}"/>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0" name="Rechteck 29">
                <a:extLst>
                  <a:ext uri="{FF2B5EF4-FFF2-40B4-BE49-F238E27FC236}">
                    <a16:creationId xmlns:a16="http://schemas.microsoft.com/office/drawing/2014/main" id="{7B386609-AEDF-2B17-AC68-6DB8213E4DAF}"/>
                  </a:ext>
                </a:extLst>
              </p:cNvPr>
              <p:cNvSpPr/>
              <p:nvPr/>
            </p:nvSpPr>
            <p:spPr>
              <a:xfrm>
                <a:off x="1016910" y="2996060"/>
                <a:ext cx="5203137" cy="27697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dirty="0">
                    <a:solidFill>
                      <a:schemeClr val="tx1"/>
                    </a:solidFill>
                  </a:rPr>
                  <a:t>Vorteile</a:t>
                </a:r>
              </a:p>
              <a:p>
                <a:pPr marL="627063" indent="-342900">
                  <a:spcAft>
                    <a:spcPts val="1200"/>
                  </a:spcAft>
                  <a:buClr>
                    <a:schemeClr val="accent6"/>
                  </a:buClr>
                  <a:buSzPct val="150000"/>
                  <a:buFont typeface="Wingdings" panose="05000000000000000000" pitchFamily="2" charset="2"/>
                  <a:buChar char="ü"/>
                </a:pPr>
                <a:r>
                  <a:rPr lang="de-DE" sz="1800" b="1" dirty="0">
                    <a:solidFill>
                      <a:srgbClr val="548235"/>
                    </a:solidFill>
                  </a:rPr>
                  <a:t>Sofort kaufen, später zahlen </a:t>
                </a:r>
                <a:r>
                  <a:rPr lang="de-DE" sz="1800" dirty="0">
                    <a:solidFill>
                      <a:schemeClr val="tx1"/>
                    </a:solidFill>
                  </a:rPr>
                  <a:t>– Man muss nicht lange sparen, um sich etwas leisten zu können. </a:t>
                </a:r>
              </a:p>
              <a:p>
                <a:pPr marL="627063" indent="-342900">
                  <a:spcAft>
                    <a:spcPts val="1200"/>
                  </a:spcAft>
                  <a:buClr>
                    <a:schemeClr val="accent6"/>
                  </a:buClr>
                  <a:buSzPct val="150000"/>
                  <a:buFont typeface="Wingdings" panose="05000000000000000000" pitchFamily="2" charset="2"/>
                  <a:buChar char="ü"/>
                </a:pPr>
                <a:r>
                  <a:rPr lang="de-DE" sz="1800" b="1" dirty="0">
                    <a:solidFill>
                      <a:srgbClr val="548235"/>
                    </a:solidFill>
                  </a:rPr>
                  <a:t>Planbare Kosten </a:t>
                </a:r>
                <a:r>
                  <a:rPr lang="de-DE" sz="1800" dirty="0">
                    <a:solidFill>
                      <a:schemeClr val="tx1"/>
                    </a:solidFill>
                  </a:rPr>
                  <a:t>– Monatliche Raten sind oft festgelegt, sodass man besser kalkulieren kann.</a:t>
                </a:r>
              </a:p>
              <a:p>
                <a:pPr marL="627063" indent="-342900">
                  <a:spcAft>
                    <a:spcPts val="1200"/>
                  </a:spcAft>
                  <a:buClr>
                    <a:schemeClr val="accent6"/>
                  </a:buClr>
                  <a:buSzPct val="150000"/>
                  <a:buFont typeface="Wingdings" panose="05000000000000000000" pitchFamily="2" charset="2"/>
                  <a:buChar char="ü"/>
                </a:pPr>
                <a:r>
                  <a:rPr lang="de-DE" sz="1800" b="1" dirty="0">
                    <a:solidFill>
                      <a:srgbClr val="548235"/>
                    </a:solidFill>
                  </a:rPr>
                  <a:t>Keine große Einmalbelastung </a:t>
                </a:r>
                <a:r>
                  <a:rPr lang="de-DE" sz="1800" dirty="0">
                    <a:solidFill>
                      <a:schemeClr val="tx1"/>
                    </a:solidFill>
                  </a:rPr>
                  <a:t>– Besonders hilfreich bei teuren Anschaffungen, die man sofort braucht (z. B. Fahrrad, Waschmaschine, …)</a:t>
                </a:r>
              </a:p>
            </p:txBody>
          </p:sp>
        </p:grpSp>
        <p:pic>
          <p:nvPicPr>
            <p:cNvPr id="26" name="Grafik 25" descr="Ein Bild, das Text enthält.&#10;&#10;Automatisch generierte Beschreibung">
              <a:extLst>
                <a:ext uri="{FF2B5EF4-FFF2-40B4-BE49-F238E27FC236}">
                  <a16:creationId xmlns:a16="http://schemas.microsoft.com/office/drawing/2014/main" id="{24126F8B-1789-1518-8CAC-8905144BFD4C}"/>
                </a:ext>
              </a:extLst>
            </p:cNvPr>
            <p:cNvPicPr>
              <a:picLocks noChangeAspect="1"/>
            </p:cNvPicPr>
            <p:nvPr/>
          </p:nvPicPr>
          <p:blipFill rotWithShape="1">
            <a:blip r:embed="rId3">
              <a:duotone>
                <a:prstClr val="black"/>
                <a:srgbClr val="D2AAA6">
                  <a:tint val="45000"/>
                  <a:satMod val="400000"/>
                </a:srgbClr>
              </a:duotone>
              <a:alphaModFix amt="50000"/>
            </a:blip>
            <a:srcRect l="15441" r="78542" b="53091"/>
            <a:stretch/>
          </p:blipFill>
          <p:spPr>
            <a:xfrm rot="554331">
              <a:off x="3222325" y="2640933"/>
              <a:ext cx="132668" cy="492255"/>
            </a:xfrm>
            <a:prstGeom prst="rect">
              <a:avLst/>
            </a:prstGeom>
          </p:spPr>
        </p:pic>
      </p:grpSp>
      <p:grpSp>
        <p:nvGrpSpPr>
          <p:cNvPr id="35" name="Gruppieren 34">
            <a:extLst>
              <a:ext uri="{FF2B5EF4-FFF2-40B4-BE49-F238E27FC236}">
                <a16:creationId xmlns:a16="http://schemas.microsoft.com/office/drawing/2014/main" id="{189CAF6B-4614-2AC6-7F9E-78B4A9B4892C}"/>
              </a:ext>
            </a:extLst>
          </p:cNvPr>
          <p:cNvGrpSpPr/>
          <p:nvPr/>
        </p:nvGrpSpPr>
        <p:grpSpPr>
          <a:xfrm>
            <a:off x="6264107" y="1360888"/>
            <a:ext cx="5227859" cy="4026359"/>
            <a:chOff x="671995" y="2640933"/>
            <a:chExt cx="5250344" cy="3482037"/>
          </a:xfrm>
        </p:grpSpPr>
        <p:grpSp>
          <p:nvGrpSpPr>
            <p:cNvPr id="36" name="Gruppieren 35">
              <a:extLst>
                <a:ext uri="{FF2B5EF4-FFF2-40B4-BE49-F238E27FC236}">
                  <a16:creationId xmlns:a16="http://schemas.microsoft.com/office/drawing/2014/main" id="{6D26D8A8-0A85-ACF9-60FF-8AC44203AD53}"/>
                </a:ext>
              </a:extLst>
            </p:cNvPr>
            <p:cNvGrpSpPr/>
            <p:nvPr/>
          </p:nvGrpSpPr>
          <p:grpSpPr>
            <a:xfrm>
              <a:off x="671995" y="2839633"/>
              <a:ext cx="5250344" cy="3283337"/>
              <a:chOff x="935665" y="2636873"/>
              <a:chExt cx="5560828" cy="3605763"/>
            </a:xfrm>
          </p:grpSpPr>
          <p:sp>
            <p:nvSpPr>
              <p:cNvPr id="38" name="Rechteck 37">
                <a:extLst>
                  <a:ext uri="{FF2B5EF4-FFF2-40B4-BE49-F238E27FC236}">
                    <a16:creationId xmlns:a16="http://schemas.microsoft.com/office/drawing/2014/main" id="{0872CE5A-8C5A-E038-23C3-292530B7B259}"/>
                  </a:ext>
                </a:extLst>
              </p:cNvPr>
              <p:cNvSpPr/>
              <p:nvPr/>
            </p:nvSpPr>
            <p:spPr>
              <a:xfrm>
                <a:off x="935665" y="2636873"/>
                <a:ext cx="5560828" cy="3605763"/>
              </a:xfrm>
              <a:prstGeom prst="rect">
                <a:avLst/>
              </a:prstGeom>
              <a:solidFill>
                <a:srgbClr val="FFB2B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39" name="Rechteck 38">
                <a:extLst>
                  <a:ext uri="{FF2B5EF4-FFF2-40B4-BE49-F238E27FC236}">
                    <a16:creationId xmlns:a16="http://schemas.microsoft.com/office/drawing/2014/main" id="{826C45E5-70D3-7A8E-482A-9C51F3E0D1CE}"/>
                  </a:ext>
                </a:extLst>
              </p:cNvPr>
              <p:cNvSpPr/>
              <p:nvPr/>
            </p:nvSpPr>
            <p:spPr>
              <a:xfrm>
                <a:off x="1244010" y="2774347"/>
                <a:ext cx="4976037" cy="3294887"/>
              </a:xfrm>
              <a:custGeom>
                <a:avLst/>
                <a:gdLst>
                  <a:gd name="connsiteX0" fmla="*/ 0 w 4976037"/>
                  <a:gd name="connsiteY0" fmla="*/ 0 h 3294887"/>
                  <a:gd name="connsiteX1" fmla="*/ 503133 w 4976037"/>
                  <a:gd name="connsiteY1" fmla="*/ 0 h 3294887"/>
                  <a:gd name="connsiteX2" fmla="*/ 906745 w 4976037"/>
                  <a:gd name="connsiteY2" fmla="*/ 0 h 3294887"/>
                  <a:gd name="connsiteX3" fmla="*/ 1409877 w 4976037"/>
                  <a:gd name="connsiteY3" fmla="*/ 0 h 3294887"/>
                  <a:gd name="connsiteX4" fmla="*/ 1913010 w 4976037"/>
                  <a:gd name="connsiteY4" fmla="*/ 0 h 3294887"/>
                  <a:gd name="connsiteX5" fmla="*/ 2565424 w 4976037"/>
                  <a:gd name="connsiteY5" fmla="*/ 0 h 3294887"/>
                  <a:gd name="connsiteX6" fmla="*/ 3018796 w 4976037"/>
                  <a:gd name="connsiteY6" fmla="*/ 0 h 3294887"/>
                  <a:gd name="connsiteX7" fmla="*/ 3521928 w 4976037"/>
                  <a:gd name="connsiteY7" fmla="*/ 0 h 3294887"/>
                  <a:gd name="connsiteX8" fmla="*/ 4074821 w 4976037"/>
                  <a:gd name="connsiteY8" fmla="*/ 0 h 3294887"/>
                  <a:gd name="connsiteX9" fmla="*/ 4976037 w 4976037"/>
                  <a:gd name="connsiteY9" fmla="*/ 0 h 3294887"/>
                  <a:gd name="connsiteX10" fmla="*/ 4976037 w 4976037"/>
                  <a:gd name="connsiteY10" fmla="*/ 549148 h 3294887"/>
                  <a:gd name="connsiteX11" fmla="*/ 4976037 w 4976037"/>
                  <a:gd name="connsiteY11" fmla="*/ 1098296 h 3294887"/>
                  <a:gd name="connsiteX12" fmla="*/ 4976037 w 4976037"/>
                  <a:gd name="connsiteY12" fmla="*/ 1680392 h 3294887"/>
                  <a:gd name="connsiteX13" fmla="*/ 4976037 w 4976037"/>
                  <a:gd name="connsiteY13" fmla="*/ 2229540 h 3294887"/>
                  <a:gd name="connsiteX14" fmla="*/ 4976037 w 4976037"/>
                  <a:gd name="connsiteY14" fmla="*/ 2712790 h 3294887"/>
                  <a:gd name="connsiteX15" fmla="*/ 4976037 w 4976037"/>
                  <a:gd name="connsiteY15" fmla="*/ 3294887 h 3294887"/>
                  <a:gd name="connsiteX16" fmla="*/ 4572425 w 4976037"/>
                  <a:gd name="connsiteY16" fmla="*/ 3294887 h 3294887"/>
                  <a:gd name="connsiteX17" fmla="*/ 3969772 w 4976037"/>
                  <a:gd name="connsiteY17" fmla="*/ 3294887 h 3294887"/>
                  <a:gd name="connsiteX18" fmla="*/ 3466639 w 4976037"/>
                  <a:gd name="connsiteY18" fmla="*/ 3294887 h 3294887"/>
                  <a:gd name="connsiteX19" fmla="*/ 2814225 w 4976037"/>
                  <a:gd name="connsiteY19" fmla="*/ 3294887 h 3294887"/>
                  <a:gd name="connsiteX20" fmla="*/ 2261332 w 4976037"/>
                  <a:gd name="connsiteY20" fmla="*/ 3294887 h 3294887"/>
                  <a:gd name="connsiteX21" fmla="*/ 1857720 w 4976037"/>
                  <a:gd name="connsiteY21" fmla="*/ 3294887 h 3294887"/>
                  <a:gd name="connsiteX22" fmla="*/ 1454109 w 4976037"/>
                  <a:gd name="connsiteY22" fmla="*/ 3294887 h 3294887"/>
                  <a:gd name="connsiteX23" fmla="*/ 851455 w 4976037"/>
                  <a:gd name="connsiteY23" fmla="*/ 3294887 h 3294887"/>
                  <a:gd name="connsiteX24" fmla="*/ 0 w 4976037"/>
                  <a:gd name="connsiteY24" fmla="*/ 3294887 h 3294887"/>
                  <a:gd name="connsiteX25" fmla="*/ 0 w 4976037"/>
                  <a:gd name="connsiteY25" fmla="*/ 2745739 h 3294887"/>
                  <a:gd name="connsiteX26" fmla="*/ 0 w 4976037"/>
                  <a:gd name="connsiteY26" fmla="*/ 2295438 h 3294887"/>
                  <a:gd name="connsiteX27" fmla="*/ 0 w 4976037"/>
                  <a:gd name="connsiteY27" fmla="*/ 1713341 h 3294887"/>
                  <a:gd name="connsiteX28" fmla="*/ 0 w 4976037"/>
                  <a:gd name="connsiteY28" fmla="*/ 1164193 h 3294887"/>
                  <a:gd name="connsiteX29" fmla="*/ 0 w 4976037"/>
                  <a:gd name="connsiteY29" fmla="*/ 647994 h 3294887"/>
                  <a:gd name="connsiteX30" fmla="*/ 0 w 4976037"/>
                  <a:gd name="connsiteY30" fmla="*/ 0 h 3294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976037" h="3294887" fill="none" extrusionOk="0">
                    <a:moveTo>
                      <a:pt x="0" y="0"/>
                    </a:moveTo>
                    <a:cubicBezTo>
                      <a:pt x="172972" y="-27406"/>
                      <a:pt x="271782" y="59113"/>
                      <a:pt x="503133" y="0"/>
                    </a:cubicBezTo>
                    <a:cubicBezTo>
                      <a:pt x="734484" y="-59113"/>
                      <a:pt x="763739" y="40713"/>
                      <a:pt x="906745" y="0"/>
                    </a:cubicBezTo>
                    <a:cubicBezTo>
                      <a:pt x="1049751" y="-40713"/>
                      <a:pt x="1206840" y="52752"/>
                      <a:pt x="1409877" y="0"/>
                    </a:cubicBezTo>
                    <a:cubicBezTo>
                      <a:pt x="1612914" y="-52752"/>
                      <a:pt x="1750480" y="17758"/>
                      <a:pt x="1913010" y="0"/>
                    </a:cubicBezTo>
                    <a:cubicBezTo>
                      <a:pt x="2075540" y="-17758"/>
                      <a:pt x="2373757" y="20286"/>
                      <a:pt x="2565424" y="0"/>
                    </a:cubicBezTo>
                    <a:cubicBezTo>
                      <a:pt x="2757091" y="-20286"/>
                      <a:pt x="2871616" y="8169"/>
                      <a:pt x="3018796" y="0"/>
                    </a:cubicBezTo>
                    <a:cubicBezTo>
                      <a:pt x="3165976" y="-8169"/>
                      <a:pt x="3326964" y="31337"/>
                      <a:pt x="3521928" y="0"/>
                    </a:cubicBezTo>
                    <a:cubicBezTo>
                      <a:pt x="3716892" y="-31337"/>
                      <a:pt x="3897780" y="30588"/>
                      <a:pt x="4074821" y="0"/>
                    </a:cubicBezTo>
                    <a:cubicBezTo>
                      <a:pt x="4251862" y="-30588"/>
                      <a:pt x="4795018" y="146"/>
                      <a:pt x="4976037" y="0"/>
                    </a:cubicBezTo>
                    <a:cubicBezTo>
                      <a:pt x="4990307" y="254893"/>
                      <a:pt x="4920508" y="408227"/>
                      <a:pt x="4976037" y="549148"/>
                    </a:cubicBezTo>
                    <a:cubicBezTo>
                      <a:pt x="5031566" y="690069"/>
                      <a:pt x="4939519" y="966175"/>
                      <a:pt x="4976037" y="1098296"/>
                    </a:cubicBezTo>
                    <a:cubicBezTo>
                      <a:pt x="5012555" y="1230417"/>
                      <a:pt x="4955210" y="1456110"/>
                      <a:pt x="4976037" y="1680392"/>
                    </a:cubicBezTo>
                    <a:cubicBezTo>
                      <a:pt x="4996864" y="1904674"/>
                      <a:pt x="4966219" y="1984397"/>
                      <a:pt x="4976037" y="2229540"/>
                    </a:cubicBezTo>
                    <a:cubicBezTo>
                      <a:pt x="4985855" y="2474683"/>
                      <a:pt x="4939020" y="2487882"/>
                      <a:pt x="4976037" y="2712790"/>
                    </a:cubicBezTo>
                    <a:cubicBezTo>
                      <a:pt x="5013054" y="2937698"/>
                      <a:pt x="4954169" y="3042751"/>
                      <a:pt x="4976037" y="3294887"/>
                    </a:cubicBezTo>
                    <a:cubicBezTo>
                      <a:pt x="4823265" y="3334040"/>
                      <a:pt x="4772376" y="3280688"/>
                      <a:pt x="4572425" y="3294887"/>
                    </a:cubicBezTo>
                    <a:cubicBezTo>
                      <a:pt x="4372474" y="3309086"/>
                      <a:pt x="4125186" y="3257715"/>
                      <a:pt x="3969772" y="3294887"/>
                    </a:cubicBezTo>
                    <a:cubicBezTo>
                      <a:pt x="3814358" y="3332059"/>
                      <a:pt x="3622470" y="3245988"/>
                      <a:pt x="3466639" y="3294887"/>
                    </a:cubicBezTo>
                    <a:cubicBezTo>
                      <a:pt x="3310808" y="3343786"/>
                      <a:pt x="2970667" y="3275914"/>
                      <a:pt x="2814225" y="3294887"/>
                    </a:cubicBezTo>
                    <a:cubicBezTo>
                      <a:pt x="2657783" y="3313860"/>
                      <a:pt x="2412427" y="3284485"/>
                      <a:pt x="2261332" y="3294887"/>
                    </a:cubicBezTo>
                    <a:cubicBezTo>
                      <a:pt x="2110237" y="3305289"/>
                      <a:pt x="2011840" y="3283061"/>
                      <a:pt x="1857720" y="3294887"/>
                    </a:cubicBezTo>
                    <a:cubicBezTo>
                      <a:pt x="1703600" y="3306713"/>
                      <a:pt x="1580196" y="3265697"/>
                      <a:pt x="1454109" y="3294887"/>
                    </a:cubicBezTo>
                    <a:cubicBezTo>
                      <a:pt x="1328022" y="3324077"/>
                      <a:pt x="1136049" y="3230996"/>
                      <a:pt x="851455" y="3294887"/>
                    </a:cubicBezTo>
                    <a:cubicBezTo>
                      <a:pt x="566861" y="3358778"/>
                      <a:pt x="224719" y="3248294"/>
                      <a:pt x="0" y="3294887"/>
                    </a:cubicBezTo>
                    <a:cubicBezTo>
                      <a:pt x="-49759" y="3094437"/>
                      <a:pt x="57775" y="2973083"/>
                      <a:pt x="0" y="2745739"/>
                    </a:cubicBezTo>
                    <a:cubicBezTo>
                      <a:pt x="-57775" y="2518395"/>
                      <a:pt x="23265" y="2426191"/>
                      <a:pt x="0" y="2295438"/>
                    </a:cubicBezTo>
                    <a:cubicBezTo>
                      <a:pt x="-23265" y="2164685"/>
                      <a:pt x="20131" y="1953251"/>
                      <a:pt x="0" y="1713341"/>
                    </a:cubicBezTo>
                    <a:cubicBezTo>
                      <a:pt x="-20131" y="1473431"/>
                      <a:pt x="293" y="1349223"/>
                      <a:pt x="0" y="1164193"/>
                    </a:cubicBezTo>
                    <a:cubicBezTo>
                      <a:pt x="-293" y="979163"/>
                      <a:pt x="17586" y="804769"/>
                      <a:pt x="0" y="647994"/>
                    </a:cubicBezTo>
                    <a:cubicBezTo>
                      <a:pt x="-17586" y="491219"/>
                      <a:pt x="61353" y="219617"/>
                      <a:pt x="0" y="0"/>
                    </a:cubicBezTo>
                    <a:close/>
                  </a:path>
                  <a:path w="4976037" h="3294887" stroke="0" extrusionOk="0">
                    <a:moveTo>
                      <a:pt x="0" y="0"/>
                    </a:moveTo>
                    <a:cubicBezTo>
                      <a:pt x="132268" y="-36776"/>
                      <a:pt x="368268" y="9803"/>
                      <a:pt x="602653" y="0"/>
                    </a:cubicBezTo>
                    <a:cubicBezTo>
                      <a:pt x="837038" y="-9803"/>
                      <a:pt x="973307" y="70014"/>
                      <a:pt x="1205307" y="0"/>
                    </a:cubicBezTo>
                    <a:cubicBezTo>
                      <a:pt x="1437307" y="-70014"/>
                      <a:pt x="1518816" y="47899"/>
                      <a:pt x="1608919" y="0"/>
                    </a:cubicBezTo>
                    <a:cubicBezTo>
                      <a:pt x="1699022" y="-47899"/>
                      <a:pt x="1990895" y="55795"/>
                      <a:pt x="2261332" y="0"/>
                    </a:cubicBezTo>
                    <a:cubicBezTo>
                      <a:pt x="2531769" y="-55795"/>
                      <a:pt x="2548146" y="34318"/>
                      <a:pt x="2764465" y="0"/>
                    </a:cubicBezTo>
                    <a:cubicBezTo>
                      <a:pt x="2980784" y="-34318"/>
                      <a:pt x="3122104" y="48883"/>
                      <a:pt x="3267598" y="0"/>
                    </a:cubicBezTo>
                    <a:cubicBezTo>
                      <a:pt x="3413092" y="-48883"/>
                      <a:pt x="3659777" y="32837"/>
                      <a:pt x="3770730" y="0"/>
                    </a:cubicBezTo>
                    <a:cubicBezTo>
                      <a:pt x="3881683" y="-32837"/>
                      <a:pt x="4174778" y="36212"/>
                      <a:pt x="4373384" y="0"/>
                    </a:cubicBezTo>
                    <a:cubicBezTo>
                      <a:pt x="4571990" y="-36212"/>
                      <a:pt x="4797656" y="32513"/>
                      <a:pt x="4976037" y="0"/>
                    </a:cubicBezTo>
                    <a:cubicBezTo>
                      <a:pt x="5021028" y="127952"/>
                      <a:pt x="4950956" y="392312"/>
                      <a:pt x="4976037" y="516199"/>
                    </a:cubicBezTo>
                    <a:cubicBezTo>
                      <a:pt x="5001118" y="640086"/>
                      <a:pt x="4956336" y="836635"/>
                      <a:pt x="4976037" y="1098296"/>
                    </a:cubicBezTo>
                    <a:cubicBezTo>
                      <a:pt x="4995738" y="1359957"/>
                      <a:pt x="4930212" y="1349077"/>
                      <a:pt x="4976037" y="1548597"/>
                    </a:cubicBezTo>
                    <a:cubicBezTo>
                      <a:pt x="5021862" y="1748117"/>
                      <a:pt x="4932379" y="1835933"/>
                      <a:pt x="4976037" y="1998898"/>
                    </a:cubicBezTo>
                    <a:cubicBezTo>
                      <a:pt x="5019695" y="2161863"/>
                      <a:pt x="4948940" y="2367007"/>
                      <a:pt x="4976037" y="2580995"/>
                    </a:cubicBezTo>
                    <a:cubicBezTo>
                      <a:pt x="5003134" y="2794983"/>
                      <a:pt x="4946042" y="2973656"/>
                      <a:pt x="4976037" y="3294887"/>
                    </a:cubicBezTo>
                    <a:cubicBezTo>
                      <a:pt x="4834869" y="3323141"/>
                      <a:pt x="4676887" y="3262021"/>
                      <a:pt x="4572425" y="3294887"/>
                    </a:cubicBezTo>
                    <a:cubicBezTo>
                      <a:pt x="4467963" y="3327753"/>
                      <a:pt x="4206431" y="3237374"/>
                      <a:pt x="4019532" y="3294887"/>
                    </a:cubicBezTo>
                    <a:cubicBezTo>
                      <a:pt x="3832633" y="3352400"/>
                      <a:pt x="3699706" y="3286140"/>
                      <a:pt x="3516399" y="3294887"/>
                    </a:cubicBezTo>
                    <a:cubicBezTo>
                      <a:pt x="3333092" y="3303634"/>
                      <a:pt x="3126130" y="3277025"/>
                      <a:pt x="2863986" y="3294887"/>
                    </a:cubicBezTo>
                    <a:cubicBezTo>
                      <a:pt x="2601842" y="3312749"/>
                      <a:pt x="2595459" y="3270082"/>
                      <a:pt x="2410613" y="3294887"/>
                    </a:cubicBezTo>
                    <a:cubicBezTo>
                      <a:pt x="2225767" y="3319692"/>
                      <a:pt x="2015177" y="3257742"/>
                      <a:pt x="1907481" y="3294887"/>
                    </a:cubicBezTo>
                    <a:cubicBezTo>
                      <a:pt x="1799785" y="3332032"/>
                      <a:pt x="1677580" y="3277559"/>
                      <a:pt x="1503869" y="3294887"/>
                    </a:cubicBezTo>
                    <a:cubicBezTo>
                      <a:pt x="1330158" y="3312215"/>
                      <a:pt x="1031542" y="3277674"/>
                      <a:pt x="901216" y="3294887"/>
                    </a:cubicBezTo>
                    <a:cubicBezTo>
                      <a:pt x="770890" y="3312100"/>
                      <a:pt x="327559" y="3239292"/>
                      <a:pt x="0" y="3294887"/>
                    </a:cubicBezTo>
                    <a:cubicBezTo>
                      <a:pt x="-39833" y="3094969"/>
                      <a:pt x="47934" y="2982362"/>
                      <a:pt x="0" y="2811637"/>
                    </a:cubicBezTo>
                    <a:cubicBezTo>
                      <a:pt x="-47934" y="2640912"/>
                      <a:pt x="31194" y="2499941"/>
                      <a:pt x="0" y="2361336"/>
                    </a:cubicBezTo>
                    <a:cubicBezTo>
                      <a:pt x="-31194" y="2222731"/>
                      <a:pt x="43037" y="2078682"/>
                      <a:pt x="0" y="1878086"/>
                    </a:cubicBezTo>
                    <a:cubicBezTo>
                      <a:pt x="-43037" y="1677490"/>
                      <a:pt x="31469" y="1636677"/>
                      <a:pt x="0" y="1427784"/>
                    </a:cubicBezTo>
                    <a:cubicBezTo>
                      <a:pt x="-31469" y="1218891"/>
                      <a:pt x="52074" y="1167023"/>
                      <a:pt x="0" y="977483"/>
                    </a:cubicBezTo>
                    <a:cubicBezTo>
                      <a:pt x="-52074" y="787943"/>
                      <a:pt x="52359" y="734695"/>
                      <a:pt x="0" y="527182"/>
                    </a:cubicBezTo>
                    <a:cubicBezTo>
                      <a:pt x="-52359" y="319669"/>
                      <a:pt x="25615" y="187345"/>
                      <a:pt x="0" y="0"/>
                    </a:cubicBezTo>
                    <a:close/>
                  </a:path>
                </a:pathLst>
              </a:custGeom>
              <a:solidFill>
                <a:schemeClr val="bg1"/>
              </a:solidFill>
              <a:ln>
                <a:solidFill>
                  <a:schemeClr val="bg1"/>
                </a:solidFill>
                <a:extLst>
                  <a:ext uri="{C807C97D-BFC1-408E-A445-0C87EB9F89A2}">
                    <ask:lineSketchStyleProps xmlns:ask="http://schemas.microsoft.com/office/drawing/2018/sketchyshapes" sd="3891084040">
                      <a:prstGeom prst="rect">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342900" indent="-342900">
                  <a:spcAft>
                    <a:spcPts val="1200"/>
                  </a:spcAft>
                  <a:buFont typeface="Arial" panose="020B0604020202020204" pitchFamily="34" charset="0"/>
                  <a:buChar char="•"/>
                </a:pPr>
                <a:endParaRPr lang="de-DE" sz="2000">
                  <a:solidFill>
                    <a:schemeClr val="tx1"/>
                  </a:solidFill>
                </a:endParaRPr>
              </a:p>
            </p:txBody>
          </p:sp>
          <p:sp>
            <p:nvSpPr>
              <p:cNvPr id="40" name="Rechteck 39">
                <a:extLst>
                  <a:ext uri="{FF2B5EF4-FFF2-40B4-BE49-F238E27FC236}">
                    <a16:creationId xmlns:a16="http://schemas.microsoft.com/office/drawing/2014/main" id="{8E320FF2-0CBB-9576-F08D-911326D27B4E}"/>
                  </a:ext>
                </a:extLst>
              </p:cNvPr>
              <p:cNvSpPr/>
              <p:nvPr/>
            </p:nvSpPr>
            <p:spPr>
              <a:xfrm>
                <a:off x="1397246" y="3187760"/>
                <a:ext cx="352747" cy="265033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1" name="Rechteck 40">
                <a:extLst>
                  <a:ext uri="{FF2B5EF4-FFF2-40B4-BE49-F238E27FC236}">
                    <a16:creationId xmlns:a16="http://schemas.microsoft.com/office/drawing/2014/main" id="{B1CB574A-74B3-ABA8-EF9B-AF3EEFC514B4}"/>
                  </a:ext>
                </a:extLst>
              </p:cNvPr>
              <p:cNvSpPr/>
              <p:nvPr/>
            </p:nvSpPr>
            <p:spPr>
              <a:xfrm>
                <a:off x="1016910" y="2996060"/>
                <a:ext cx="5203137" cy="2769714"/>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2000" b="1">
                    <a:solidFill>
                      <a:schemeClr val="tx1"/>
                    </a:solidFill>
                  </a:rPr>
                  <a:t>Nachteile</a:t>
                </a:r>
              </a:p>
              <a:p>
                <a:pPr marL="627063" indent="-342900">
                  <a:spcAft>
                    <a:spcPts val="1200"/>
                  </a:spcAft>
                  <a:buClr>
                    <a:srgbClr val="C00000"/>
                  </a:buClr>
                  <a:buSzPct val="150000"/>
                  <a:buFont typeface="Webdings" panose="05030102010509060703" pitchFamily="18" charset="2"/>
                  <a:buChar char=""/>
                </a:pPr>
                <a:r>
                  <a:rPr lang="de-DE" sz="1800" b="1">
                    <a:solidFill>
                      <a:srgbClr val="C00000"/>
                    </a:solidFill>
                  </a:rPr>
                  <a:t>Zinsen &amp; Gebühren </a:t>
                </a:r>
                <a:r>
                  <a:rPr lang="de-DE" sz="1800">
                    <a:solidFill>
                      <a:schemeClr val="tx1"/>
                    </a:solidFill>
                  </a:rPr>
                  <a:t>– IMMER teurer als ein Direktkauf, da zusätzliche Kosten anfallen.</a:t>
                </a:r>
              </a:p>
              <a:p>
                <a:pPr marL="627063" indent="-342900">
                  <a:spcAft>
                    <a:spcPts val="1200"/>
                  </a:spcAft>
                  <a:buClr>
                    <a:srgbClr val="C00000"/>
                  </a:buClr>
                  <a:buSzPct val="150000"/>
                  <a:buFont typeface="Webdings" panose="05030102010509060703" pitchFamily="18" charset="2"/>
                  <a:buChar char=""/>
                </a:pPr>
                <a:r>
                  <a:rPr lang="de-DE" sz="1800" b="1">
                    <a:solidFill>
                      <a:srgbClr val="C00000"/>
                    </a:solidFill>
                  </a:rPr>
                  <a:t>Verschuldungsrisiko</a:t>
                </a:r>
                <a:r>
                  <a:rPr lang="de-DE" sz="1800">
                    <a:solidFill>
                      <a:schemeClr val="tx1"/>
                    </a:solidFill>
                  </a:rPr>
                  <a:t> – Viele Ratenkäufe gleichzeitig können schnell zu finanziellen Problemen führen.</a:t>
                </a:r>
              </a:p>
              <a:p>
                <a:pPr marL="627063" indent="-342900">
                  <a:spcAft>
                    <a:spcPts val="1200"/>
                  </a:spcAft>
                  <a:buClr>
                    <a:srgbClr val="C00000"/>
                  </a:buClr>
                  <a:buSzPct val="150000"/>
                  <a:buFont typeface="Webdings" panose="05030102010509060703" pitchFamily="18" charset="2"/>
                  <a:buChar char=""/>
                </a:pPr>
                <a:r>
                  <a:rPr lang="de-DE" sz="1800" b="1">
                    <a:solidFill>
                      <a:srgbClr val="C00000"/>
                    </a:solidFill>
                  </a:rPr>
                  <a:t>Langfristige Verpflichtung </a:t>
                </a:r>
                <a:r>
                  <a:rPr lang="de-DE" sz="1800">
                    <a:solidFill>
                      <a:schemeClr val="tx1"/>
                    </a:solidFill>
                  </a:rPr>
                  <a:t>– Man muss über Monate oder Jahre zahlen, auch wenn sich die finanzielle Lage ändert oder das gekaufte Produkt kaputt wird oder gestohlen wird.</a:t>
                </a:r>
              </a:p>
            </p:txBody>
          </p:sp>
        </p:grpSp>
        <p:pic>
          <p:nvPicPr>
            <p:cNvPr id="37" name="Grafik 36" descr="Ein Bild, das Text enthält.&#10;&#10;Automatisch generierte Beschreibung">
              <a:extLst>
                <a:ext uri="{FF2B5EF4-FFF2-40B4-BE49-F238E27FC236}">
                  <a16:creationId xmlns:a16="http://schemas.microsoft.com/office/drawing/2014/main" id="{423CCC2C-62CC-0CDE-032D-0A1D0C9363B2}"/>
                </a:ext>
              </a:extLst>
            </p:cNvPr>
            <p:cNvPicPr>
              <a:picLocks noChangeAspect="1"/>
            </p:cNvPicPr>
            <p:nvPr/>
          </p:nvPicPr>
          <p:blipFill rotWithShape="1">
            <a:blip r:embed="rId3">
              <a:duotone>
                <a:prstClr val="black"/>
                <a:srgbClr val="D2AAA6">
                  <a:tint val="45000"/>
                  <a:satMod val="400000"/>
                </a:srgbClr>
              </a:duotone>
              <a:alphaModFix amt="50000"/>
            </a:blip>
            <a:srcRect l="15441" r="78542" b="53091"/>
            <a:stretch/>
          </p:blipFill>
          <p:spPr>
            <a:xfrm rot="554331">
              <a:off x="3222325" y="2640933"/>
              <a:ext cx="132668" cy="492255"/>
            </a:xfrm>
            <a:prstGeom prst="rect">
              <a:avLst/>
            </a:prstGeom>
          </p:spPr>
        </p:pic>
      </p:grpSp>
      <p:grpSp>
        <p:nvGrpSpPr>
          <p:cNvPr id="42" name="Gruppieren 41">
            <a:extLst>
              <a:ext uri="{FF2B5EF4-FFF2-40B4-BE49-F238E27FC236}">
                <a16:creationId xmlns:a16="http://schemas.microsoft.com/office/drawing/2014/main" id="{D6E48FB1-2DDF-25AD-F7C4-2886E783CFFE}"/>
              </a:ext>
            </a:extLst>
          </p:cNvPr>
          <p:cNvGrpSpPr/>
          <p:nvPr/>
        </p:nvGrpSpPr>
        <p:grpSpPr>
          <a:xfrm>
            <a:off x="8437759" y="5036372"/>
            <a:ext cx="3390422" cy="1258066"/>
            <a:chOff x="406914" y="1580476"/>
            <a:chExt cx="3390422" cy="1258066"/>
          </a:xfrm>
        </p:grpSpPr>
        <p:sp>
          <p:nvSpPr>
            <p:cNvPr id="43" name="Sprechblase: rechteckig mit abgerundeten Ecken 42">
              <a:extLst>
                <a:ext uri="{FF2B5EF4-FFF2-40B4-BE49-F238E27FC236}">
                  <a16:creationId xmlns:a16="http://schemas.microsoft.com/office/drawing/2014/main" id="{E6202FC8-00A9-1D3F-0057-7CBD2B690489}"/>
                </a:ext>
              </a:extLst>
            </p:cNvPr>
            <p:cNvSpPr/>
            <p:nvPr/>
          </p:nvSpPr>
          <p:spPr>
            <a:xfrm>
              <a:off x="406914" y="1580476"/>
              <a:ext cx="3390422" cy="1258066"/>
            </a:xfrm>
            <a:custGeom>
              <a:avLst/>
              <a:gdLst>
                <a:gd name="connsiteX0" fmla="*/ 0 w 3390422"/>
                <a:gd name="connsiteY0" fmla="*/ 209682 h 1258066"/>
                <a:gd name="connsiteX1" fmla="*/ 209682 w 3390422"/>
                <a:gd name="connsiteY1" fmla="*/ 0 h 1258066"/>
                <a:gd name="connsiteX2" fmla="*/ 1977746 w 3390422"/>
                <a:gd name="connsiteY2" fmla="*/ 0 h 1258066"/>
                <a:gd name="connsiteX3" fmla="*/ 1977746 w 3390422"/>
                <a:gd name="connsiteY3" fmla="*/ 0 h 1258066"/>
                <a:gd name="connsiteX4" fmla="*/ 2825352 w 3390422"/>
                <a:gd name="connsiteY4" fmla="*/ 0 h 1258066"/>
                <a:gd name="connsiteX5" fmla="*/ 3180740 w 3390422"/>
                <a:gd name="connsiteY5" fmla="*/ 0 h 1258066"/>
                <a:gd name="connsiteX6" fmla="*/ 3390422 w 3390422"/>
                <a:gd name="connsiteY6" fmla="*/ 209682 h 1258066"/>
                <a:gd name="connsiteX7" fmla="*/ 3390422 w 3390422"/>
                <a:gd name="connsiteY7" fmla="*/ 733872 h 1258066"/>
                <a:gd name="connsiteX8" fmla="*/ 3390422 w 3390422"/>
                <a:gd name="connsiteY8" fmla="*/ 733872 h 1258066"/>
                <a:gd name="connsiteX9" fmla="*/ 3390422 w 3390422"/>
                <a:gd name="connsiteY9" fmla="*/ 1048388 h 1258066"/>
                <a:gd name="connsiteX10" fmla="*/ 3390422 w 3390422"/>
                <a:gd name="connsiteY10" fmla="*/ 1048384 h 1258066"/>
                <a:gd name="connsiteX11" fmla="*/ 3180740 w 3390422"/>
                <a:gd name="connsiteY11" fmla="*/ 1258066 h 1258066"/>
                <a:gd name="connsiteX12" fmla="*/ 2825352 w 3390422"/>
                <a:gd name="connsiteY12" fmla="*/ 1258066 h 1258066"/>
                <a:gd name="connsiteX13" fmla="*/ 3741636 w 3390422"/>
                <a:gd name="connsiteY13" fmla="*/ 1688362 h 1258066"/>
                <a:gd name="connsiteX14" fmla="*/ 1977746 w 3390422"/>
                <a:gd name="connsiteY14" fmla="*/ 1258066 h 1258066"/>
                <a:gd name="connsiteX15" fmla="*/ 209682 w 3390422"/>
                <a:gd name="connsiteY15" fmla="*/ 1258066 h 1258066"/>
                <a:gd name="connsiteX16" fmla="*/ 0 w 3390422"/>
                <a:gd name="connsiteY16" fmla="*/ 1048384 h 1258066"/>
                <a:gd name="connsiteX17" fmla="*/ 0 w 3390422"/>
                <a:gd name="connsiteY17" fmla="*/ 1048388 h 1258066"/>
                <a:gd name="connsiteX18" fmla="*/ 0 w 3390422"/>
                <a:gd name="connsiteY18" fmla="*/ 733872 h 1258066"/>
                <a:gd name="connsiteX19" fmla="*/ 0 w 3390422"/>
                <a:gd name="connsiteY19" fmla="*/ 733872 h 1258066"/>
                <a:gd name="connsiteX20" fmla="*/ 0 w 3390422"/>
                <a:gd name="connsiteY20" fmla="*/ 209682 h 125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90422" h="1258066" fill="none" extrusionOk="0">
                  <a:moveTo>
                    <a:pt x="0" y="209682"/>
                  </a:moveTo>
                  <a:cubicBezTo>
                    <a:pt x="-4779" y="100676"/>
                    <a:pt x="101252" y="11753"/>
                    <a:pt x="209682" y="0"/>
                  </a:cubicBezTo>
                  <a:cubicBezTo>
                    <a:pt x="1065268" y="-83788"/>
                    <a:pt x="1314589" y="105978"/>
                    <a:pt x="1977746" y="0"/>
                  </a:cubicBezTo>
                  <a:lnTo>
                    <a:pt x="1977746" y="0"/>
                  </a:lnTo>
                  <a:cubicBezTo>
                    <a:pt x="2371748" y="62665"/>
                    <a:pt x="2649455" y="-40610"/>
                    <a:pt x="2825352" y="0"/>
                  </a:cubicBezTo>
                  <a:cubicBezTo>
                    <a:pt x="2893171" y="-27535"/>
                    <a:pt x="3114519" y="-22898"/>
                    <a:pt x="3180740" y="0"/>
                  </a:cubicBezTo>
                  <a:cubicBezTo>
                    <a:pt x="3275010" y="-3432"/>
                    <a:pt x="3390274" y="95734"/>
                    <a:pt x="3390422" y="209682"/>
                  </a:cubicBezTo>
                  <a:cubicBezTo>
                    <a:pt x="3353895" y="294982"/>
                    <a:pt x="3365069" y="508777"/>
                    <a:pt x="3390422" y="733872"/>
                  </a:cubicBezTo>
                  <a:lnTo>
                    <a:pt x="3390422" y="733872"/>
                  </a:lnTo>
                  <a:cubicBezTo>
                    <a:pt x="3390862" y="865254"/>
                    <a:pt x="3404887" y="936747"/>
                    <a:pt x="3390422" y="1048388"/>
                  </a:cubicBezTo>
                  <a:lnTo>
                    <a:pt x="3390422" y="1048384"/>
                  </a:lnTo>
                  <a:cubicBezTo>
                    <a:pt x="3386410" y="1162323"/>
                    <a:pt x="3289785" y="1259280"/>
                    <a:pt x="3180740" y="1258066"/>
                  </a:cubicBezTo>
                  <a:cubicBezTo>
                    <a:pt x="3100696" y="1227542"/>
                    <a:pt x="2876750" y="1280092"/>
                    <a:pt x="2825352" y="1258066"/>
                  </a:cubicBezTo>
                  <a:cubicBezTo>
                    <a:pt x="3021737" y="1380992"/>
                    <a:pt x="3603448" y="1715356"/>
                    <a:pt x="3741636" y="1688362"/>
                  </a:cubicBezTo>
                  <a:cubicBezTo>
                    <a:pt x="3145348" y="1627818"/>
                    <a:pt x="2276057" y="1471854"/>
                    <a:pt x="1977746" y="1258066"/>
                  </a:cubicBezTo>
                  <a:cubicBezTo>
                    <a:pt x="1356442" y="1361433"/>
                    <a:pt x="646794" y="1367385"/>
                    <a:pt x="209682" y="1258066"/>
                  </a:cubicBezTo>
                  <a:cubicBezTo>
                    <a:pt x="100496" y="1262214"/>
                    <a:pt x="-19543" y="1165198"/>
                    <a:pt x="0" y="1048384"/>
                  </a:cubicBezTo>
                  <a:lnTo>
                    <a:pt x="0" y="1048388"/>
                  </a:lnTo>
                  <a:cubicBezTo>
                    <a:pt x="-21720" y="941149"/>
                    <a:pt x="-9748" y="824731"/>
                    <a:pt x="0" y="733872"/>
                  </a:cubicBezTo>
                  <a:lnTo>
                    <a:pt x="0" y="733872"/>
                  </a:lnTo>
                  <a:cubicBezTo>
                    <a:pt x="14790" y="640429"/>
                    <a:pt x="-9465" y="367226"/>
                    <a:pt x="0" y="209682"/>
                  </a:cubicBezTo>
                  <a:close/>
                </a:path>
                <a:path w="3390422" h="1258066" stroke="0" extrusionOk="0">
                  <a:moveTo>
                    <a:pt x="0" y="209682"/>
                  </a:moveTo>
                  <a:cubicBezTo>
                    <a:pt x="-155" y="107906"/>
                    <a:pt x="83820" y="-4131"/>
                    <a:pt x="209682" y="0"/>
                  </a:cubicBezTo>
                  <a:cubicBezTo>
                    <a:pt x="646210" y="147534"/>
                    <a:pt x="1636001" y="130289"/>
                    <a:pt x="1977746" y="0"/>
                  </a:cubicBezTo>
                  <a:lnTo>
                    <a:pt x="1977746" y="0"/>
                  </a:lnTo>
                  <a:cubicBezTo>
                    <a:pt x="2092732" y="4832"/>
                    <a:pt x="2416088" y="41932"/>
                    <a:pt x="2825352" y="0"/>
                  </a:cubicBezTo>
                  <a:cubicBezTo>
                    <a:pt x="2904177" y="-18846"/>
                    <a:pt x="3053363" y="6880"/>
                    <a:pt x="3180740" y="0"/>
                  </a:cubicBezTo>
                  <a:cubicBezTo>
                    <a:pt x="3306818" y="3332"/>
                    <a:pt x="3398605" y="95232"/>
                    <a:pt x="3390422" y="209682"/>
                  </a:cubicBezTo>
                  <a:cubicBezTo>
                    <a:pt x="3400466" y="404069"/>
                    <a:pt x="3375314" y="585356"/>
                    <a:pt x="3390422" y="733872"/>
                  </a:cubicBezTo>
                  <a:lnTo>
                    <a:pt x="3390422" y="733872"/>
                  </a:lnTo>
                  <a:cubicBezTo>
                    <a:pt x="3413194" y="840752"/>
                    <a:pt x="3403187" y="896743"/>
                    <a:pt x="3390422" y="1048388"/>
                  </a:cubicBezTo>
                  <a:lnTo>
                    <a:pt x="3390422" y="1048384"/>
                  </a:lnTo>
                  <a:cubicBezTo>
                    <a:pt x="3390962" y="1169878"/>
                    <a:pt x="3296088" y="1264455"/>
                    <a:pt x="3180740" y="1258066"/>
                  </a:cubicBezTo>
                  <a:cubicBezTo>
                    <a:pt x="3044201" y="1235148"/>
                    <a:pt x="2884145" y="1228561"/>
                    <a:pt x="2825352" y="1258066"/>
                  </a:cubicBezTo>
                  <a:cubicBezTo>
                    <a:pt x="3252217" y="1447508"/>
                    <a:pt x="3295209" y="1574283"/>
                    <a:pt x="3741636" y="1688362"/>
                  </a:cubicBezTo>
                  <a:cubicBezTo>
                    <a:pt x="3025118" y="1588480"/>
                    <a:pt x="2223628" y="1411517"/>
                    <a:pt x="1977746" y="1258066"/>
                  </a:cubicBezTo>
                  <a:cubicBezTo>
                    <a:pt x="1496045" y="1393667"/>
                    <a:pt x="630878" y="1322731"/>
                    <a:pt x="209682" y="1258066"/>
                  </a:cubicBezTo>
                  <a:cubicBezTo>
                    <a:pt x="98577" y="1244564"/>
                    <a:pt x="-1947" y="1166828"/>
                    <a:pt x="0" y="1048384"/>
                  </a:cubicBezTo>
                  <a:lnTo>
                    <a:pt x="0" y="1048388"/>
                  </a:lnTo>
                  <a:cubicBezTo>
                    <a:pt x="27983" y="1004479"/>
                    <a:pt x="27386" y="791223"/>
                    <a:pt x="0" y="733872"/>
                  </a:cubicBezTo>
                  <a:lnTo>
                    <a:pt x="0" y="733872"/>
                  </a:lnTo>
                  <a:cubicBezTo>
                    <a:pt x="-43361" y="525910"/>
                    <a:pt x="-3302" y="407890"/>
                    <a:pt x="0" y="209682"/>
                  </a:cubicBezTo>
                  <a:close/>
                </a:path>
              </a:pathLst>
            </a:custGeom>
            <a:solidFill>
              <a:schemeClr val="bg1"/>
            </a:solidFill>
            <a:ln w="57150">
              <a:solidFill>
                <a:srgbClr val="548235"/>
              </a:solidFill>
              <a:extLst>
                <a:ext uri="{C807C97D-BFC1-408E-A445-0C87EB9F89A2}">
                  <ask:lineSketchStyleProps xmlns:ask="http://schemas.microsoft.com/office/drawing/2018/sketchyshapes" sd="3144164352">
                    <a:prstGeom prst="wedgeRoundRectCallout">
                      <a:avLst>
                        <a:gd name="adj1" fmla="val 60359"/>
                        <a:gd name="adj2" fmla="val 84203"/>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44" name="Rechteck 43">
              <a:extLst>
                <a:ext uri="{FF2B5EF4-FFF2-40B4-BE49-F238E27FC236}">
                  <a16:creationId xmlns:a16="http://schemas.microsoft.com/office/drawing/2014/main" id="{5C2BF967-A759-E2F6-D988-C6D727D08852}"/>
                </a:ext>
              </a:extLst>
            </p:cNvPr>
            <p:cNvSpPr/>
            <p:nvPr/>
          </p:nvSpPr>
          <p:spPr>
            <a:xfrm>
              <a:off x="406914" y="1846401"/>
              <a:ext cx="3386297" cy="7722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a:solidFill>
                    <a:schemeClr val="tx1"/>
                  </a:solidFill>
                  <a:latin typeface="Aharoni" panose="02010803020104030203" pitchFamily="2" charset="-79"/>
                  <a:cs typeface="Aharoni" panose="02010803020104030203" pitchFamily="2" charset="-79"/>
                </a:rPr>
                <a:t>Diskutiert mit dem/der </a:t>
              </a:r>
              <a:r>
                <a:rPr lang="de-AT" sz="1600" err="1">
                  <a:solidFill>
                    <a:schemeClr val="tx1"/>
                  </a:solidFill>
                  <a:latin typeface="Aharoni" panose="02010803020104030203" pitchFamily="2" charset="-79"/>
                  <a:cs typeface="Aharoni" panose="02010803020104030203" pitchFamily="2" charset="-79"/>
                </a:rPr>
                <a:t>Sitznachbar:in</a:t>
              </a:r>
              <a:r>
                <a:rPr lang="de-AT" sz="1600">
                  <a:solidFill>
                    <a:schemeClr val="tx1"/>
                  </a:solidFill>
                  <a:latin typeface="Aharoni" panose="02010803020104030203" pitchFamily="2" charset="-79"/>
                  <a:cs typeface="Aharoni" panose="02010803020104030203" pitchFamily="2" charset="-79"/>
                </a:rPr>
                <a:t> ob Leonie das Handy mit Ratenzahlung kaufen soll.</a:t>
              </a:r>
            </a:p>
          </p:txBody>
        </p:sp>
      </p:grpSp>
    </p:spTree>
    <p:extLst>
      <p:ext uri="{BB962C8B-B14F-4D97-AF65-F5344CB8AC3E}">
        <p14:creationId xmlns:p14="http://schemas.microsoft.com/office/powerpoint/2010/main" val="78564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1000"/>
                                        <p:tgtEl>
                                          <p:spTgt spid="42"/>
                                        </p:tgtEl>
                                      </p:cBhvr>
                                    </p:animEffect>
                                    <p:anim calcmode="lin" valueType="num">
                                      <p:cBhvr>
                                        <p:cTn id="22" dur="1000" fill="hold"/>
                                        <p:tgtEl>
                                          <p:spTgt spid="42"/>
                                        </p:tgtEl>
                                        <p:attrNameLst>
                                          <p:attrName>ppt_x</p:attrName>
                                        </p:attrNameLst>
                                      </p:cBhvr>
                                      <p:tavLst>
                                        <p:tav tm="0">
                                          <p:val>
                                            <p:strVal val="#ppt_x"/>
                                          </p:val>
                                        </p:tav>
                                        <p:tav tm="100000">
                                          <p:val>
                                            <p:strVal val="#ppt_x"/>
                                          </p:val>
                                        </p:tav>
                                      </p:tavLst>
                                    </p:anim>
                                    <p:anim calcmode="lin" valueType="num">
                                      <p:cBhvr>
                                        <p:cTn id="2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C60F38-DE79-02E4-9CD5-516CC3365BCC}"/>
            </a:ext>
          </a:extLst>
        </p:cNvPr>
        <p:cNvGrpSpPr/>
        <p:nvPr/>
      </p:nvGrpSpPr>
      <p:grpSpPr>
        <a:xfrm>
          <a:off x="0" y="0"/>
          <a:ext cx="0" cy="0"/>
          <a:chOff x="0" y="0"/>
          <a:chExt cx="0" cy="0"/>
        </a:xfrm>
      </p:grpSpPr>
      <p:sp>
        <p:nvSpPr>
          <p:cNvPr id="42" name="Pfeil: nach rechts 41">
            <a:extLst>
              <a:ext uri="{FF2B5EF4-FFF2-40B4-BE49-F238E27FC236}">
                <a16:creationId xmlns:a16="http://schemas.microsoft.com/office/drawing/2014/main" id="{2A776A86-1D96-CA4B-1C68-F07ED435550C}"/>
              </a:ext>
            </a:extLst>
          </p:cNvPr>
          <p:cNvSpPr/>
          <p:nvPr/>
        </p:nvSpPr>
        <p:spPr>
          <a:xfrm>
            <a:off x="8136294" y="3767764"/>
            <a:ext cx="3135086" cy="19535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a:extLst>
              <a:ext uri="{FF2B5EF4-FFF2-40B4-BE49-F238E27FC236}">
                <a16:creationId xmlns:a16="http://schemas.microsoft.com/office/drawing/2014/main" id="{7D10757F-7B1C-F32C-1E62-E7E5AE0B2CFE}"/>
              </a:ext>
            </a:extLst>
          </p:cNvPr>
          <p:cNvSpPr>
            <a:spLocks noGrp="1"/>
          </p:cNvSpPr>
          <p:nvPr>
            <p:ph type="title"/>
          </p:nvPr>
        </p:nvSpPr>
        <p:spPr/>
        <p:txBody>
          <a:bodyPr>
            <a:noAutofit/>
          </a:bodyPr>
          <a:lstStyle/>
          <a:p>
            <a:r>
              <a:rPr lang="de-DE" sz="3600" dirty="0"/>
              <a:t>Ratenkauf - klingt einfach, aber kann teuer werden!</a:t>
            </a:r>
          </a:p>
        </p:txBody>
      </p:sp>
      <p:sp>
        <p:nvSpPr>
          <p:cNvPr id="4" name="Foliennummernplatzhalter 3">
            <a:extLst>
              <a:ext uri="{FF2B5EF4-FFF2-40B4-BE49-F238E27FC236}">
                <a16:creationId xmlns:a16="http://schemas.microsoft.com/office/drawing/2014/main" id="{9DE8EB71-1F20-5B0C-27F1-71DEA6959111}"/>
              </a:ext>
            </a:extLst>
          </p:cNvPr>
          <p:cNvSpPr>
            <a:spLocks noGrp="1"/>
          </p:cNvSpPr>
          <p:nvPr>
            <p:ph type="sldNum" sz="quarter" idx="12"/>
          </p:nvPr>
        </p:nvSpPr>
        <p:spPr/>
        <p:txBody>
          <a:bodyPr/>
          <a:lstStyle/>
          <a:p>
            <a:fld id="{4C23FFEC-42AF-4C5F-8FEB-D69D9B6A7C04}" type="slidenum">
              <a:rPr lang="de-AT" smtClean="0"/>
              <a:t>9</a:t>
            </a:fld>
            <a:endParaRPr lang="de-AT"/>
          </a:p>
        </p:txBody>
      </p:sp>
      <p:sp>
        <p:nvSpPr>
          <p:cNvPr id="20" name="Textfeld 19">
            <a:extLst>
              <a:ext uri="{FF2B5EF4-FFF2-40B4-BE49-F238E27FC236}">
                <a16:creationId xmlns:a16="http://schemas.microsoft.com/office/drawing/2014/main" id="{0A0549C4-780A-C3CC-ECDF-E1AF56056BD7}"/>
              </a:ext>
            </a:extLst>
          </p:cNvPr>
          <p:cNvSpPr txBox="1"/>
          <p:nvPr/>
        </p:nvSpPr>
        <p:spPr>
          <a:xfrm>
            <a:off x="347730" y="6497392"/>
            <a:ext cx="4829577" cy="246221"/>
          </a:xfrm>
          <a:prstGeom prst="rect">
            <a:avLst/>
          </a:prstGeom>
          <a:noFill/>
        </p:spPr>
        <p:txBody>
          <a:bodyPr wrap="square" rtlCol="0">
            <a:spAutoFit/>
          </a:bodyPr>
          <a:lstStyle/>
          <a:p>
            <a:r>
              <a:rPr lang="de-AT" sz="1000" dirty="0">
                <a:solidFill>
                  <a:schemeClr val="tx1">
                    <a:lumMod val="50000"/>
                    <a:lumOff val="50000"/>
                  </a:schemeClr>
                </a:solidFill>
              </a:rPr>
              <a:t>Quelle: www.mediamarkt.at</a:t>
            </a:r>
          </a:p>
        </p:txBody>
      </p:sp>
      <p:sp>
        <p:nvSpPr>
          <p:cNvPr id="9" name="Textfeld 8">
            <a:extLst>
              <a:ext uri="{FF2B5EF4-FFF2-40B4-BE49-F238E27FC236}">
                <a16:creationId xmlns:a16="http://schemas.microsoft.com/office/drawing/2014/main" id="{89D100D3-24C8-1B42-C37F-7A5E5E1BD56D}"/>
              </a:ext>
            </a:extLst>
          </p:cNvPr>
          <p:cNvSpPr txBox="1"/>
          <p:nvPr/>
        </p:nvSpPr>
        <p:spPr>
          <a:xfrm>
            <a:off x="431442" y="1690688"/>
            <a:ext cx="4614333" cy="369332"/>
          </a:xfrm>
          <a:prstGeom prst="rect">
            <a:avLst/>
          </a:prstGeom>
          <a:noFill/>
        </p:spPr>
        <p:txBody>
          <a:bodyPr wrap="square" rtlCol="0">
            <a:spAutoFit/>
          </a:bodyPr>
          <a:lstStyle/>
          <a:p>
            <a:r>
              <a:rPr lang="de-AT" b="1" dirty="0"/>
              <a:t>Das klingt erstmal gut…</a:t>
            </a:r>
          </a:p>
        </p:txBody>
      </p:sp>
      <p:sp>
        <p:nvSpPr>
          <p:cNvPr id="7" name="Rechteck 6">
            <a:extLst>
              <a:ext uri="{FF2B5EF4-FFF2-40B4-BE49-F238E27FC236}">
                <a16:creationId xmlns:a16="http://schemas.microsoft.com/office/drawing/2014/main" id="{312A62F9-6FA1-FF70-6C2B-5EEC6365709D}"/>
              </a:ext>
            </a:extLst>
          </p:cNvPr>
          <p:cNvSpPr/>
          <p:nvPr/>
        </p:nvSpPr>
        <p:spPr>
          <a:xfrm rot="5400000">
            <a:off x="1053997" y="792617"/>
            <a:ext cx="3875248" cy="5418799"/>
          </a:xfrm>
          <a:custGeom>
            <a:avLst/>
            <a:gdLst>
              <a:gd name="connsiteX0" fmla="*/ 0 w 3875248"/>
              <a:gd name="connsiteY0" fmla="*/ 0 h 5418799"/>
              <a:gd name="connsiteX1" fmla="*/ 568370 w 3875248"/>
              <a:gd name="connsiteY1" fmla="*/ 0 h 5418799"/>
              <a:gd name="connsiteX2" fmla="*/ 1291749 w 3875248"/>
              <a:gd name="connsiteY2" fmla="*/ 0 h 5418799"/>
              <a:gd name="connsiteX3" fmla="*/ 1898872 w 3875248"/>
              <a:gd name="connsiteY3" fmla="*/ 0 h 5418799"/>
              <a:gd name="connsiteX4" fmla="*/ 2467241 w 3875248"/>
              <a:gd name="connsiteY4" fmla="*/ 0 h 5418799"/>
              <a:gd name="connsiteX5" fmla="*/ 2996858 w 3875248"/>
              <a:gd name="connsiteY5" fmla="*/ 0 h 5418799"/>
              <a:gd name="connsiteX6" fmla="*/ 3875248 w 3875248"/>
              <a:gd name="connsiteY6" fmla="*/ 0 h 5418799"/>
              <a:gd name="connsiteX7" fmla="*/ 3875248 w 3875248"/>
              <a:gd name="connsiteY7" fmla="*/ 623162 h 5418799"/>
              <a:gd name="connsiteX8" fmla="*/ 3875248 w 3875248"/>
              <a:gd name="connsiteY8" fmla="*/ 1192136 h 5418799"/>
              <a:gd name="connsiteX9" fmla="*/ 3875248 w 3875248"/>
              <a:gd name="connsiteY9" fmla="*/ 1815298 h 5418799"/>
              <a:gd name="connsiteX10" fmla="*/ 3875248 w 3875248"/>
              <a:gd name="connsiteY10" fmla="*/ 2492648 h 5418799"/>
              <a:gd name="connsiteX11" fmla="*/ 3875248 w 3875248"/>
              <a:gd name="connsiteY11" fmla="*/ 3115809 h 5418799"/>
              <a:gd name="connsiteX12" fmla="*/ 3875248 w 3875248"/>
              <a:gd name="connsiteY12" fmla="*/ 3847347 h 5418799"/>
              <a:gd name="connsiteX13" fmla="*/ 3875248 w 3875248"/>
              <a:gd name="connsiteY13" fmla="*/ 4362133 h 5418799"/>
              <a:gd name="connsiteX14" fmla="*/ 3875248 w 3875248"/>
              <a:gd name="connsiteY14" fmla="*/ 5418799 h 5418799"/>
              <a:gd name="connsiteX15" fmla="*/ 3151868 w 3875248"/>
              <a:gd name="connsiteY15" fmla="*/ 5418799 h 5418799"/>
              <a:gd name="connsiteX16" fmla="*/ 2467241 w 3875248"/>
              <a:gd name="connsiteY16" fmla="*/ 5418799 h 5418799"/>
              <a:gd name="connsiteX17" fmla="*/ 1898872 w 3875248"/>
              <a:gd name="connsiteY17" fmla="*/ 5418799 h 5418799"/>
              <a:gd name="connsiteX18" fmla="*/ 1252997 w 3875248"/>
              <a:gd name="connsiteY18" fmla="*/ 5418799 h 5418799"/>
              <a:gd name="connsiteX19" fmla="*/ 645875 w 3875248"/>
              <a:gd name="connsiteY19" fmla="*/ 5418799 h 5418799"/>
              <a:gd name="connsiteX20" fmla="*/ 0 w 3875248"/>
              <a:gd name="connsiteY20" fmla="*/ 5418799 h 5418799"/>
              <a:gd name="connsiteX21" fmla="*/ 0 w 3875248"/>
              <a:gd name="connsiteY21" fmla="*/ 4904013 h 5418799"/>
              <a:gd name="connsiteX22" fmla="*/ 0 w 3875248"/>
              <a:gd name="connsiteY22" fmla="*/ 4226663 h 5418799"/>
              <a:gd name="connsiteX23" fmla="*/ 0 w 3875248"/>
              <a:gd name="connsiteY23" fmla="*/ 3657689 h 5418799"/>
              <a:gd name="connsiteX24" fmla="*/ 0 w 3875248"/>
              <a:gd name="connsiteY24" fmla="*/ 2871963 h 5418799"/>
              <a:gd name="connsiteX25" fmla="*/ 0 w 3875248"/>
              <a:gd name="connsiteY25" fmla="*/ 2140426 h 5418799"/>
              <a:gd name="connsiteX26" fmla="*/ 0 w 3875248"/>
              <a:gd name="connsiteY26" fmla="*/ 1571452 h 5418799"/>
              <a:gd name="connsiteX27" fmla="*/ 0 w 3875248"/>
              <a:gd name="connsiteY27" fmla="*/ 1056666 h 5418799"/>
              <a:gd name="connsiteX28" fmla="*/ 0 w 3875248"/>
              <a:gd name="connsiteY28" fmla="*/ 0 h 541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75248" h="5418799" extrusionOk="0">
                <a:moveTo>
                  <a:pt x="0" y="0"/>
                </a:moveTo>
                <a:cubicBezTo>
                  <a:pt x="228724" y="27137"/>
                  <a:pt x="290734" y="12324"/>
                  <a:pt x="568370" y="0"/>
                </a:cubicBezTo>
                <a:cubicBezTo>
                  <a:pt x="846006" y="-12324"/>
                  <a:pt x="990664" y="-25265"/>
                  <a:pt x="1291749" y="0"/>
                </a:cubicBezTo>
                <a:cubicBezTo>
                  <a:pt x="1592834" y="25265"/>
                  <a:pt x="1716394" y="25074"/>
                  <a:pt x="1898872" y="0"/>
                </a:cubicBezTo>
                <a:cubicBezTo>
                  <a:pt x="2081350" y="-25074"/>
                  <a:pt x="2313528" y="21351"/>
                  <a:pt x="2467241" y="0"/>
                </a:cubicBezTo>
                <a:cubicBezTo>
                  <a:pt x="2620954" y="-21351"/>
                  <a:pt x="2863135" y="26468"/>
                  <a:pt x="2996858" y="0"/>
                </a:cubicBezTo>
                <a:cubicBezTo>
                  <a:pt x="3130581" y="-26468"/>
                  <a:pt x="3582538" y="-14275"/>
                  <a:pt x="3875248" y="0"/>
                </a:cubicBezTo>
                <a:cubicBezTo>
                  <a:pt x="3865134" y="183583"/>
                  <a:pt x="3859161" y="489457"/>
                  <a:pt x="3875248" y="623162"/>
                </a:cubicBezTo>
                <a:cubicBezTo>
                  <a:pt x="3891335" y="756867"/>
                  <a:pt x="3874726" y="975609"/>
                  <a:pt x="3875248" y="1192136"/>
                </a:cubicBezTo>
                <a:cubicBezTo>
                  <a:pt x="3875770" y="1408663"/>
                  <a:pt x="3904895" y="1609940"/>
                  <a:pt x="3875248" y="1815298"/>
                </a:cubicBezTo>
                <a:cubicBezTo>
                  <a:pt x="3845601" y="2020656"/>
                  <a:pt x="3881588" y="2332505"/>
                  <a:pt x="3875248" y="2492648"/>
                </a:cubicBezTo>
                <a:cubicBezTo>
                  <a:pt x="3868909" y="2652791"/>
                  <a:pt x="3862781" y="2970160"/>
                  <a:pt x="3875248" y="3115809"/>
                </a:cubicBezTo>
                <a:cubicBezTo>
                  <a:pt x="3887715" y="3261458"/>
                  <a:pt x="3907640" y="3601221"/>
                  <a:pt x="3875248" y="3847347"/>
                </a:cubicBezTo>
                <a:cubicBezTo>
                  <a:pt x="3842856" y="4093473"/>
                  <a:pt x="3892563" y="4210643"/>
                  <a:pt x="3875248" y="4362133"/>
                </a:cubicBezTo>
                <a:cubicBezTo>
                  <a:pt x="3857933" y="4513623"/>
                  <a:pt x="3895000" y="5001853"/>
                  <a:pt x="3875248" y="5418799"/>
                </a:cubicBezTo>
                <a:cubicBezTo>
                  <a:pt x="3599784" y="5406927"/>
                  <a:pt x="3379256" y="5430983"/>
                  <a:pt x="3151868" y="5418799"/>
                </a:cubicBezTo>
                <a:cubicBezTo>
                  <a:pt x="2924480" y="5406615"/>
                  <a:pt x="2791591" y="5440389"/>
                  <a:pt x="2467241" y="5418799"/>
                </a:cubicBezTo>
                <a:cubicBezTo>
                  <a:pt x="2142891" y="5397209"/>
                  <a:pt x="2060127" y="5397081"/>
                  <a:pt x="1898872" y="5418799"/>
                </a:cubicBezTo>
                <a:cubicBezTo>
                  <a:pt x="1737617" y="5440517"/>
                  <a:pt x="1520502" y="5411559"/>
                  <a:pt x="1252997" y="5418799"/>
                </a:cubicBezTo>
                <a:cubicBezTo>
                  <a:pt x="985492" y="5426039"/>
                  <a:pt x="898030" y="5392744"/>
                  <a:pt x="645875" y="5418799"/>
                </a:cubicBezTo>
                <a:cubicBezTo>
                  <a:pt x="393720" y="5444854"/>
                  <a:pt x="196626" y="5411708"/>
                  <a:pt x="0" y="5418799"/>
                </a:cubicBezTo>
                <a:cubicBezTo>
                  <a:pt x="13751" y="5171903"/>
                  <a:pt x="17116" y="5008206"/>
                  <a:pt x="0" y="4904013"/>
                </a:cubicBezTo>
                <a:cubicBezTo>
                  <a:pt x="-17116" y="4799820"/>
                  <a:pt x="13595" y="4422643"/>
                  <a:pt x="0" y="4226663"/>
                </a:cubicBezTo>
                <a:cubicBezTo>
                  <a:pt x="-13595" y="4030683"/>
                  <a:pt x="-11325" y="3842721"/>
                  <a:pt x="0" y="3657689"/>
                </a:cubicBezTo>
                <a:cubicBezTo>
                  <a:pt x="11325" y="3472657"/>
                  <a:pt x="17945" y="3114220"/>
                  <a:pt x="0" y="2871963"/>
                </a:cubicBezTo>
                <a:cubicBezTo>
                  <a:pt x="-17945" y="2629706"/>
                  <a:pt x="4198" y="2360974"/>
                  <a:pt x="0" y="2140426"/>
                </a:cubicBezTo>
                <a:cubicBezTo>
                  <a:pt x="-4198" y="1919878"/>
                  <a:pt x="-19266" y="1807943"/>
                  <a:pt x="0" y="1571452"/>
                </a:cubicBezTo>
                <a:cubicBezTo>
                  <a:pt x="19266" y="1334961"/>
                  <a:pt x="9824" y="1187154"/>
                  <a:pt x="0" y="1056666"/>
                </a:cubicBezTo>
                <a:cubicBezTo>
                  <a:pt x="-9824" y="926178"/>
                  <a:pt x="9467" y="235469"/>
                  <a:pt x="0" y="0"/>
                </a:cubicBezTo>
                <a:close/>
              </a:path>
            </a:pathLst>
          </a:custGeom>
          <a:noFill/>
          <a:ln>
            <a:solidFill>
              <a:srgbClr val="548235"/>
            </a:solidFill>
            <a:extLst>
              <a:ext uri="{C807C97D-BFC1-408E-A445-0C87EB9F89A2}">
                <ask:lineSketchStyleProps xmlns:ask="http://schemas.microsoft.com/office/drawing/2018/sketchyshapes" sd="3378382578">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p:pic>
        <p:nvPicPr>
          <p:cNvPr id="15" name="Grafik 14">
            <a:extLst>
              <a:ext uri="{FF2B5EF4-FFF2-40B4-BE49-F238E27FC236}">
                <a16:creationId xmlns:a16="http://schemas.microsoft.com/office/drawing/2014/main" id="{96AB0747-3DF2-20FA-1D78-52272FCE007E}"/>
              </a:ext>
            </a:extLst>
          </p:cNvPr>
          <p:cNvPicPr>
            <a:picLocks noChangeAspect="1"/>
          </p:cNvPicPr>
          <p:nvPr/>
        </p:nvPicPr>
        <p:blipFill>
          <a:blip r:embed="rId3"/>
          <a:srcRect l="1381" t="12075" r="52660" b="40224"/>
          <a:stretch/>
        </p:blipFill>
        <p:spPr>
          <a:xfrm>
            <a:off x="452880" y="2230547"/>
            <a:ext cx="2350040" cy="1306766"/>
          </a:xfrm>
          <a:prstGeom prst="rect">
            <a:avLst/>
          </a:prstGeom>
        </p:spPr>
      </p:pic>
      <p:pic>
        <p:nvPicPr>
          <p:cNvPr id="16" name="Grafik 15">
            <a:extLst>
              <a:ext uri="{FF2B5EF4-FFF2-40B4-BE49-F238E27FC236}">
                <a16:creationId xmlns:a16="http://schemas.microsoft.com/office/drawing/2014/main" id="{EC8FF953-3456-6DB8-72A0-E9FFA2674B43}"/>
              </a:ext>
            </a:extLst>
          </p:cNvPr>
          <p:cNvPicPr>
            <a:picLocks noChangeAspect="1"/>
          </p:cNvPicPr>
          <p:nvPr/>
        </p:nvPicPr>
        <p:blipFill>
          <a:blip r:embed="rId3"/>
          <a:srcRect l="58788" t="17225" r="12838" b="55161"/>
          <a:stretch/>
        </p:blipFill>
        <p:spPr>
          <a:xfrm>
            <a:off x="2581928" y="2111627"/>
            <a:ext cx="2948398" cy="1537366"/>
          </a:xfrm>
          <a:prstGeom prst="rect">
            <a:avLst/>
          </a:prstGeom>
        </p:spPr>
      </p:pic>
      <p:sp>
        <p:nvSpPr>
          <p:cNvPr id="29" name="Rechteck 28">
            <a:extLst>
              <a:ext uri="{FF2B5EF4-FFF2-40B4-BE49-F238E27FC236}">
                <a16:creationId xmlns:a16="http://schemas.microsoft.com/office/drawing/2014/main" id="{6D83EC1D-7B13-B64B-1B21-99D7897F762B}"/>
              </a:ext>
            </a:extLst>
          </p:cNvPr>
          <p:cNvSpPr/>
          <p:nvPr/>
        </p:nvSpPr>
        <p:spPr>
          <a:xfrm rot="5400000">
            <a:off x="6968216" y="792615"/>
            <a:ext cx="3875248" cy="5418799"/>
          </a:xfrm>
          <a:custGeom>
            <a:avLst/>
            <a:gdLst>
              <a:gd name="connsiteX0" fmla="*/ 0 w 3875248"/>
              <a:gd name="connsiteY0" fmla="*/ 0 h 5418799"/>
              <a:gd name="connsiteX1" fmla="*/ 568370 w 3875248"/>
              <a:gd name="connsiteY1" fmla="*/ 0 h 5418799"/>
              <a:gd name="connsiteX2" fmla="*/ 1291749 w 3875248"/>
              <a:gd name="connsiteY2" fmla="*/ 0 h 5418799"/>
              <a:gd name="connsiteX3" fmla="*/ 1898872 w 3875248"/>
              <a:gd name="connsiteY3" fmla="*/ 0 h 5418799"/>
              <a:gd name="connsiteX4" fmla="*/ 2467241 w 3875248"/>
              <a:gd name="connsiteY4" fmla="*/ 0 h 5418799"/>
              <a:gd name="connsiteX5" fmla="*/ 2996858 w 3875248"/>
              <a:gd name="connsiteY5" fmla="*/ 0 h 5418799"/>
              <a:gd name="connsiteX6" fmla="*/ 3875248 w 3875248"/>
              <a:gd name="connsiteY6" fmla="*/ 0 h 5418799"/>
              <a:gd name="connsiteX7" fmla="*/ 3875248 w 3875248"/>
              <a:gd name="connsiteY7" fmla="*/ 623162 h 5418799"/>
              <a:gd name="connsiteX8" fmla="*/ 3875248 w 3875248"/>
              <a:gd name="connsiteY8" fmla="*/ 1192136 h 5418799"/>
              <a:gd name="connsiteX9" fmla="*/ 3875248 w 3875248"/>
              <a:gd name="connsiteY9" fmla="*/ 1815298 h 5418799"/>
              <a:gd name="connsiteX10" fmla="*/ 3875248 w 3875248"/>
              <a:gd name="connsiteY10" fmla="*/ 2492648 h 5418799"/>
              <a:gd name="connsiteX11" fmla="*/ 3875248 w 3875248"/>
              <a:gd name="connsiteY11" fmla="*/ 3115809 h 5418799"/>
              <a:gd name="connsiteX12" fmla="*/ 3875248 w 3875248"/>
              <a:gd name="connsiteY12" fmla="*/ 3847347 h 5418799"/>
              <a:gd name="connsiteX13" fmla="*/ 3875248 w 3875248"/>
              <a:gd name="connsiteY13" fmla="*/ 4362133 h 5418799"/>
              <a:gd name="connsiteX14" fmla="*/ 3875248 w 3875248"/>
              <a:gd name="connsiteY14" fmla="*/ 5418799 h 5418799"/>
              <a:gd name="connsiteX15" fmla="*/ 3151868 w 3875248"/>
              <a:gd name="connsiteY15" fmla="*/ 5418799 h 5418799"/>
              <a:gd name="connsiteX16" fmla="*/ 2467241 w 3875248"/>
              <a:gd name="connsiteY16" fmla="*/ 5418799 h 5418799"/>
              <a:gd name="connsiteX17" fmla="*/ 1898872 w 3875248"/>
              <a:gd name="connsiteY17" fmla="*/ 5418799 h 5418799"/>
              <a:gd name="connsiteX18" fmla="*/ 1252997 w 3875248"/>
              <a:gd name="connsiteY18" fmla="*/ 5418799 h 5418799"/>
              <a:gd name="connsiteX19" fmla="*/ 645875 w 3875248"/>
              <a:gd name="connsiteY19" fmla="*/ 5418799 h 5418799"/>
              <a:gd name="connsiteX20" fmla="*/ 0 w 3875248"/>
              <a:gd name="connsiteY20" fmla="*/ 5418799 h 5418799"/>
              <a:gd name="connsiteX21" fmla="*/ 0 w 3875248"/>
              <a:gd name="connsiteY21" fmla="*/ 4904013 h 5418799"/>
              <a:gd name="connsiteX22" fmla="*/ 0 w 3875248"/>
              <a:gd name="connsiteY22" fmla="*/ 4226663 h 5418799"/>
              <a:gd name="connsiteX23" fmla="*/ 0 w 3875248"/>
              <a:gd name="connsiteY23" fmla="*/ 3657689 h 5418799"/>
              <a:gd name="connsiteX24" fmla="*/ 0 w 3875248"/>
              <a:gd name="connsiteY24" fmla="*/ 2871963 h 5418799"/>
              <a:gd name="connsiteX25" fmla="*/ 0 w 3875248"/>
              <a:gd name="connsiteY25" fmla="*/ 2140426 h 5418799"/>
              <a:gd name="connsiteX26" fmla="*/ 0 w 3875248"/>
              <a:gd name="connsiteY26" fmla="*/ 1571452 h 5418799"/>
              <a:gd name="connsiteX27" fmla="*/ 0 w 3875248"/>
              <a:gd name="connsiteY27" fmla="*/ 1056666 h 5418799"/>
              <a:gd name="connsiteX28" fmla="*/ 0 w 3875248"/>
              <a:gd name="connsiteY28" fmla="*/ 0 h 541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75248" h="5418799" extrusionOk="0">
                <a:moveTo>
                  <a:pt x="0" y="0"/>
                </a:moveTo>
                <a:cubicBezTo>
                  <a:pt x="228724" y="27137"/>
                  <a:pt x="290734" y="12324"/>
                  <a:pt x="568370" y="0"/>
                </a:cubicBezTo>
                <a:cubicBezTo>
                  <a:pt x="846006" y="-12324"/>
                  <a:pt x="990664" y="-25265"/>
                  <a:pt x="1291749" y="0"/>
                </a:cubicBezTo>
                <a:cubicBezTo>
                  <a:pt x="1592834" y="25265"/>
                  <a:pt x="1716394" y="25074"/>
                  <a:pt x="1898872" y="0"/>
                </a:cubicBezTo>
                <a:cubicBezTo>
                  <a:pt x="2081350" y="-25074"/>
                  <a:pt x="2313528" y="21351"/>
                  <a:pt x="2467241" y="0"/>
                </a:cubicBezTo>
                <a:cubicBezTo>
                  <a:pt x="2620954" y="-21351"/>
                  <a:pt x="2863135" y="26468"/>
                  <a:pt x="2996858" y="0"/>
                </a:cubicBezTo>
                <a:cubicBezTo>
                  <a:pt x="3130581" y="-26468"/>
                  <a:pt x="3582538" y="-14275"/>
                  <a:pt x="3875248" y="0"/>
                </a:cubicBezTo>
                <a:cubicBezTo>
                  <a:pt x="3865134" y="183583"/>
                  <a:pt x="3859161" y="489457"/>
                  <a:pt x="3875248" y="623162"/>
                </a:cubicBezTo>
                <a:cubicBezTo>
                  <a:pt x="3891335" y="756867"/>
                  <a:pt x="3874726" y="975609"/>
                  <a:pt x="3875248" y="1192136"/>
                </a:cubicBezTo>
                <a:cubicBezTo>
                  <a:pt x="3875770" y="1408663"/>
                  <a:pt x="3904895" y="1609940"/>
                  <a:pt x="3875248" y="1815298"/>
                </a:cubicBezTo>
                <a:cubicBezTo>
                  <a:pt x="3845601" y="2020656"/>
                  <a:pt x="3881588" y="2332505"/>
                  <a:pt x="3875248" y="2492648"/>
                </a:cubicBezTo>
                <a:cubicBezTo>
                  <a:pt x="3868909" y="2652791"/>
                  <a:pt x="3862781" y="2970160"/>
                  <a:pt x="3875248" y="3115809"/>
                </a:cubicBezTo>
                <a:cubicBezTo>
                  <a:pt x="3887715" y="3261458"/>
                  <a:pt x="3907640" y="3601221"/>
                  <a:pt x="3875248" y="3847347"/>
                </a:cubicBezTo>
                <a:cubicBezTo>
                  <a:pt x="3842856" y="4093473"/>
                  <a:pt x="3892563" y="4210643"/>
                  <a:pt x="3875248" y="4362133"/>
                </a:cubicBezTo>
                <a:cubicBezTo>
                  <a:pt x="3857933" y="4513623"/>
                  <a:pt x="3895000" y="5001853"/>
                  <a:pt x="3875248" y="5418799"/>
                </a:cubicBezTo>
                <a:cubicBezTo>
                  <a:pt x="3599784" y="5406927"/>
                  <a:pt x="3379256" y="5430983"/>
                  <a:pt x="3151868" y="5418799"/>
                </a:cubicBezTo>
                <a:cubicBezTo>
                  <a:pt x="2924480" y="5406615"/>
                  <a:pt x="2791591" y="5440389"/>
                  <a:pt x="2467241" y="5418799"/>
                </a:cubicBezTo>
                <a:cubicBezTo>
                  <a:pt x="2142891" y="5397209"/>
                  <a:pt x="2060127" y="5397081"/>
                  <a:pt x="1898872" y="5418799"/>
                </a:cubicBezTo>
                <a:cubicBezTo>
                  <a:pt x="1737617" y="5440517"/>
                  <a:pt x="1520502" y="5411559"/>
                  <a:pt x="1252997" y="5418799"/>
                </a:cubicBezTo>
                <a:cubicBezTo>
                  <a:pt x="985492" y="5426039"/>
                  <a:pt x="898030" y="5392744"/>
                  <a:pt x="645875" y="5418799"/>
                </a:cubicBezTo>
                <a:cubicBezTo>
                  <a:pt x="393720" y="5444854"/>
                  <a:pt x="196626" y="5411708"/>
                  <a:pt x="0" y="5418799"/>
                </a:cubicBezTo>
                <a:cubicBezTo>
                  <a:pt x="13751" y="5171903"/>
                  <a:pt x="17116" y="5008206"/>
                  <a:pt x="0" y="4904013"/>
                </a:cubicBezTo>
                <a:cubicBezTo>
                  <a:pt x="-17116" y="4799820"/>
                  <a:pt x="13595" y="4422643"/>
                  <a:pt x="0" y="4226663"/>
                </a:cubicBezTo>
                <a:cubicBezTo>
                  <a:pt x="-13595" y="4030683"/>
                  <a:pt x="-11325" y="3842721"/>
                  <a:pt x="0" y="3657689"/>
                </a:cubicBezTo>
                <a:cubicBezTo>
                  <a:pt x="11325" y="3472657"/>
                  <a:pt x="17945" y="3114220"/>
                  <a:pt x="0" y="2871963"/>
                </a:cubicBezTo>
                <a:cubicBezTo>
                  <a:pt x="-17945" y="2629706"/>
                  <a:pt x="4198" y="2360974"/>
                  <a:pt x="0" y="2140426"/>
                </a:cubicBezTo>
                <a:cubicBezTo>
                  <a:pt x="-4198" y="1919878"/>
                  <a:pt x="-19266" y="1807943"/>
                  <a:pt x="0" y="1571452"/>
                </a:cubicBezTo>
                <a:cubicBezTo>
                  <a:pt x="19266" y="1334961"/>
                  <a:pt x="9824" y="1187154"/>
                  <a:pt x="0" y="1056666"/>
                </a:cubicBezTo>
                <a:cubicBezTo>
                  <a:pt x="-9824" y="926178"/>
                  <a:pt x="9467" y="235469"/>
                  <a:pt x="0" y="0"/>
                </a:cubicBezTo>
                <a:close/>
              </a:path>
            </a:pathLst>
          </a:custGeom>
          <a:noFill/>
          <a:ln>
            <a:solidFill>
              <a:srgbClr val="FF0000"/>
            </a:solidFill>
            <a:extLst>
              <a:ext uri="{C807C97D-BFC1-408E-A445-0C87EB9F89A2}">
                <ask:lineSketchStyleProps xmlns:ask="http://schemas.microsoft.com/office/drawing/2018/sketchyshapes" sd="3378382578">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dirty="0"/>
          </a:p>
        </p:txBody>
      </p:sp>
      <mc:AlternateContent xmlns:mc="http://schemas.openxmlformats.org/markup-compatibility/2006" xmlns:p14="http://schemas.microsoft.com/office/powerpoint/2010/main">
        <mc:Choice Requires="p14">
          <p:contentPart p14:bwMode="auto" r:id="rId4">
            <p14:nvContentPartPr>
              <p14:cNvPr id="11" name="Freihand 10">
                <a:extLst>
                  <a:ext uri="{FF2B5EF4-FFF2-40B4-BE49-F238E27FC236}">
                    <a16:creationId xmlns:a16="http://schemas.microsoft.com/office/drawing/2014/main" id="{BD1CD73B-2E5C-118F-2CE8-8C0C26EE4A17}"/>
                  </a:ext>
                </a:extLst>
              </p14:cNvPr>
              <p14:cNvContentPartPr/>
              <p14:nvPr/>
            </p14:nvContentPartPr>
            <p14:xfrm>
              <a:off x="2848128" y="3227929"/>
              <a:ext cx="1848600" cy="27044"/>
            </p14:xfrm>
          </p:contentPart>
        </mc:Choice>
        <mc:Fallback xmlns="">
          <p:pic>
            <p:nvPicPr>
              <p:cNvPr id="11" name="Freihand 10">
                <a:extLst>
                  <a:ext uri="{FF2B5EF4-FFF2-40B4-BE49-F238E27FC236}">
                    <a16:creationId xmlns:a16="http://schemas.microsoft.com/office/drawing/2014/main" id="{BD1CD73B-2E5C-118F-2CE8-8C0C26EE4A17}"/>
                  </a:ext>
                </a:extLst>
              </p:cNvPr>
              <p:cNvPicPr/>
              <p:nvPr/>
            </p:nvPicPr>
            <p:blipFill>
              <a:blip r:embed="rId5"/>
              <a:stretch>
                <a:fillRect/>
              </a:stretch>
            </p:blipFill>
            <p:spPr>
              <a:xfrm>
                <a:off x="2794128" y="3120114"/>
                <a:ext cx="1956240" cy="243035"/>
              </a:xfrm>
              <a:prstGeom prst="rect">
                <a:avLst/>
              </a:prstGeom>
            </p:spPr>
          </p:pic>
        </mc:Fallback>
      </mc:AlternateContent>
      <p:grpSp>
        <p:nvGrpSpPr>
          <p:cNvPr id="24" name="Gruppieren 23">
            <a:extLst>
              <a:ext uri="{FF2B5EF4-FFF2-40B4-BE49-F238E27FC236}">
                <a16:creationId xmlns:a16="http://schemas.microsoft.com/office/drawing/2014/main" id="{770CF7D1-C559-D28E-E8D7-3EEECE39B262}"/>
              </a:ext>
            </a:extLst>
          </p:cNvPr>
          <p:cNvGrpSpPr/>
          <p:nvPr/>
        </p:nvGrpSpPr>
        <p:grpSpPr>
          <a:xfrm>
            <a:off x="1298962" y="3857460"/>
            <a:ext cx="2753758" cy="1126416"/>
            <a:chOff x="406914" y="1562873"/>
            <a:chExt cx="3390422" cy="1258066"/>
          </a:xfrm>
        </p:grpSpPr>
        <p:sp>
          <p:nvSpPr>
            <p:cNvPr id="25" name="Sprechblase: rechteckig mit abgerundeten Ecken 24">
              <a:extLst>
                <a:ext uri="{FF2B5EF4-FFF2-40B4-BE49-F238E27FC236}">
                  <a16:creationId xmlns:a16="http://schemas.microsoft.com/office/drawing/2014/main" id="{D0841FE6-33B6-F995-2B39-FDA88B372CD4}"/>
                </a:ext>
              </a:extLst>
            </p:cNvPr>
            <p:cNvSpPr/>
            <p:nvPr/>
          </p:nvSpPr>
          <p:spPr>
            <a:xfrm>
              <a:off x="406914" y="1562873"/>
              <a:ext cx="3390422" cy="1258066"/>
            </a:xfrm>
            <a:custGeom>
              <a:avLst/>
              <a:gdLst>
                <a:gd name="connsiteX0" fmla="*/ 0 w 3390422"/>
                <a:gd name="connsiteY0" fmla="*/ 209682 h 1258066"/>
                <a:gd name="connsiteX1" fmla="*/ 209682 w 3390422"/>
                <a:gd name="connsiteY1" fmla="*/ 0 h 1258066"/>
                <a:gd name="connsiteX2" fmla="*/ 565070 w 3390422"/>
                <a:gd name="connsiteY2" fmla="*/ 0 h 1258066"/>
                <a:gd name="connsiteX3" fmla="*/ 565070 w 3390422"/>
                <a:gd name="connsiteY3" fmla="*/ 0 h 1258066"/>
                <a:gd name="connsiteX4" fmla="*/ 1412676 w 3390422"/>
                <a:gd name="connsiteY4" fmla="*/ 0 h 1258066"/>
                <a:gd name="connsiteX5" fmla="*/ 3180740 w 3390422"/>
                <a:gd name="connsiteY5" fmla="*/ 0 h 1258066"/>
                <a:gd name="connsiteX6" fmla="*/ 3390422 w 3390422"/>
                <a:gd name="connsiteY6" fmla="*/ 209682 h 1258066"/>
                <a:gd name="connsiteX7" fmla="*/ 3390422 w 3390422"/>
                <a:gd name="connsiteY7" fmla="*/ 733872 h 1258066"/>
                <a:gd name="connsiteX8" fmla="*/ 3390422 w 3390422"/>
                <a:gd name="connsiteY8" fmla="*/ 733872 h 1258066"/>
                <a:gd name="connsiteX9" fmla="*/ 3390422 w 3390422"/>
                <a:gd name="connsiteY9" fmla="*/ 1048388 h 1258066"/>
                <a:gd name="connsiteX10" fmla="*/ 3390422 w 3390422"/>
                <a:gd name="connsiteY10" fmla="*/ 1048384 h 1258066"/>
                <a:gd name="connsiteX11" fmla="*/ 3180740 w 3390422"/>
                <a:gd name="connsiteY11" fmla="*/ 1258066 h 1258066"/>
                <a:gd name="connsiteX12" fmla="*/ 1412676 w 3390422"/>
                <a:gd name="connsiteY12" fmla="*/ 1258066 h 1258066"/>
                <a:gd name="connsiteX13" fmla="*/ 169962 w 3390422"/>
                <a:gd name="connsiteY13" fmla="*/ 1602449 h 1258066"/>
                <a:gd name="connsiteX14" fmla="*/ 565070 w 3390422"/>
                <a:gd name="connsiteY14" fmla="*/ 1258066 h 1258066"/>
                <a:gd name="connsiteX15" fmla="*/ 209682 w 3390422"/>
                <a:gd name="connsiteY15" fmla="*/ 1258066 h 1258066"/>
                <a:gd name="connsiteX16" fmla="*/ 0 w 3390422"/>
                <a:gd name="connsiteY16" fmla="*/ 1048384 h 1258066"/>
                <a:gd name="connsiteX17" fmla="*/ 0 w 3390422"/>
                <a:gd name="connsiteY17" fmla="*/ 1048388 h 1258066"/>
                <a:gd name="connsiteX18" fmla="*/ 0 w 3390422"/>
                <a:gd name="connsiteY18" fmla="*/ 733872 h 1258066"/>
                <a:gd name="connsiteX19" fmla="*/ 0 w 3390422"/>
                <a:gd name="connsiteY19" fmla="*/ 733872 h 1258066"/>
                <a:gd name="connsiteX20" fmla="*/ 0 w 3390422"/>
                <a:gd name="connsiteY20" fmla="*/ 209682 h 125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90422" h="1258066" fill="none" extrusionOk="0">
                  <a:moveTo>
                    <a:pt x="0" y="209682"/>
                  </a:moveTo>
                  <a:cubicBezTo>
                    <a:pt x="-4779" y="100676"/>
                    <a:pt x="101252" y="11753"/>
                    <a:pt x="209682" y="0"/>
                  </a:cubicBezTo>
                  <a:cubicBezTo>
                    <a:pt x="363208" y="25494"/>
                    <a:pt x="493599" y="-15430"/>
                    <a:pt x="565070" y="0"/>
                  </a:cubicBezTo>
                  <a:lnTo>
                    <a:pt x="565070" y="0"/>
                  </a:lnTo>
                  <a:cubicBezTo>
                    <a:pt x="959072" y="62665"/>
                    <a:pt x="1236779" y="-40610"/>
                    <a:pt x="1412676" y="0"/>
                  </a:cubicBezTo>
                  <a:cubicBezTo>
                    <a:pt x="1756067" y="112265"/>
                    <a:pt x="2716809" y="-56839"/>
                    <a:pt x="3180740" y="0"/>
                  </a:cubicBezTo>
                  <a:cubicBezTo>
                    <a:pt x="3275010" y="-3432"/>
                    <a:pt x="3390274" y="95734"/>
                    <a:pt x="3390422" y="209682"/>
                  </a:cubicBezTo>
                  <a:cubicBezTo>
                    <a:pt x="3353895" y="294982"/>
                    <a:pt x="3365069" y="508777"/>
                    <a:pt x="3390422" y="733872"/>
                  </a:cubicBezTo>
                  <a:lnTo>
                    <a:pt x="3390422" y="733872"/>
                  </a:lnTo>
                  <a:cubicBezTo>
                    <a:pt x="3390862" y="865254"/>
                    <a:pt x="3404887" y="936747"/>
                    <a:pt x="3390422" y="1048388"/>
                  </a:cubicBezTo>
                  <a:lnTo>
                    <a:pt x="3390422" y="1048384"/>
                  </a:lnTo>
                  <a:cubicBezTo>
                    <a:pt x="3386410" y="1162323"/>
                    <a:pt x="3289785" y="1259280"/>
                    <a:pt x="3180740" y="1258066"/>
                  </a:cubicBezTo>
                  <a:cubicBezTo>
                    <a:pt x="2407586" y="1219850"/>
                    <a:pt x="2052345" y="1379819"/>
                    <a:pt x="1412676" y="1258066"/>
                  </a:cubicBezTo>
                  <a:cubicBezTo>
                    <a:pt x="1271563" y="1376253"/>
                    <a:pt x="503440" y="1572467"/>
                    <a:pt x="169962" y="1602449"/>
                  </a:cubicBezTo>
                  <a:cubicBezTo>
                    <a:pt x="313367" y="1534343"/>
                    <a:pt x="408042" y="1341560"/>
                    <a:pt x="565070" y="1258066"/>
                  </a:cubicBezTo>
                  <a:cubicBezTo>
                    <a:pt x="458463" y="1268283"/>
                    <a:pt x="367934" y="1285105"/>
                    <a:pt x="209682" y="1258066"/>
                  </a:cubicBezTo>
                  <a:cubicBezTo>
                    <a:pt x="100496" y="1262214"/>
                    <a:pt x="-19543" y="1165198"/>
                    <a:pt x="0" y="1048384"/>
                  </a:cubicBezTo>
                  <a:lnTo>
                    <a:pt x="0" y="1048388"/>
                  </a:lnTo>
                  <a:cubicBezTo>
                    <a:pt x="-21720" y="941149"/>
                    <a:pt x="-9748" y="824731"/>
                    <a:pt x="0" y="733872"/>
                  </a:cubicBezTo>
                  <a:lnTo>
                    <a:pt x="0" y="733872"/>
                  </a:lnTo>
                  <a:cubicBezTo>
                    <a:pt x="14790" y="640429"/>
                    <a:pt x="-9465" y="367226"/>
                    <a:pt x="0" y="209682"/>
                  </a:cubicBezTo>
                  <a:close/>
                </a:path>
                <a:path w="3390422" h="1258066" stroke="0" extrusionOk="0">
                  <a:moveTo>
                    <a:pt x="0" y="209682"/>
                  </a:moveTo>
                  <a:cubicBezTo>
                    <a:pt x="-155" y="107906"/>
                    <a:pt x="83820" y="-4131"/>
                    <a:pt x="209682" y="0"/>
                  </a:cubicBezTo>
                  <a:cubicBezTo>
                    <a:pt x="272402" y="17696"/>
                    <a:pt x="448987" y="-26740"/>
                    <a:pt x="565070" y="0"/>
                  </a:cubicBezTo>
                  <a:lnTo>
                    <a:pt x="565070" y="0"/>
                  </a:lnTo>
                  <a:cubicBezTo>
                    <a:pt x="680056" y="4832"/>
                    <a:pt x="1003412" y="41932"/>
                    <a:pt x="1412676" y="0"/>
                  </a:cubicBezTo>
                  <a:cubicBezTo>
                    <a:pt x="1913784" y="131291"/>
                    <a:pt x="2538200" y="81238"/>
                    <a:pt x="3180740" y="0"/>
                  </a:cubicBezTo>
                  <a:cubicBezTo>
                    <a:pt x="3306818" y="3332"/>
                    <a:pt x="3398605" y="95232"/>
                    <a:pt x="3390422" y="209682"/>
                  </a:cubicBezTo>
                  <a:cubicBezTo>
                    <a:pt x="3400466" y="404069"/>
                    <a:pt x="3375314" y="585356"/>
                    <a:pt x="3390422" y="733872"/>
                  </a:cubicBezTo>
                  <a:lnTo>
                    <a:pt x="3390422" y="733872"/>
                  </a:lnTo>
                  <a:cubicBezTo>
                    <a:pt x="3413194" y="840752"/>
                    <a:pt x="3403187" y="896743"/>
                    <a:pt x="3390422" y="1048388"/>
                  </a:cubicBezTo>
                  <a:lnTo>
                    <a:pt x="3390422" y="1048384"/>
                  </a:lnTo>
                  <a:cubicBezTo>
                    <a:pt x="3390962" y="1169878"/>
                    <a:pt x="3296088" y="1264455"/>
                    <a:pt x="3180740" y="1258066"/>
                  </a:cubicBezTo>
                  <a:cubicBezTo>
                    <a:pt x="2452485" y="1250762"/>
                    <a:pt x="2255905" y="1224188"/>
                    <a:pt x="1412676" y="1258066"/>
                  </a:cubicBezTo>
                  <a:cubicBezTo>
                    <a:pt x="1074388" y="1293936"/>
                    <a:pt x="583199" y="1460818"/>
                    <a:pt x="169962" y="1602449"/>
                  </a:cubicBezTo>
                  <a:cubicBezTo>
                    <a:pt x="195546" y="1524085"/>
                    <a:pt x="428020" y="1426480"/>
                    <a:pt x="565070" y="1258066"/>
                  </a:cubicBezTo>
                  <a:cubicBezTo>
                    <a:pt x="514741" y="1287047"/>
                    <a:pt x="270525" y="1257935"/>
                    <a:pt x="209682" y="1258066"/>
                  </a:cubicBezTo>
                  <a:cubicBezTo>
                    <a:pt x="98577" y="1244564"/>
                    <a:pt x="-1947" y="1166828"/>
                    <a:pt x="0" y="1048384"/>
                  </a:cubicBezTo>
                  <a:lnTo>
                    <a:pt x="0" y="1048388"/>
                  </a:lnTo>
                  <a:cubicBezTo>
                    <a:pt x="27983" y="1004479"/>
                    <a:pt x="27386" y="791223"/>
                    <a:pt x="0" y="733872"/>
                  </a:cubicBezTo>
                  <a:lnTo>
                    <a:pt x="0" y="733872"/>
                  </a:lnTo>
                  <a:cubicBezTo>
                    <a:pt x="-43361" y="525910"/>
                    <a:pt x="-3302" y="407890"/>
                    <a:pt x="0" y="209682"/>
                  </a:cubicBezTo>
                  <a:close/>
                </a:path>
              </a:pathLst>
            </a:custGeom>
            <a:solidFill>
              <a:schemeClr val="bg1"/>
            </a:solidFill>
            <a:ln w="57150">
              <a:solidFill>
                <a:srgbClr val="548235"/>
              </a:solidFill>
              <a:extLst>
                <a:ext uri="{C807C97D-BFC1-408E-A445-0C87EB9F89A2}">
                  <ask:lineSketchStyleProps xmlns:ask="http://schemas.microsoft.com/office/drawing/2018/sketchyshapes" sd="3144164352">
                    <a:prstGeom prst="wedgeRoundRectCallout">
                      <a:avLst>
                        <a:gd name="adj1" fmla="val -44987"/>
                        <a:gd name="adj2" fmla="val 77374"/>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6" name="Rechteck 25">
              <a:extLst>
                <a:ext uri="{FF2B5EF4-FFF2-40B4-BE49-F238E27FC236}">
                  <a16:creationId xmlns:a16="http://schemas.microsoft.com/office/drawing/2014/main" id="{B63D44AB-CA75-4FB4-D29A-95B075E74C43}"/>
                </a:ext>
              </a:extLst>
            </p:cNvPr>
            <p:cNvSpPr/>
            <p:nvPr/>
          </p:nvSpPr>
          <p:spPr>
            <a:xfrm>
              <a:off x="406914" y="1846401"/>
              <a:ext cx="3386297" cy="7722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latin typeface="Aharoni" panose="02010803020104030203" pitchFamily="2" charset="-79"/>
                  <a:cs typeface="Aharoni" panose="02010803020104030203" pitchFamily="2" charset="-79"/>
                </a:rPr>
                <a:t>Monatlich nur </a:t>
              </a:r>
              <a:r>
                <a:rPr lang="de-AT" b="1" dirty="0">
                  <a:solidFill>
                    <a:schemeClr val="tx1"/>
                  </a:solidFill>
                  <a:cs typeface="Aharoni" panose="02010803020104030203" pitchFamily="2" charset="-79"/>
                </a:rPr>
                <a:t>24,44</a:t>
              </a:r>
              <a:r>
                <a:rPr lang="de-AT" sz="1600" dirty="0">
                  <a:solidFill>
                    <a:schemeClr val="tx1"/>
                  </a:solidFill>
                  <a:latin typeface="Aharoni" panose="02010803020104030203" pitchFamily="2" charset="-79"/>
                  <a:cs typeface="Aharoni" panose="02010803020104030203" pitchFamily="2" charset="-79"/>
                </a:rPr>
                <a:t> Euro – das ist machbar</a:t>
              </a:r>
            </a:p>
          </p:txBody>
        </p:sp>
      </p:grpSp>
      <p:pic>
        <p:nvPicPr>
          <p:cNvPr id="17" name="Grafik 16" descr="Frau mit langen gewellten Haaren">
            <a:extLst>
              <a:ext uri="{FF2B5EF4-FFF2-40B4-BE49-F238E27FC236}">
                <a16:creationId xmlns:a16="http://schemas.microsoft.com/office/drawing/2014/main" id="{46A979D9-2F28-7C52-EDB1-C41CB5458A3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8245" y="4355338"/>
            <a:ext cx="981602" cy="1126416"/>
          </a:xfrm>
          <a:prstGeom prst="rect">
            <a:avLst/>
          </a:prstGeom>
        </p:spPr>
      </p:pic>
      <p:pic>
        <p:nvPicPr>
          <p:cNvPr id="6" name="Grafik 5" descr="Frau mit langen gewellten Haaren">
            <a:extLst>
              <a:ext uri="{FF2B5EF4-FFF2-40B4-BE49-F238E27FC236}">
                <a16:creationId xmlns:a16="http://schemas.microsoft.com/office/drawing/2014/main" id="{E947ADF6-7103-7121-C3D0-E490E1A69C3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flipH="1">
            <a:off x="10797258" y="4313223"/>
            <a:ext cx="981602" cy="1126416"/>
          </a:xfrm>
          <a:prstGeom prst="rect">
            <a:avLst/>
          </a:prstGeom>
        </p:spPr>
      </p:pic>
      <p:pic>
        <p:nvPicPr>
          <p:cNvPr id="28" name="Grafik 27" descr="Gesicht mit Herzaugen">
            <a:extLst>
              <a:ext uri="{FF2B5EF4-FFF2-40B4-BE49-F238E27FC236}">
                <a16:creationId xmlns:a16="http://schemas.microsoft.com/office/drawing/2014/main" id="{F172E65F-95EE-B01A-B006-BA4EC40CFC1E}"/>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53856" y="4659337"/>
            <a:ext cx="410718" cy="434188"/>
          </a:xfrm>
          <a:prstGeom prst="rect">
            <a:avLst/>
          </a:prstGeom>
        </p:spPr>
      </p:pic>
      <p:pic>
        <p:nvPicPr>
          <p:cNvPr id="5" name="Grafik 4" descr="Mann in einem Pullover">
            <a:extLst>
              <a:ext uri="{FF2B5EF4-FFF2-40B4-BE49-F238E27FC236}">
                <a16:creationId xmlns:a16="http://schemas.microsoft.com/office/drawing/2014/main" id="{CE0C5ABE-9910-F4BE-7F58-65DB042B4DA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flipH="1">
            <a:off x="10678669" y="5134005"/>
            <a:ext cx="1231110" cy="1148577"/>
          </a:xfrm>
          <a:prstGeom prst="rect">
            <a:avLst/>
          </a:prstGeom>
        </p:spPr>
      </p:pic>
      <p:pic>
        <p:nvPicPr>
          <p:cNvPr id="14" name="Grafik 13" descr="Mann in einem Pullover">
            <a:extLst>
              <a:ext uri="{FF2B5EF4-FFF2-40B4-BE49-F238E27FC236}">
                <a16:creationId xmlns:a16="http://schemas.microsoft.com/office/drawing/2014/main" id="{A67ACE1E-C570-8F31-2F92-28A598FD49D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288" y="5179726"/>
            <a:ext cx="1231110" cy="1148577"/>
          </a:xfrm>
          <a:prstGeom prst="rect">
            <a:avLst/>
          </a:prstGeom>
        </p:spPr>
      </p:pic>
      <p:sp>
        <p:nvSpPr>
          <p:cNvPr id="30" name="Textfeld 29">
            <a:extLst>
              <a:ext uri="{FF2B5EF4-FFF2-40B4-BE49-F238E27FC236}">
                <a16:creationId xmlns:a16="http://schemas.microsoft.com/office/drawing/2014/main" id="{1BB99CE1-DBAA-98AA-1D59-4098114610C1}"/>
              </a:ext>
            </a:extLst>
          </p:cNvPr>
          <p:cNvSpPr txBox="1"/>
          <p:nvPr/>
        </p:nvSpPr>
        <p:spPr>
          <a:xfrm>
            <a:off x="6372040" y="1690688"/>
            <a:ext cx="4614333" cy="369332"/>
          </a:xfrm>
          <a:prstGeom prst="rect">
            <a:avLst/>
          </a:prstGeom>
          <a:noFill/>
        </p:spPr>
        <p:txBody>
          <a:bodyPr wrap="square" rtlCol="0">
            <a:spAutoFit/>
          </a:bodyPr>
          <a:lstStyle/>
          <a:p>
            <a:r>
              <a:rPr lang="de-AT" b="1" dirty="0"/>
              <a:t>… aber das kann passieren!</a:t>
            </a:r>
          </a:p>
        </p:txBody>
      </p:sp>
      <p:pic>
        <p:nvPicPr>
          <p:cNvPr id="33" name="Grafik 32">
            <a:extLst>
              <a:ext uri="{FF2B5EF4-FFF2-40B4-BE49-F238E27FC236}">
                <a16:creationId xmlns:a16="http://schemas.microsoft.com/office/drawing/2014/main" id="{4FBC3B85-5B2F-48ED-73D9-B2942B63AB7C}"/>
              </a:ext>
            </a:extLst>
          </p:cNvPr>
          <p:cNvPicPr>
            <a:picLocks noChangeAspect="1"/>
          </p:cNvPicPr>
          <p:nvPr/>
        </p:nvPicPr>
        <p:blipFill>
          <a:blip r:embed="rId12"/>
          <a:stretch>
            <a:fillRect/>
          </a:stretch>
        </p:blipFill>
        <p:spPr>
          <a:xfrm>
            <a:off x="6318831" y="2060020"/>
            <a:ext cx="941067" cy="875350"/>
          </a:xfrm>
          <a:prstGeom prst="rect">
            <a:avLst/>
          </a:prstGeom>
        </p:spPr>
      </p:pic>
      <p:sp>
        <p:nvSpPr>
          <p:cNvPr id="34" name="Textfeld 33">
            <a:extLst>
              <a:ext uri="{FF2B5EF4-FFF2-40B4-BE49-F238E27FC236}">
                <a16:creationId xmlns:a16="http://schemas.microsoft.com/office/drawing/2014/main" id="{1B465FB3-F9DB-74F6-8CAB-C9B844EB813C}"/>
              </a:ext>
            </a:extLst>
          </p:cNvPr>
          <p:cNvSpPr txBox="1"/>
          <p:nvPr/>
        </p:nvSpPr>
        <p:spPr>
          <a:xfrm>
            <a:off x="7259898" y="2175445"/>
            <a:ext cx="4614333" cy="369332"/>
          </a:xfrm>
          <a:prstGeom prst="rect">
            <a:avLst/>
          </a:prstGeom>
          <a:noFill/>
        </p:spPr>
        <p:txBody>
          <a:bodyPr wrap="square" rtlCol="0">
            <a:spAutoFit/>
          </a:bodyPr>
          <a:lstStyle/>
          <a:p>
            <a:r>
              <a:rPr lang="de-AT" dirty="0"/>
              <a:t>1.466,40 Euro (</a:t>
            </a:r>
            <a:r>
              <a:rPr lang="de-AT" b="1" dirty="0"/>
              <a:t>+ 397,40 Euro </a:t>
            </a:r>
            <a:r>
              <a:rPr lang="de-AT" dirty="0"/>
              <a:t>durch Zinsen!)</a:t>
            </a:r>
          </a:p>
        </p:txBody>
      </p:sp>
      <p:pic>
        <p:nvPicPr>
          <p:cNvPr id="1026" name="Picture 2" descr="IPhone 16 Pro Backcover Reparatur - Schnell In 2 Stunden">
            <a:extLst>
              <a:ext uri="{FF2B5EF4-FFF2-40B4-BE49-F238E27FC236}">
                <a16:creationId xmlns:a16="http://schemas.microsoft.com/office/drawing/2014/main" id="{396E8753-C503-7FAE-19F0-8D1A0A3B5BBB}"/>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l="25239" t="7306" r="28466" b="3962"/>
          <a:stretch/>
        </p:blipFill>
        <p:spPr bwMode="auto">
          <a:xfrm rot="17825760">
            <a:off x="7129946" y="3116997"/>
            <a:ext cx="506258" cy="970333"/>
          </a:xfrm>
          <a:prstGeom prst="rect">
            <a:avLst/>
          </a:prstGeom>
          <a:noFill/>
          <a:extLst>
            <a:ext uri="{909E8E84-426E-40DD-AFC4-6F175D3DCCD1}">
              <a14:hiddenFill xmlns:a14="http://schemas.microsoft.com/office/drawing/2010/main">
                <a:solidFill>
                  <a:srgbClr val="FFFFFF"/>
                </a:solidFill>
              </a14:hiddenFill>
            </a:ext>
          </a:extLst>
        </p:spPr>
      </p:pic>
      <p:sp>
        <p:nvSpPr>
          <p:cNvPr id="35" name="Textfeld 34">
            <a:extLst>
              <a:ext uri="{FF2B5EF4-FFF2-40B4-BE49-F238E27FC236}">
                <a16:creationId xmlns:a16="http://schemas.microsoft.com/office/drawing/2014/main" id="{022F0895-F0D9-0B38-6B1D-3D1FBC0A8B18}"/>
              </a:ext>
            </a:extLst>
          </p:cNvPr>
          <p:cNvSpPr txBox="1"/>
          <p:nvPr/>
        </p:nvSpPr>
        <p:spPr>
          <a:xfrm>
            <a:off x="7259897" y="4819286"/>
            <a:ext cx="4614333" cy="584775"/>
          </a:xfrm>
          <a:prstGeom prst="rect">
            <a:avLst/>
          </a:prstGeom>
          <a:noFill/>
        </p:spPr>
        <p:txBody>
          <a:bodyPr wrap="square" rtlCol="0">
            <a:spAutoFit/>
          </a:bodyPr>
          <a:lstStyle/>
          <a:p>
            <a:r>
              <a:rPr lang="de-AT" sz="1600" dirty="0"/>
              <a:t>Neues Smartphone + neue Ratenzahlung </a:t>
            </a:r>
          </a:p>
          <a:p>
            <a:r>
              <a:rPr lang="de-AT" sz="1600" b="1" dirty="0"/>
              <a:t>= doppelte Belastung!</a:t>
            </a:r>
          </a:p>
        </p:txBody>
      </p:sp>
      <p:pic>
        <p:nvPicPr>
          <p:cNvPr id="37" name="Grafik 36" descr="Fliegendes Geld Silhouette">
            <a:extLst>
              <a:ext uri="{FF2B5EF4-FFF2-40B4-BE49-F238E27FC236}">
                <a16:creationId xmlns:a16="http://schemas.microsoft.com/office/drawing/2014/main" id="{A9F42218-7467-E526-21A6-0B1317E36B1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10044673" y="3538855"/>
            <a:ext cx="694690" cy="694690"/>
          </a:xfrm>
          <a:prstGeom prst="rect">
            <a:avLst/>
          </a:prstGeom>
        </p:spPr>
      </p:pic>
      <p:pic>
        <p:nvPicPr>
          <p:cNvPr id="38" name="Grafik 37" descr="Fliegendes Geld Silhouette">
            <a:extLst>
              <a:ext uri="{FF2B5EF4-FFF2-40B4-BE49-F238E27FC236}">
                <a16:creationId xmlns:a16="http://schemas.microsoft.com/office/drawing/2014/main" id="{7B804222-CFF8-5AEA-A21B-9835F02E7A9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315907" y="3537313"/>
            <a:ext cx="694690" cy="694690"/>
          </a:xfrm>
          <a:prstGeom prst="rect">
            <a:avLst/>
          </a:prstGeom>
        </p:spPr>
      </p:pic>
      <p:pic>
        <p:nvPicPr>
          <p:cNvPr id="39" name="Grafik 38" descr="Fliegendes Geld Silhouette">
            <a:extLst>
              <a:ext uri="{FF2B5EF4-FFF2-40B4-BE49-F238E27FC236}">
                <a16:creationId xmlns:a16="http://schemas.microsoft.com/office/drawing/2014/main" id="{F4E61496-A7FD-94D1-187C-03AEBAC4AD39}"/>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548305" y="3538855"/>
            <a:ext cx="694690" cy="694690"/>
          </a:xfrm>
          <a:prstGeom prst="rect">
            <a:avLst/>
          </a:prstGeom>
        </p:spPr>
      </p:pic>
      <p:pic>
        <p:nvPicPr>
          <p:cNvPr id="41" name="Grafik 40" descr="Ein besorgtes Gesicht">
            <a:extLst>
              <a:ext uri="{FF2B5EF4-FFF2-40B4-BE49-F238E27FC236}">
                <a16:creationId xmlns:a16="http://schemas.microsoft.com/office/drawing/2014/main" id="{5EF2D2B5-3AB5-BC8F-CE9F-1D558E84B8FA}"/>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flipH="1">
            <a:off x="10960397" y="4629952"/>
            <a:ext cx="393403" cy="430285"/>
          </a:xfrm>
          <a:prstGeom prst="rect">
            <a:avLst/>
          </a:prstGeom>
        </p:spPr>
      </p:pic>
      <p:pic>
        <p:nvPicPr>
          <p:cNvPr id="43" name="Grafik 42">
            <a:extLst>
              <a:ext uri="{FF2B5EF4-FFF2-40B4-BE49-F238E27FC236}">
                <a16:creationId xmlns:a16="http://schemas.microsoft.com/office/drawing/2014/main" id="{396F7E5B-4A7E-7DED-70BF-66D3B70482FF}"/>
              </a:ext>
            </a:extLst>
          </p:cNvPr>
          <p:cNvPicPr>
            <a:picLocks noChangeAspect="1"/>
          </p:cNvPicPr>
          <p:nvPr/>
        </p:nvPicPr>
        <p:blipFill>
          <a:blip r:embed="rId18">
            <a:extLst>
              <a:ext uri="{BEBA8EAE-BF5A-486C-A8C5-ECC9F3942E4B}">
                <a14:imgProps xmlns:a14="http://schemas.microsoft.com/office/drawing/2010/main">
                  <a14:imgLayer r:embed="rId19">
                    <a14:imgEffect>
                      <a14:backgroundRemoval t="19958" b="55544" l="16053" r="25509">
                        <a14:foregroundMark x1="17537" y1="54805" x2="17262" y2="33897"/>
                        <a14:foregroundMark x1="17262" y1="33897" x2="18582" y2="52798"/>
                        <a14:foregroundMark x1="18582" y1="52798" x2="17262" y2="53854"/>
                        <a14:foregroundMark x1="16548" y1="35480" x2="21550" y2="19852"/>
                        <a14:foregroundMark x1="21550" y1="19852" x2="22650" y2="39388"/>
                        <a14:foregroundMark x1="22650" y1="39388" x2="16383" y2="34847"/>
                        <a14:foregroundMark x1="16493" y1="23548" x2="23749" y2="20275"/>
                        <a14:foregroundMark x1="17152" y1="20169" x2="16273" y2="22703"/>
                        <a14:foregroundMark x1="16273" y1="22386" x2="17207" y2="20063"/>
                        <a14:foregroundMark x1="16163" y1="22175" x2="17262" y2="20169"/>
                        <a14:foregroundMark x1="17262" y1="20169" x2="16383" y2="21753"/>
                        <a14:foregroundMark x1="16383" y1="21753" x2="17592" y2="20380"/>
                        <a14:foregroundMark x1="17592" y1="20380" x2="16822" y2="23442"/>
                        <a14:foregroundMark x1="16053" y1="23337" x2="24739" y2="34319"/>
                        <a14:foregroundMark x1="24739" y1="34319" x2="24904" y2="37487"/>
                      </a14:backgroundRemoval>
                    </a14:imgEffect>
                  </a14:imgLayer>
                </a14:imgProps>
              </a:ext>
            </a:extLst>
          </a:blip>
          <a:srcRect l="15351" t="17503" r="73106" b="40224"/>
          <a:stretch/>
        </p:blipFill>
        <p:spPr>
          <a:xfrm>
            <a:off x="6675280" y="4274661"/>
            <a:ext cx="554975" cy="1088844"/>
          </a:xfrm>
          <a:prstGeom prst="rect">
            <a:avLst/>
          </a:prstGeom>
        </p:spPr>
      </p:pic>
      <p:pic>
        <p:nvPicPr>
          <p:cNvPr id="45" name="Grafik 44" descr="Neu Silhouette">
            <a:extLst>
              <a:ext uri="{FF2B5EF4-FFF2-40B4-BE49-F238E27FC236}">
                <a16:creationId xmlns:a16="http://schemas.microsoft.com/office/drawing/2014/main" id="{E1472FF5-5B17-D905-550C-7D415D30A3B4}"/>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rot="11172798">
            <a:off x="6396510" y="4069566"/>
            <a:ext cx="411715" cy="411715"/>
          </a:xfrm>
          <a:prstGeom prst="rect">
            <a:avLst/>
          </a:prstGeom>
        </p:spPr>
      </p:pic>
      <p:pic>
        <p:nvPicPr>
          <p:cNvPr id="48" name="Grafik 47" descr="Neu Silhouette">
            <a:extLst>
              <a:ext uri="{FF2B5EF4-FFF2-40B4-BE49-F238E27FC236}">
                <a16:creationId xmlns:a16="http://schemas.microsoft.com/office/drawing/2014/main" id="{FBF7CEAA-C766-A968-F40F-66AC40EC7F2B}"/>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rot="12194950">
            <a:off x="7083120" y="5099236"/>
            <a:ext cx="294271" cy="294271"/>
          </a:xfrm>
          <a:prstGeom prst="rect">
            <a:avLst/>
          </a:prstGeom>
        </p:spPr>
      </p:pic>
      <p:sp>
        <p:nvSpPr>
          <p:cNvPr id="49" name="Textfeld 48">
            <a:extLst>
              <a:ext uri="{FF2B5EF4-FFF2-40B4-BE49-F238E27FC236}">
                <a16:creationId xmlns:a16="http://schemas.microsoft.com/office/drawing/2014/main" id="{C9B69E2F-E882-6E4B-5179-9A065229E2CE}"/>
              </a:ext>
            </a:extLst>
          </p:cNvPr>
          <p:cNvSpPr txBox="1"/>
          <p:nvPr/>
        </p:nvSpPr>
        <p:spPr>
          <a:xfrm>
            <a:off x="6733980" y="4086657"/>
            <a:ext cx="590734" cy="261610"/>
          </a:xfrm>
          <a:prstGeom prst="rect">
            <a:avLst/>
          </a:prstGeom>
          <a:noFill/>
        </p:spPr>
        <p:txBody>
          <a:bodyPr wrap="square" rtlCol="0">
            <a:spAutoFit/>
          </a:bodyPr>
          <a:lstStyle/>
          <a:p>
            <a:r>
              <a:rPr lang="de-AT" sz="1100" b="1" dirty="0">
                <a:solidFill>
                  <a:schemeClr val="accent4"/>
                </a:solidFill>
              </a:rPr>
              <a:t>NEU!</a:t>
            </a:r>
          </a:p>
        </p:txBody>
      </p:sp>
      <p:sp>
        <p:nvSpPr>
          <p:cNvPr id="50" name="Pfeil: nach rechts 49">
            <a:extLst>
              <a:ext uri="{FF2B5EF4-FFF2-40B4-BE49-F238E27FC236}">
                <a16:creationId xmlns:a16="http://schemas.microsoft.com/office/drawing/2014/main" id="{3C765D88-697A-280F-C158-5CDEA7EA7830}"/>
              </a:ext>
            </a:extLst>
          </p:cNvPr>
          <p:cNvSpPr/>
          <p:nvPr/>
        </p:nvSpPr>
        <p:spPr>
          <a:xfrm>
            <a:off x="7324714" y="4516495"/>
            <a:ext cx="3135086" cy="19535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53" name="Grafik 52" descr="Fliegendes Geld Silhouette">
            <a:extLst>
              <a:ext uri="{FF2B5EF4-FFF2-40B4-BE49-F238E27FC236}">
                <a16:creationId xmlns:a16="http://schemas.microsoft.com/office/drawing/2014/main" id="{0FB0C689-453D-E866-ED15-904FA82C215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423105" y="4380256"/>
            <a:ext cx="483284" cy="483284"/>
          </a:xfrm>
          <a:prstGeom prst="rect">
            <a:avLst/>
          </a:prstGeom>
        </p:spPr>
      </p:pic>
      <p:pic>
        <p:nvPicPr>
          <p:cNvPr id="54" name="Grafik 53" descr="Fliegendes Geld Silhouette">
            <a:extLst>
              <a:ext uri="{FF2B5EF4-FFF2-40B4-BE49-F238E27FC236}">
                <a16:creationId xmlns:a16="http://schemas.microsoft.com/office/drawing/2014/main" id="{60372134-58EB-6F8F-49C3-51FDF20F1BBC}"/>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7904870" y="4380256"/>
            <a:ext cx="483284" cy="483284"/>
          </a:xfrm>
          <a:prstGeom prst="rect">
            <a:avLst/>
          </a:prstGeom>
        </p:spPr>
      </p:pic>
      <p:pic>
        <p:nvPicPr>
          <p:cNvPr id="55" name="Grafik 54" descr="Fliegendes Geld Silhouette">
            <a:extLst>
              <a:ext uri="{FF2B5EF4-FFF2-40B4-BE49-F238E27FC236}">
                <a16:creationId xmlns:a16="http://schemas.microsoft.com/office/drawing/2014/main" id="{DBD5D05E-6182-1D98-2997-3905E226726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831929" y="4380256"/>
            <a:ext cx="483284" cy="483284"/>
          </a:xfrm>
          <a:prstGeom prst="rect">
            <a:avLst/>
          </a:prstGeom>
        </p:spPr>
      </p:pic>
      <p:pic>
        <p:nvPicPr>
          <p:cNvPr id="56" name="Grafik 55" descr="Fliegendes Geld Silhouette">
            <a:extLst>
              <a:ext uri="{FF2B5EF4-FFF2-40B4-BE49-F238E27FC236}">
                <a16:creationId xmlns:a16="http://schemas.microsoft.com/office/drawing/2014/main" id="{A17B46CB-8F89-3DD4-FA46-EEDD14B26D8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386635" y="4380256"/>
            <a:ext cx="483284" cy="483284"/>
          </a:xfrm>
          <a:prstGeom prst="rect">
            <a:avLst/>
          </a:prstGeom>
        </p:spPr>
      </p:pic>
      <p:pic>
        <p:nvPicPr>
          <p:cNvPr id="57" name="Grafik 56" descr="Fliegendes Geld Silhouette">
            <a:extLst>
              <a:ext uri="{FF2B5EF4-FFF2-40B4-BE49-F238E27FC236}">
                <a16:creationId xmlns:a16="http://schemas.microsoft.com/office/drawing/2014/main" id="{F4659E05-18C6-1C37-F283-72C1209E7E17}"/>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868400" y="4380256"/>
            <a:ext cx="483284" cy="483284"/>
          </a:xfrm>
          <a:prstGeom prst="rect">
            <a:avLst/>
          </a:prstGeom>
        </p:spPr>
      </p:pic>
      <p:pic>
        <p:nvPicPr>
          <p:cNvPr id="58" name="Grafik 57" descr="Fliegendes Geld Silhouette">
            <a:extLst>
              <a:ext uri="{FF2B5EF4-FFF2-40B4-BE49-F238E27FC236}">
                <a16:creationId xmlns:a16="http://schemas.microsoft.com/office/drawing/2014/main" id="{0CEF49C5-CE53-1ED6-797F-A3DFC2DC51C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350165" y="4380256"/>
            <a:ext cx="483284" cy="483284"/>
          </a:xfrm>
          <a:prstGeom prst="rect">
            <a:avLst/>
          </a:prstGeom>
        </p:spPr>
      </p:pic>
      <p:sp>
        <p:nvSpPr>
          <p:cNvPr id="59" name="Textfeld 58">
            <a:extLst>
              <a:ext uri="{FF2B5EF4-FFF2-40B4-BE49-F238E27FC236}">
                <a16:creationId xmlns:a16="http://schemas.microsoft.com/office/drawing/2014/main" id="{795007E9-E0E7-BA6B-D28C-183FED201E68}"/>
              </a:ext>
            </a:extLst>
          </p:cNvPr>
          <p:cNvSpPr txBox="1"/>
          <p:nvPr/>
        </p:nvSpPr>
        <p:spPr>
          <a:xfrm>
            <a:off x="7230255" y="2943373"/>
            <a:ext cx="4614333" cy="646331"/>
          </a:xfrm>
          <a:prstGeom prst="rect">
            <a:avLst/>
          </a:prstGeom>
          <a:noFill/>
        </p:spPr>
        <p:txBody>
          <a:bodyPr wrap="square" rtlCol="0">
            <a:spAutoFit/>
          </a:bodyPr>
          <a:lstStyle/>
          <a:p>
            <a:r>
              <a:rPr lang="de-AT" dirty="0"/>
              <a:t>Das Smartphone wird kaputt </a:t>
            </a:r>
          </a:p>
          <a:p>
            <a:r>
              <a:rPr lang="de-AT" dirty="0">
                <a:sym typeface="Wingdings" panose="05000000000000000000" pitchFamily="2" charset="2"/>
              </a:rPr>
              <a:t>	 die Raten laufen weiter</a:t>
            </a:r>
            <a:endParaRPr lang="de-AT" dirty="0"/>
          </a:p>
        </p:txBody>
      </p:sp>
      <p:grpSp>
        <p:nvGrpSpPr>
          <p:cNvPr id="60" name="Gruppieren 59">
            <a:extLst>
              <a:ext uri="{FF2B5EF4-FFF2-40B4-BE49-F238E27FC236}">
                <a16:creationId xmlns:a16="http://schemas.microsoft.com/office/drawing/2014/main" id="{1950FCC1-173B-DF52-1DDF-8ACAB7188343}"/>
              </a:ext>
            </a:extLst>
          </p:cNvPr>
          <p:cNvGrpSpPr/>
          <p:nvPr/>
        </p:nvGrpSpPr>
        <p:grpSpPr>
          <a:xfrm flipH="1">
            <a:off x="6675280" y="5531733"/>
            <a:ext cx="3582681" cy="724421"/>
            <a:chOff x="406914" y="1562873"/>
            <a:chExt cx="3390422" cy="1258066"/>
          </a:xfrm>
        </p:grpSpPr>
        <p:sp>
          <p:nvSpPr>
            <p:cNvPr id="61" name="Sprechblase: rechteckig mit abgerundeten Ecken 60">
              <a:extLst>
                <a:ext uri="{FF2B5EF4-FFF2-40B4-BE49-F238E27FC236}">
                  <a16:creationId xmlns:a16="http://schemas.microsoft.com/office/drawing/2014/main" id="{22D0E23E-5B25-0DF0-AFA7-F340974A8C9F}"/>
                </a:ext>
              </a:extLst>
            </p:cNvPr>
            <p:cNvSpPr/>
            <p:nvPr/>
          </p:nvSpPr>
          <p:spPr>
            <a:xfrm>
              <a:off x="406914" y="1562873"/>
              <a:ext cx="3390422" cy="1258066"/>
            </a:xfrm>
            <a:custGeom>
              <a:avLst/>
              <a:gdLst>
                <a:gd name="connsiteX0" fmla="*/ 0 w 3390422"/>
                <a:gd name="connsiteY0" fmla="*/ 209682 h 1258066"/>
                <a:gd name="connsiteX1" fmla="*/ 209682 w 3390422"/>
                <a:gd name="connsiteY1" fmla="*/ 0 h 1258066"/>
                <a:gd name="connsiteX2" fmla="*/ 565070 w 3390422"/>
                <a:gd name="connsiteY2" fmla="*/ 0 h 1258066"/>
                <a:gd name="connsiteX3" fmla="*/ -375930 w 3390422"/>
                <a:gd name="connsiteY3" fmla="*/ -465145 h 1258066"/>
                <a:gd name="connsiteX4" fmla="*/ 1412676 w 3390422"/>
                <a:gd name="connsiteY4" fmla="*/ 0 h 1258066"/>
                <a:gd name="connsiteX5" fmla="*/ 3180740 w 3390422"/>
                <a:gd name="connsiteY5" fmla="*/ 0 h 1258066"/>
                <a:gd name="connsiteX6" fmla="*/ 3390422 w 3390422"/>
                <a:gd name="connsiteY6" fmla="*/ 209682 h 1258066"/>
                <a:gd name="connsiteX7" fmla="*/ 3390422 w 3390422"/>
                <a:gd name="connsiteY7" fmla="*/ 209678 h 1258066"/>
                <a:gd name="connsiteX8" fmla="*/ 3390422 w 3390422"/>
                <a:gd name="connsiteY8" fmla="*/ 209678 h 1258066"/>
                <a:gd name="connsiteX9" fmla="*/ 3390422 w 3390422"/>
                <a:gd name="connsiteY9" fmla="*/ 524194 h 1258066"/>
                <a:gd name="connsiteX10" fmla="*/ 3390422 w 3390422"/>
                <a:gd name="connsiteY10" fmla="*/ 1048384 h 1258066"/>
                <a:gd name="connsiteX11" fmla="*/ 3180740 w 3390422"/>
                <a:gd name="connsiteY11" fmla="*/ 1258066 h 1258066"/>
                <a:gd name="connsiteX12" fmla="*/ 1412676 w 3390422"/>
                <a:gd name="connsiteY12" fmla="*/ 1258066 h 1258066"/>
                <a:gd name="connsiteX13" fmla="*/ 565070 w 3390422"/>
                <a:gd name="connsiteY13" fmla="*/ 1258066 h 1258066"/>
                <a:gd name="connsiteX14" fmla="*/ 565070 w 3390422"/>
                <a:gd name="connsiteY14" fmla="*/ 1258066 h 1258066"/>
                <a:gd name="connsiteX15" fmla="*/ 209682 w 3390422"/>
                <a:gd name="connsiteY15" fmla="*/ 1258066 h 1258066"/>
                <a:gd name="connsiteX16" fmla="*/ 0 w 3390422"/>
                <a:gd name="connsiteY16" fmla="*/ 1048384 h 1258066"/>
                <a:gd name="connsiteX17" fmla="*/ 0 w 3390422"/>
                <a:gd name="connsiteY17" fmla="*/ 524194 h 1258066"/>
                <a:gd name="connsiteX18" fmla="*/ 0 w 3390422"/>
                <a:gd name="connsiteY18" fmla="*/ 209678 h 1258066"/>
                <a:gd name="connsiteX19" fmla="*/ 0 w 3390422"/>
                <a:gd name="connsiteY19" fmla="*/ 209678 h 1258066"/>
                <a:gd name="connsiteX20" fmla="*/ 0 w 3390422"/>
                <a:gd name="connsiteY20" fmla="*/ 209682 h 125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90422" h="1258066" fill="none" extrusionOk="0">
                  <a:moveTo>
                    <a:pt x="0" y="209682"/>
                  </a:moveTo>
                  <a:cubicBezTo>
                    <a:pt x="-4779" y="100676"/>
                    <a:pt x="101252" y="11753"/>
                    <a:pt x="209682" y="0"/>
                  </a:cubicBezTo>
                  <a:cubicBezTo>
                    <a:pt x="363208" y="25494"/>
                    <a:pt x="493599" y="-15430"/>
                    <a:pt x="565070" y="0"/>
                  </a:cubicBezTo>
                  <a:cubicBezTo>
                    <a:pt x="463460" y="-60827"/>
                    <a:pt x="98731" y="-314872"/>
                    <a:pt x="-375930" y="-465145"/>
                  </a:cubicBezTo>
                  <a:cubicBezTo>
                    <a:pt x="84806" y="-407977"/>
                    <a:pt x="1085871" y="-254816"/>
                    <a:pt x="1412676" y="0"/>
                  </a:cubicBezTo>
                  <a:cubicBezTo>
                    <a:pt x="2260531" y="-115782"/>
                    <a:pt x="2454617" y="-34813"/>
                    <a:pt x="3180740" y="0"/>
                  </a:cubicBezTo>
                  <a:cubicBezTo>
                    <a:pt x="3299000" y="9143"/>
                    <a:pt x="3392050" y="103553"/>
                    <a:pt x="3390422" y="209682"/>
                  </a:cubicBezTo>
                  <a:lnTo>
                    <a:pt x="3390422" y="209678"/>
                  </a:lnTo>
                  <a:lnTo>
                    <a:pt x="3390422" y="209678"/>
                  </a:lnTo>
                  <a:cubicBezTo>
                    <a:pt x="3390862" y="341060"/>
                    <a:pt x="3404887" y="412553"/>
                    <a:pt x="3390422" y="524194"/>
                  </a:cubicBezTo>
                  <a:cubicBezTo>
                    <a:pt x="3395108" y="606533"/>
                    <a:pt x="3353507" y="887113"/>
                    <a:pt x="3390422" y="1048384"/>
                  </a:cubicBezTo>
                  <a:cubicBezTo>
                    <a:pt x="3397675" y="1168241"/>
                    <a:pt x="3316349" y="1250138"/>
                    <a:pt x="3180740" y="1258066"/>
                  </a:cubicBezTo>
                  <a:cubicBezTo>
                    <a:pt x="2644154" y="1227132"/>
                    <a:pt x="2139017" y="1114178"/>
                    <a:pt x="1412676" y="1258066"/>
                  </a:cubicBezTo>
                  <a:cubicBezTo>
                    <a:pt x="1047182" y="1320888"/>
                    <a:pt x="939794" y="1251541"/>
                    <a:pt x="565070" y="1258066"/>
                  </a:cubicBezTo>
                  <a:lnTo>
                    <a:pt x="565070" y="1258066"/>
                  </a:lnTo>
                  <a:cubicBezTo>
                    <a:pt x="458463" y="1268283"/>
                    <a:pt x="367934" y="1285105"/>
                    <a:pt x="209682" y="1258066"/>
                  </a:cubicBezTo>
                  <a:cubicBezTo>
                    <a:pt x="100496" y="1262214"/>
                    <a:pt x="-19543" y="1165198"/>
                    <a:pt x="0" y="1048384"/>
                  </a:cubicBezTo>
                  <a:cubicBezTo>
                    <a:pt x="44875" y="976189"/>
                    <a:pt x="-8797" y="624968"/>
                    <a:pt x="0" y="524194"/>
                  </a:cubicBezTo>
                  <a:cubicBezTo>
                    <a:pt x="-9984" y="444071"/>
                    <a:pt x="4254" y="365917"/>
                    <a:pt x="0" y="209678"/>
                  </a:cubicBezTo>
                  <a:lnTo>
                    <a:pt x="0" y="209678"/>
                  </a:lnTo>
                  <a:lnTo>
                    <a:pt x="0" y="209682"/>
                  </a:lnTo>
                  <a:close/>
                </a:path>
                <a:path w="3390422" h="1258066" stroke="0" extrusionOk="0">
                  <a:moveTo>
                    <a:pt x="0" y="209682"/>
                  </a:moveTo>
                  <a:cubicBezTo>
                    <a:pt x="-155" y="107906"/>
                    <a:pt x="83820" y="-4131"/>
                    <a:pt x="209682" y="0"/>
                  </a:cubicBezTo>
                  <a:cubicBezTo>
                    <a:pt x="272402" y="17696"/>
                    <a:pt x="448987" y="-26740"/>
                    <a:pt x="565070" y="0"/>
                  </a:cubicBezTo>
                  <a:cubicBezTo>
                    <a:pt x="225890" y="-156229"/>
                    <a:pt x="57792" y="-263802"/>
                    <a:pt x="-375930" y="-465145"/>
                  </a:cubicBezTo>
                  <a:cubicBezTo>
                    <a:pt x="505339" y="-292686"/>
                    <a:pt x="1093959" y="-151728"/>
                    <a:pt x="1412676" y="0"/>
                  </a:cubicBezTo>
                  <a:cubicBezTo>
                    <a:pt x="2093857" y="-105344"/>
                    <a:pt x="2808992" y="77680"/>
                    <a:pt x="3180740" y="0"/>
                  </a:cubicBezTo>
                  <a:cubicBezTo>
                    <a:pt x="3284942" y="-7816"/>
                    <a:pt x="3379239" y="92204"/>
                    <a:pt x="3390422" y="209682"/>
                  </a:cubicBezTo>
                  <a:lnTo>
                    <a:pt x="3390422" y="209678"/>
                  </a:lnTo>
                  <a:lnTo>
                    <a:pt x="3390422" y="209678"/>
                  </a:lnTo>
                  <a:cubicBezTo>
                    <a:pt x="3413194" y="316558"/>
                    <a:pt x="3403187" y="372549"/>
                    <a:pt x="3390422" y="524194"/>
                  </a:cubicBezTo>
                  <a:cubicBezTo>
                    <a:pt x="3430705" y="765111"/>
                    <a:pt x="3362976" y="947157"/>
                    <a:pt x="3390422" y="1048384"/>
                  </a:cubicBezTo>
                  <a:cubicBezTo>
                    <a:pt x="3391580" y="1165788"/>
                    <a:pt x="3290498" y="1238457"/>
                    <a:pt x="3180740" y="1258066"/>
                  </a:cubicBezTo>
                  <a:cubicBezTo>
                    <a:pt x="2599686" y="1121210"/>
                    <a:pt x="2194572" y="1325952"/>
                    <a:pt x="1412676" y="1258066"/>
                  </a:cubicBezTo>
                  <a:cubicBezTo>
                    <a:pt x="1108639" y="1281307"/>
                    <a:pt x="689890" y="1333456"/>
                    <a:pt x="565070" y="1258066"/>
                  </a:cubicBezTo>
                  <a:lnTo>
                    <a:pt x="565070" y="1258066"/>
                  </a:lnTo>
                  <a:cubicBezTo>
                    <a:pt x="514741" y="1287047"/>
                    <a:pt x="270525" y="1257935"/>
                    <a:pt x="209682" y="1258066"/>
                  </a:cubicBezTo>
                  <a:cubicBezTo>
                    <a:pt x="98577" y="1244564"/>
                    <a:pt x="-1947" y="1166828"/>
                    <a:pt x="0" y="1048384"/>
                  </a:cubicBezTo>
                  <a:cubicBezTo>
                    <a:pt x="-31106" y="914276"/>
                    <a:pt x="-10165" y="639386"/>
                    <a:pt x="0" y="524194"/>
                  </a:cubicBezTo>
                  <a:cubicBezTo>
                    <a:pt x="8587" y="419517"/>
                    <a:pt x="12705" y="350171"/>
                    <a:pt x="0" y="209678"/>
                  </a:cubicBezTo>
                  <a:lnTo>
                    <a:pt x="0" y="209678"/>
                  </a:lnTo>
                  <a:lnTo>
                    <a:pt x="0" y="209682"/>
                  </a:lnTo>
                  <a:close/>
                </a:path>
              </a:pathLst>
            </a:custGeom>
            <a:solidFill>
              <a:schemeClr val="bg1"/>
            </a:solidFill>
            <a:ln w="57150">
              <a:solidFill>
                <a:srgbClr val="FF0000"/>
              </a:solidFill>
              <a:extLst>
                <a:ext uri="{C807C97D-BFC1-408E-A445-0C87EB9F89A2}">
                  <ask:lineSketchStyleProps xmlns:ask="http://schemas.microsoft.com/office/drawing/2018/sketchyshapes" sd="3144164352">
                    <a:prstGeom prst="wedgeRoundRectCallout">
                      <a:avLst>
                        <a:gd name="adj1" fmla="val -61088"/>
                        <a:gd name="adj2" fmla="val -86973"/>
                        <a:gd name="adj3" fmla="val 16667"/>
                      </a:avLst>
                    </a:prstGeom>
                    <ask:type>
                      <ask:lineSketchCurve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2" name="Rechteck 61">
              <a:extLst>
                <a:ext uri="{FF2B5EF4-FFF2-40B4-BE49-F238E27FC236}">
                  <a16:creationId xmlns:a16="http://schemas.microsoft.com/office/drawing/2014/main" id="{53C8D0DF-2BD2-BE5D-21F0-E07FBD211949}"/>
                </a:ext>
              </a:extLst>
            </p:cNvPr>
            <p:cNvSpPr/>
            <p:nvPr/>
          </p:nvSpPr>
          <p:spPr>
            <a:xfrm>
              <a:off x="406914" y="1773016"/>
              <a:ext cx="3386297" cy="77225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de-AT" sz="1600" dirty="0">
                  <a:solidFill>
                    <a:schemeClr val="tx1"/>
                  </a:solidFill>
                  <a:latin typeface="Aharoni" panose="02010803020104030203" pitchFamily="2" charset="-79"/>
                  <a:cs typeface="Aharoni" panose="02010803020104030203" pitchFamily="2" charset="-79"/>
                </a:rPr>
                <a:t>Ich zahle noch für das alte Smartphone, obwohl es kaputt ist</a:t>
              </a:r>
              <a:r>
                <a:rPr lang="de-AT" sz="1600" b="1" dirty="0">
                  <a:solidFill>
                    <a:schemeClr val="tx1"/>
                  </a:solidFill>
                  <a:cs typeface="Aharoni" panose="02010803020104030203" pitchFamily="2" charset="-79"/>
                </a:rPr>
                <a:t>!</a:t>
              </a:r>
            </a:p>
          </p:txBody>
        </p:sp>
      </p:grpSp>
      <mc:AlternateContent xmlns:mc="http://schemas.openxmlformats.org/markup-compatibility/2006" xmlns:p14="http://schemas.microsoft.com/office/powerpoint/2010/main">
        <mc:Choice Requires="p14">
          <p:contentPart p14:bwMode="auto" r:id="rId22">
            <p14:nvContentPartPr>
              <p14:cNvPr id="1024" name="Freihand 1023">
                <a:extLst>
                  <a:ext uri="{FF2B5EF4-FFF2-40B4-BE49-F238E27FC236}">
                    <a16:creationId xmlns:a16="http://schemas.microsoft.com/office/drawing/2014/main" id="{9776CF5B-AC07-AE8B-40F8-CFF064D0E0F0}"/>
                  </a:ext>
                </a:extLst>
              </p14:cNvPr>
              <p14:cNvContentPartPr/>
              <p14:nvPr/>
            </p14:nvContentPartPr>
            <p14:xfrm>
              <a:off x="3585805" y="3486040"/>
              <a:ext cx="1338840" cy="720"/>
            </p14:xfrm>
          </p:contentPart>
        </mc:Choice>
        <mc:Fallback xmlns="">
          <p:pic>
            <p:nvPicPr>
              <p:cNvPr id="1024" name="Freihand 1023">
                <a:extLst>
                  <a:ext uri="{FF2B5EF4-FFF2-40B4-BE49-F238E27FC236}">
                    <a16:creationId xmlns:a16="http://schemas.microsoft.com/office/drawing/2014/main" id="{9776CF5B-AC07-AE8B-40F8-CFF064D0E0F0}"/>
                  </a:ext>
                </a:extLst>
              </p:cNvPr>
              <p:cNvPicPr/>
              <p:nvPr/>
            </p:nvPicPr>
            <p:blipFill>
              <a:blip r:embed="rId23"/>
              <a:stretch>
                <a:fillRect/>
              </a:stretch>
            </p:blipFill>
            <p:spPr>
              <a:xfrm>
                <a:off x="3531805" y="3270040"/>
                <a:ext cx="1446480" cy="432000"/>
              </a:xfrm>
              <a:prstGeom prst="rect">
                <a:avLst/>
              </a:prstGeom>
            </p:spPr>
          </p:pic>
        </mc:Fallback>
      </mc:AlternateContent>
      <p:sp>
        <p:nvSpPr>
          <p:cNvPr id="1025" name="Pfeil: nach rechts 1024">
            <a:extLst>
              <a:ext uri="{FF2B5EF4-FFF2-40B4-BE49-F238E27FC236}">
                <a16:creationId xmlns:a16="http://schemas.microsoft.com/office/drawing/2014/main" id="{863671F0-EBF2-100F-738B-416C06822A33}"/>
              </a:ext>
            </a:extLst>
          </p:cNvPr>
          <p:cNvSpPr/>
          <p:nvPr/>
        </p:nvSpPr>
        <p:spPr>
          <a:xfrm rot="19469359">
            <a:off x="5196807" y="3053524"/>
            <a:ext cx="1267420" cy="156521"/>
          </a:xfrm>
          <a:prstGeom prst="righ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58752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0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2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5"/>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5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5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5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5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43"/>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4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6"/>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1"/>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5"/>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9" grpId="0"/>
      <p:bldP spid="7" grpId="0" animBg="1"/>
      <p:bldP spid="29" grpId="0" animBg="1"/>
      <p:bldP spid="30" grpId="0"/>
      <p:bldP spid="34" grpId="0"/>
      <p:bldP spid="35" grpId="0"/>
      <p:bldP spid="49" grpId="0"/>
      <p:bldP spid="50" grpId="0" animBg="1"/>
      <p:bldP spid="59" grpId="0"/>
      <p:bldP spid="1025" grpId="0" animBg="1"/>
    </p:bldLst>
  </p:timing>
</p:sld>
</file>

<file path=ppt/theme/theme1.xml><?xml version="1.0" encoding="utf-8"?>
<a:theme xmlns:a="http://schemas.openxmlformats.org/drawingml/2006/main" name="1_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799415d-695a-4815-bd71-e216a568b99c">
      <Terms xmlns="http://schemas.microsoft.com/office/infopath/2007/PartnerControls"/>
    </lcf76f155ced4ddcb4097134ff3c332f>
    <TaxCatchAll xmlns="698a1803-52f3-4d4f-bff9-093c0d5dc281"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95324AF558A4644A44B7A3BBA3F768F" ma:contentTypeVersion="19" ma:contentTypeDescription="Ein neues Dokument erstellen." ma:contentTypeScope="" ma:versionID="0b19a1a682f2822feb727551d897a72a">
  <xsd:schema xmlns:xsd="http://www.w3.org/2001/XMLSchema" xmlns:xs="http://www.w3.org/2001/XMLSchema" xmlns:p="http://schemas.microsoft.com/office/2006/metadata/properties" xmlns:ns2="f799415d-695a-4815-bd71-e216a568b99c" xmlns:ns3="698a1803-52f3-4d4f-bff9-093c0d5dc281" targetNamespace="http://schemas.microsoft.com/office/2006/metadata/properties" ma:root="true" ma:fieldsID="b5da3d9658db36d04995aaea354189f4" ns2:_="" ns3:_="">
    <xsd:import namespace="f799415d-695a-4815-bd71-e216a568b99c"/>
    <xsd:import namespace="698a1803-52f3-4d4f-bff9-093c0d5dc28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9415d-695a-4815-bd71-e216a568b99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20fdfe7a-b997-4e3a-99a3-6274e578001e"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98a1803-52f3-4d4f-bff9-093c0d5dc281"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TaxCatchAll" ma:index="23" nillable="true" ma:displayName="Taxonomy Catch All Column" ma:hidden="true" ma:list="{e0198f83-c038-448f-a28e-b8faf4838776}" ma:internalName="TaxCatchAll" ma:showField="CatchAllData" ma:web="698a1803-52f3-4d4f-bff9-093c0d5dc28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00BBBC-2A41-40AB-A121-ADBD4E1CA919}">
  <ds:schemaRefs>
    <ds:schemaRef ds:uri="http://schemas.microsoft.com/office/2006/metadata/properties"/>
    <ds:schemaRef ds:uri="http://schemas.microsoft.com/office/infopath/2007/PartnerControls"/>
    <ds:schemaRef ds:uri="f799415d-695a-4815-bd71-e216a568b99c"/>
    <ds:schemaRef ds:uri="698a1803-52f3-4d4f-bff9-093c0d5dc281"/>
  </ds:schemaRefs>
</ds:datastoreItem>
</file>

<file path=customXml/itemProps2.xml><?xml version="1.0" encoding="utf-8"?>
<ds:datastoreItem xmlns:ds="http://schemas.openxmlformats.org/officeDocument/2006/customXml" ds:itemID="{157C0740-6D4B-4730-9E01-B4180FF83D21}">
  <ds:schemaRefs>
    <ds:schemaRef ds:uri="http://schemas.microsoft.com/sharepoint/v3/contenttype/forms"/>
  </ds:schemaRefs>
</ds:datastoreItem>
</file>

<file path=customXml/itemProps3.xml><?xml version="1.0" encoding="utf-8"?>
<ds:datastoreItem xmlns:ds="http://schemas.openxmlformats.org/officeDocument/2006/customXml" ds:itemID="{DD1EEA19-3836-4181-9D59-0F9ED53CD38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9415d-695a-4815-bd71-e216a568b99c"/>
    <ds:schemaRef ds:uri="698a1803-52f3-4d4f-bff9-093c0d5dc2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1530</Words>
  <Application>Microsoft Office PowerPoint</Application>
  <PresentationFormat>Breitbild</PresentationFormat>
  <Paragraphs>226</Paragraphs>
  <Slides>23</Slides>
  <Notes>8</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23</vt:i4>
      </vt:variant>
    </vt:vector>
  </HeadingPairs>
  <TitlesOfParts>
    <vt:vector size="32" baseType="lpstr">
      <vt:lpstr>Aharoni</vt:lpstr>
      <vt:lpstr>Arial</vt:lpstr>
      <vt:lpstr>Calibri</vt:lpstr>
      <vt:lpstr>Calibri Light</vt:lpstr>
      <vt:lpstr>Fave Script Bold Pro</vt:lpstr>
      <vt:lpstr>Webdings</vt:lpstr>
      <vt:lpstr>-webkit-standard</vt:lpstr>
      <vt:lpstr>Wingdings</vt:lpstr>
      <vt:lpstr>1_Office</vt:lpstr>
      <vt:lpstr>Lernstrecke 2: Geld und Finanzinstrumente</vt:lpstr>
      <vt:lpstr>Familie Klee</vt:lpstr>
      <vt:lpstr>PowerPoint-Präsentation</vt:lpstr>
      <vt:lpstr>Bankkredit</vt:lpstr>
      <vt:lpstr>Sicherheiten für Bankkredit</vt:lpstr>
      <vt:lpstr>Rückzahlung des Bankkredits</vt:lpstr>
      <vt:lpstr>Ratenkauf</vt:lpstr>
      <vt:lpstr>Ratenzahlung</vt:lpstr>
      <vt:lpstr>Ratenkauf - klingt einfach, aber kann teuer werden!</vt:lpstr>
      <vt:lpstr>Wann ist ein Kredit sinnvoll?</vt:lpstr>
      <vt:lpstr>Zinsen – fix vs. variabel </vt:lpstr>
      <vt:lpstr>PowerPoint-Präsentation</vt:lpstr>
      <vt:lpstr>Zinsen – Nominal- vs. Effektivzinssatz</vt:lpstr>
      <vt:lpstr>Gruppenarbeit</vt:lpstr>
      <vt:lpstr>Gruppenarbeit</vt:lpstr>
      <vt:lpstr>Kreditgespräch</vt:lpstr>
      <vt:lpstr>Vorbereitung auf ein Kreditgespräch</vt:lpstr>
      <vt:lpstr>Ablauf eines Kreditgesprächs</vt:lpstr>
      <vt:lpstr>Kreditgespräch</vt:lpstr>
      <vt:lpstr>Reflexion &amp; Diskussion des Rollenspiels</vt:lpstr>
      <vt:lpstr>Kreditwürdigkeit (Bonität)</vt:lpstr>
      <vt:lpstr>Kreditwürdigkeit (Bonität)</vt:lpstr>
      <vt:lpstr>Abschlussdiskussion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2025-07-08T12:47:19Z</dcterms:created>
  <dcterms:modified xsi:type="dcterms:W3CDTF">2025-08-26T12:11:43Z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0x010100595324AF558A4644A44B7A3BBA3F768F</vt:lpwstr>
  </property>
</Properties>
</file>